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3"/>
    <p:sldMasterId id="2147483774" r:id="rId4"/>
  </p:sldMasterIdLst>
  <p:notesMasterIdLst>
    <p:notesMasterId r:id="rId36"/>
  </p:notesMasterIdLst>
  <p:handoutMasterIdLst>
    <p:handoutMasterId r:id="rId37"/>
  </p:handoutMasterIdLst>
  <p:sldIdLst>
    <p:sldId id="297" r:id="rId5"/>
    <p:sldId id="290" r:id="rId6"/>
    <p:sldId id="257" r:id="rId7"/>
    <p:sldId id="258" r:id="rId8"/>
    <p:sldId id="259" r:id="rId9"/>
    <p:sldId id="260" r:id="rId10"/>
    <p:sldId id="261" r:id="rId11"/>
    <p:sldId id="262" r:id="rId12"/>
    <p:sldId id="263" r:id="rId13"/>
    <p:sldId id="298" r:id="rId14"/>
    <p:sldId id="292" r:id="rId15"/>
    <p:sldId id="293" r:id="rId16"/>
    <p:sldId id="294" r:id="rId17"/>
    <p:sldId id="309" r:id="rId18"/>
    <p:sldId id="268" r:id="rId19"/>
    <p:sldId id="269" r:id="rId20"/>
    <p:sldId id="270" r:id="rId21"/>
    <p:sldId id="310" r:id="rId22"/>
    <p:sldId id="271" r:id="rId23"/>
    <p:sldId id="274" r:id="rId24"/>
    <p:sldId id="275" r:id="rId25"/>
    <p:sldId id="311" r:id="rId26"/>
    <p:sldId id="307" r:id="rId27"/>
    <p:sldId id="303" r:id="rId28"/>
    <p:sldId id="306" r:id="rId29"/>
    <p:sldId id="280" r:id="rId30"/>
    <p:sldId id="281" r:id="rId31"/>
    <p:sldId id="308" r:id="rId32"/>
    <p:sldId id="295" r:id="rId33"/>
    <p:sldId id="296" r:id="rId34"/>
    <p:sldId id="291" r:id="rId3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17"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Govern, Neil" initials="MN"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D3"/>
    <a:srgbClr val="F0AB00"/>
    <a:srgbClr val="000000"/>
    <a:srgbClr val="970A82"/>
    <a:srgbClr val="FF3399"/>
    <a:srgbClr val="FF0000"/>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77" autoAdjust="0"/>
    <p:restoredTop sz="83272" autoAdjust="0"/>
  </p:normalViewPr>
  <p:slideViewPr>
    <p:cSldViewPr snapToGrid="0" showGuides="1">
      <p:cViewPr varScale="1">
        <p:scale>
          <a:sx n="103" d="100"/>
          <a:sy n="103" d="100"/>
        </p:scale>
        <p:origin x="75" y="135"/>
      </p:cViewPr>
      <p:guideLst>
        <p:guide pos="3841"/>
        <p:guide orient="horz" pos="1022"/>
        <p:guide orient="horz" pos="4004"/>
        <p:guide pos="317"/>
        <p:guide pos="7356"/>
        <p:guide orient="horz" pos="300"/>
      </p:guideLst>
    </p:cSldViewPr>
  </p:slideViewPr>
  <p:outlineViewPr>
    <p:cViewPr>
      <p:scale>
        <a:sx n="33" d="100"/>
        <a:sy n="33" d="100"/>
      </p:scale>
      <p:origin x="0" y="0"/>
    </p:cViewPr>
  </p:outlineViewPr>
  <p:notesTextViewPr>
    <p:cViewPr>
      <p:scale>
        <a:sx n="110" d="100"/>
        <a:sy n="110" d="100"/>
      </p:scale>
      <p:origin x="0" y="0"/>
    </p:cViewPr>
  </p:notesTextViewPr>
  <p:sorterViewPr>
    <p:cViewPr varScale="1">
      <p:scale>
        <a:sx n="100" d="100"/>
        <a:sy n="100" d="100"/>
      </p:scale>
      <p:origin x="0" y="0"/>
    </p:cViewPr>
  </p:sorterViewPr>
  <p:notesViewPr>
    <p:cSldViewPr snapToGrid="0" showGuides="1">
      <p:cViewPr varScale="1">
        <p:scale>
          <a:sx n="105" d="100"/>
          <a:sy n="105" d="100"/>
        </p:scale>
        <p:origin x="1776"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06T07:14:37.361" idx="14">
    <p:pos x="1797" y="298"/>
    <p:text>Goal: embed a 2-3 minute high level video demo</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zh-CN"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zh-CN"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ap.com/assetdetail/2017/03/165bfd1f-ae7c-0010-82c7-eda71af511fa.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sessioncatalog.sapevents.com/go/agendabuilder.sessions/?l=157&amp;sid=50076_470926&amp;locale=en_US" TargetMode="External"/><Relationship Id="rId4" Type="http://schemas.openxmlformats.org/officeDocument/2006/relationships/hyperlink" Target="http://www.compositesw.com/solutions/sap-data-integra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apdemostore.com/sap/bc/ui5_ui5/sap/yunifiedstore/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a:t>
            </a:fld>
            <a:endParaRPr lang="zh-CN" dirty="0">
              <a:solidFill>
                <a:srgbClr val="000000"/>
              </a:solidFill>
            </a:endParaRPr>
          </a:p>
        </p:txBody>
      </p:sp>
    </p:spTree>
    <p:extLst>
      <p:ext uri="{BB962C8B-B14F-4D97-AF65-F5344CB8AC3E}">
        <p14:creationId xmlns:p14="http://schemas.microsoft.com/office/powerpoint/2010/main" val="2042722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 typeface="Arial" panose="020B0604020202020204" pitchFamily="34" charset="0"/>
              <a:buChar char="•"/>
            </a:pPr>
            <a:r>
              <a:rPr lang="en-US" sz="1400" kern="1200" dirty="0" err="1">
                <a:solidFill>
                  <a:schemeClr val="tx1"/>
                </a:solidFill>
                <a:effectLst/>
                <a:latin typeface="SimSun"/>
                <a:cs typeface="SimSun"/>
              </a:rPr>
              <a:t>我们的客户希望</a:t>
            </a:r>
            <a:r>
              <a:rPr lang="zh-CN" altLang="en-US" sz="1400" b="1" kern="1200" dirty="0">
                <a:solidFill>
                  <a:schemeClr val="tx1"/>
                </a:solidFill>
                <a:effectLst/>
                <a:latin typeface="SimSun"/>
                <a:cs typeface="SimSun"/>
              </a:rPr>
              <a:t>通过</a:t>
            </a:r>
            <a:r>
              <a:rPr lang="en-US" sz="1400" b="1" kern="1200" dirty="0" err="1">
                <a:solidFill>
                  <a:schemeClr val="tx1"/>
                </a:solidFill>
                <a:effectLst/>
                <a:latin typeface="SimSun"/>
                <a:cs typeface="SimSun"/>
              </a:rPr>
              <a:t>简化</a:t>
            </a:r>
            <a:r>
              <a:rPr lang="zh-CN" altLang="en-US" sz="1400" b="1" kern="1200" dirty="0">
                <a:solidFill>
                  <a:schemeClr val="tx1"/>
                </a:solidFill>
                <a:effectLst/>
                <a:latin typeface="SimSun"/>
                <a:cs typeface="SimSun"/>
              </a:rPr>
              <a:t>和</a:t>
            </a:r>
            <a:r>
              <a:rPr lang="en-US" sz="1400" b="1" kern="1200" dirty="0" err="1">
                <a:solidFill>
                  <a:schemeClr val="tx1"/>
                </a:solidFill>
                <a:effectLst/>
                <a:latin typeface="SimSun"/>
                <a:cs typeface="SimSun"/>
              </a:rPr>
              <a:t>创新</a:t>
            </a:r>
            <a:r>
              <a:rPr lang="en-US" sz="1400" b="1" kern="1200" dirty="0">
                <a:solidFill>
                  <a:schemeClr val="tx1"/>
                </a:solidFill>
                <a:effectLst/>
                <a:latin typeface="SimSun"/>
                <a:cs typeface="SimSun"/>
              </a:rPr>
              <a:t>，</a:t>
            </a:r>
            <a:r>
              <a:rPr lang="zh-CN" altLang="en-US" sz="1400" b="1" kern="1200" dirty="0">
                <a:solidFill>
                  <a:schemeClr val="tx1"/>
                </a:solidFill>
                <a:effectLst/>
                <a:latin typeface="SimSun"/>
                <a:cs typeface="SimSun"/>
              </a:rPr>
              <a:t>重构他们的企业</a:t>
            </a:r>
            <a:r>
              <a:rPr lang="en-US" sz="1400" b="1" kern="1200" dirty="0">
                <a:solidFill>
                  <a:schemeClr val="tx1"/>
                </a:solidFill>
                <a:effectLst/>
                <a:latin typeface="SimSun"/>
                <a:cs typeface="SimSun"/>
              </a:rPr>
              <a:t>。</a:t>
            </a:r>
          </a:p>
          <a:p>
            <a:endParaRPr lang="zh-CN" sz="1400" kern="1200" dirty="0">
              <a:solidFill>
                <a:schemeClr val="tx1"/>
              </a:solidFill>
              <a:effectLst/>
              <a:latin typeface="SimSun"/>
              <a:ea typeface="SimSun"/>
              <a:cs typeface="SimSun"/>
            </a:endParaRPr>
          </a:p>
          <a:p>
            <a:pPr marL="171450" indent="-171450">
              <a:buFont typeface="Arial" panose="020B0604020202020204" pitchFamily="34" charset="0"/>
              <a:buChar char="•"/>
            </a:pPr>
            <a:r>
              <a:rPr lang="en-US" sz="1400" kern="1200" dirty="0" err="1">
                <a:solidFill>
                  <a:schemeClr val="tx1"/>
                </a:solidFill>
                <a:effectLst/>
                <a:latin typeface="SimSun"/>
                <a:cs typeface="SimSun"/>
              </a:rPr>
              <a:t>为了重构</a:t>
            </a:r>
            <a:r>
              <a:rPr lang="zh-CN" altLang="en-US" sz="1400" kern="1200" dirty="0">
                <a:solidFill>
                  <a:schemeClr val="tx1"/>
                </a:solidFill>
                <a:effectLst/>
                <a:latin typeface="SimSun"/>
                <a:cs typeface="SimSun"/>
              </a:rPr>
              <a:t>企业</a:t>
            </a:r>
            <a:r>
              <a:rPr lang="en-US" sz="1400" kern="1200" dirty="0">
                <a:solidFill>
                  <a:schemeClr val="tx1"/>
                </a:solidFill>
                <a:effectLst/>
                <a:latin typeface="SimSun"/>
                <a:cs typeface="SimSun"/>
              </a:rPr>
              <a:t>，</a:t>
            </a:r>
            <a:r>
              <a:rPr lang="zh-CN" altLang="en-US" sz="1400" kern="1200" dirty="0">
                <a:solidFill>
                  <a:schemeClr val="tx1"/>
                </a:solidFill>
                <a:effectLst/>
                <a:latin typeface="SimSun"/>
                <a:cs typeface="SimSun"/>
              </a:rPr>
              <a:t>他们</a:t>
            </a:r>
            <a:r>
              <a:rPr lang="en-US" sz="1400" kern="1200" dirty="0" err="1">
                <a:solidFill>
                  <a:schemeClr val="tx1"/>
                </a:solidFill>
                <a:effectLst/>
                <a:latin typeface="SimSun"/>
                <a:cs typeface="SimSun"/>
              </a:rPr>
              <a:t>需要</a:t>
            </a:r>
            <a:r>
              <a:rPr lang="zh-CN" altLang="en-US" sz="1400" kern="1200" dirty="0">
                <a:solidFill>
                  <a:schemeClr val="tx1"/>
                </a:solidFill>
                <a:effectLst/>
                <a:latin typeface="SimSun"/>
                <a:cs typeface="SimSun"/>
              </a:rPr>
              <a:t>部署</a:t>
            </a:r>
            <a:r>
              <a:rPr lang="zh-CN" altLang="en-US" sz="1400" b="1" kern="1200" dirty="0">
                <a:solidFill>
                  <a:schemeClr val="tx1"/>
                </a:solidFill>
                <a:effectLst/>
                <a:latin typeface="SimSun"/>
                <a:cs typeface="SimSun"/>
              </a:rPr>
              <a:t>恰当</a:t>
            </a:r>
            <a:r>
              <a:rPr lang="en-US" sz="1400" b="1" kern="1200" dirty="0" err="1">
                <a:solidFill>
                  <a:schemeClr val="tx1"/>
                </a:solidFill>
                <a:effectLst/>
                <a:latin typeface="SimSun"/>
                <a:cs typeface="SimSun"/>
              </a:rPr>
              <a:t>的数据管理技术</a:t>
            </a:r>
            <a:r>
              <a:rPr lang="en-US" sz="1400" kern="1200" dirty="0">
                <a:solidFill>
                  <a:schemeClr val="tx1"/>
                </a:solidFill>
                <a:effectLst/>
                <a:latin typeface="SimSun"/>
                <a:cs typeface="SimSun"/>
              </a:rPr>
              <a:t>。</a:t>
            </a:r>
          </a:p>
          <a:p>
            <a:pPr marL="171450" indent="-171450">
              <a:buFont typeface="Arial" panose="020B0604020202020204" pitchFamily="34" charset="0"/>
              <a:buChar char="•"/>
            </a:pPr>
            <a:r>
              <a:rPr lang="en-US" sz="1400" kern="1200" dirty="0" err="1">
                <a:solidFill>
                  <a:schemeClr val="tx1"/>
                </a:solidFill>
                <a:effectLst/>
                <a:latin typeface="SimSun"/>
                <a:cs typeface="SimSun"/>
              </a:rPr>
              <a:t>领先的企业正在投资</a:t>
            </a:r>
            <a:r>
              <a:rPr lang="en-US" sz="1400" b="1" kern="1200" dirty="0" err="1">
                <a:solidFill>
                  <a:schemeClr val="tx1"/>
                </a:solidFill>
                <a:effectLst/>
                <a:latin typeface="SimSun"/>
                <a:cs typeface="SimSun"/>
              </a:rPr>
              <a:t>与其战略一致</a:t>
            </a:r>
            <a:r>
              <a:rPr lang="en-US" sz="1400" kern="1200" dirty="0" err="1">
                <a:solidFill>
                  <a:schemeClr val="tx1"/>
                </a:solidFill>
                <a:effectLst/>
                <a:latin typeface="SimSun"/>
                <a:cs typeface="SimSun"/>
              </a:rPr>
              <a:t>的数字化</a:t>
            </a:r>
            <a:r>
              <a:rPr lang="zh-CN" altLang="en-US" sz="1400" kern="1200" dirty="0">
                <a:solidFill>
                  <a:schemeClr val="tx1"/>
                </a:solidFill>
                <a:effectLst/>
                <a:latin typeface="SimSun"/>
                <a:cs typeface="SimSun"/>
              </a:rPr>
              <a:t>技术</a:t>
            </a:r>
            <a:r>
              <a:rPr lang="en-US" sz="1400" kern="1200" dirty="0">
                <a:solidFill>
                  <a:schemeClr val="tx1"/>
                </a:solidFill>
                <a:effectLst/>
                <a:latin typeface="SimSun"/>
                <a:cs typeface="SimSun"/>
              </a:rPr>
              <a:t>。</a:t>
            </a:r>
          </a:p>
          <a:p>
            <a:pPr marL="171450" indent="-171450">
              <a:buFont typeface="Arial" panose="020B0604020202020204" pitchFamily="34" charset="0"/>
              <a:buChar char="•"/>
            </a:pPr>
            <a:r>
              <a:rPr lang="en-US" sz="1400" kern="1200" dirty="0" err="1">
                <a:solidFill>
                  <a:schemeClr val="tx1"/>
                </a:solidFill>
                <a:effectLst/>
                <a:latin typeface="SimSun"/>
                <a:cs typeface="SimSun"/>
              </a:rPr>
              <a:t>采用正确的技术，企业能够</a:t>
            </a:r>
            <a:r>
              <a:rPr lang="zh-CN" altLang="en-US" sz="1400" kern="1200" dirty="0">
                <a:solidFill>
                  <a:schemeClr val="tx1"/>
                </a:solidFill>
                <a:effectLst/>
                <a:latin typeface="SimSun"/>
                <a:cs typeface="SimSun"/>
              </a:rPr>
              <a:t>提高灵活性，营造</a:t>
            </a:r>
            <a:r>
              <a:rPr lang="en-US" sz="1400" kern="1200" dirty="0" err="1">
                <a:solidFill>
                  <a:schemeClr val="tx1"/>
                </a:solidFill>
                <a:effectLst/>
                <a:latin typeface="SimSun"/>
                <a:cs typeface="SimSun"/>
              </a:rPr>
              <a:t>丰富</a:t>
            </a:r>
            <a:r>
              <a:rPr lang="zh-CN" altLang="en-US" sz="1400" kern="1200" dirty="0">
                <a:solidFill>
                  <a:schemeClr val="tx1"/>
                </a:solidFill>
                <a:effectLst/>
                <a:latin typeface="SimSun"/>
                <a:cs typeface="SimSun"/>
              </a:rPr>
              <a:t>多元</a:t>
            </a:r>
            <a:r>
              <a:rPr lang="en-US" sz="1400" kern="1200" dirty="0" err="1">
                <a:solidFill>
                  <a:schemeClr val="tx1"/>
                </a:solidFill>
                <a:effectLst/>
                <a:latin typeface="SimSun"/>
                <a:cs typeface="SimSun"/>
              </a:rPr>
              <a:t>的创新环境</a:t>
            </a:r>
            <a:r>
              <a:rPr lang="en-US" sz="1400" kern="1200" dirty="0">
                <a:solidFill>
                  <a:schemeClr val="tx1"/>
                </a:solidFill>
                <a:effectLst/>
                <a:latin typeface="SimSun"/>
                <a:cs typeface="SimSun"/>
              </a:rPr>
              <a:t>。</a:t>
            </a:r>
          </a:p>
          <a:p>
            <a:pPr marL="171450" indent="-171450">
              <a:buFont typeface="Arial" panose="020B0604020202020204" pitchFamily="34" charset="0"/>
              <a:buChar char="•"/>
            </a:pPr>
            <a:r>
              <a:rPr lang="en-US" sz="1400" kern="1200" dirty="0">
                <a:solidFill>
                  <a:schemeClr val="tx1"/>
                </a:solidFill>
                <a:effectLst/>
                <a:latin typeface="SimSun"/>
                <a:cs typeface="SimSun"/>
              </a:rPr>
              <a:t>SAP </a:t>
            </a:r>
            <a:r>
              <a:rPr lang="zh-CN" altLang="en-US" sz="1400" kern="1200" dirty="0">
                <a:solidFill>
                  <a:schemeClr val="tx1"/>
                </a:solidFill>
                <a:effectLst/>
                <a:latin typeface="SimSun"/>
                <a:cs typeface="SimSun"/>
              </a:rPr>
              <a:t>提供独一无二的</a:t>
            </a:r>
            <a:r>
              <a:rPr lang="en-US" sz="1400" b="1" kern="1200" dirty="0" err="1">
                <a:solidFill>
                  <a:schemeClr val="tx1"/>
                </a:solidFill>
                <a:effectLst/>
                <a:latin typeface="SimSun"/>
                <a:cs typeface="SimSun"/>
              </a:rPr>
              <a:t>端到端数据管理解决方案</a:t>
            </a:r>
            <a:r>
              <a:rPr lang="zh-CN" altLang="en-US" sz="1400" b="1" kern="1200" dirty="0">
                <a:solidFill>
                  <a:schemeClr val="tx1"/>
                </a:solidFill>
                <a:effectLst/>
                <a:latin typeface="SimSun"/>
                <a:cs typeface="SimSun"/>
              </a:rPr>
              <a:t>：</a:t>
            </a:r>
            <a:r>
              <a:rPr lang="en-US" altLang="zh-CN" sz="1400" b="1" kern="1200" baseline="0" dirty="0">
                <a:solidFill>
                  <a:schemeClr val="tx1"/>
                </a:solidFill>
                <a:effectLst/>
                <a:latin typeface="+mn-lt"/>
                <a:ea typeface="+mn-ea"/>
                <a:cs typeface="+mn-cs"/>
              </a:rPr>
              <a:t>SAP HANA </a:t>
            </a:r>
            <a:r>
              <a:rPr lang="zh-CN" altLang="en-US" sz="1400" b="1" kern="1200" baseline="0" dirty="0">
                <a:solidFill>
                  <a:schemeClr val="tx1"/>
                </a:solidFill>
                <a:effectLst/>
                <a:latin typeface="+mn-lt"/>
                <a:ea typeface="+mn-ea"/>
                <a:cs typeface="+mn-cs"/>
              </a:rPr>
              <a:t>数据管理套件</a:t>
            </a:r>
            <a:endParaRPr lang="zh-CN" sz="1400" b="1" kern="1200" dirty="0">
              <a:solidFill>
                <a:schemeClr val="tx1"/>
              </a:solidFill>
              <a:effectLst/>
              <a:latin typeface="SimSun"/>
              <a:ea typeface="SimSun"/>
              <a:cs typeface="SimSun"/>
            </a:endParaRPr>
          </a:p>
          <a:p>
            <a:pPr marL="171450" indent="-171450">
              <a:buFont typeface="Arial" panose="020B0604020202020204" pitchFamily="34" charset="0"/>
              <a:buChar char="•"/>
            </a:pPr>
            <a:r>
              <a:rPr lang="en-US" altLang="zh-CN" sz="1400" kern="1200" dirty="0">
                <a:solidFill>
                  <a:schemeClr val="tx1"/>
                </a:solidFill>
                <a:effectLst/>
                <a:latin typeface="SimSun"/>
                <a:ea typeface="+mn-ea"/>
                <a:cs typeface="+mn-cs"/>
              </a:rPr>
              <a:t>SAP HANA </a:t>
            </a:r>
            <a:r>
              <a:rPr lang="zh-CN" altLang="en-US" sz="1400" kern="1200" dirty="0">
                <a:solidFill>
                  <a:schemeClr val="tx1"/>
                </a:solidFill>
                <a:effectLst/>
                <a:latin typeface="SimSun"/>
                <a:ea typeface="+mn-ea"/>
                <a:cs typeface="+mn-cs"/>
              </a:rPr>
              <a:t>数据管理套件为企业提供了一个</a:t>
            </a:r>
            <a:r>
              <a:rPr lang="en-US" sz="1400" kern="1200" dirty="0" err="1">
                <a:solidFill>
                  <a:schemeClr val="tx1"/>
                </a:solidFill>
                <a:effectLst/>
                <a:latin typeface="SimSun"/>
                <a:ea typeface="+mn-ea"/>
                <a:cs typeface="SimSun"/>
              </a:rPr>
              <a:t>框架</a:t>
            </a:r>
            <a:r>
              <a:rPr lang="en-US" sz="1400" kern="1200" dirty="0" err="1">
                <a:solidFill>
                  <a:schemeClr val="tx1"/>
                </a:solidFill>
                <a:effectLst/>
                <a:latin typeface="SimSun"/>
                <a:cs typeface="SimSun"/>
              </a:rPr>
              <a:t>，帮助</a:t>
            </a:r>
            <a:r>
              <a:rPr lang="zh-CN" altLang="en-US" sz="1400" kern="1200" dirty="0">
                <a:solidFill>
                  <a:schemeClr val="tx1"/>
                </a:solidFill>
                <a:effectLst/>
                <a:latin typeface="SimSun"/>
                <a:cs typeface="SimSun"/>
              </a:rPr>
              <a:t>他们征战</a:t>
            </a:r>
            <a:r>
              <a:rPr lang="en-US" sz="1400" kern="1200" dirty="0" err="1">
                <a:solidFill>
                  <a:schemeClr val="tx1"/>
                </a:solidFill>
                <a:effectLst/>
                <a:latin typeface="SimSun"/>
                <a:cs typeface="SimSun"/>
              </a:rPr>
              <a:t>数字经济时代</a:t>
            </a:r>
            <a:r>
              <a:rPr lang="en-US" sz="1400" kern="1200" dirty="0">
                <a:solidFill>
                  <a:schemeClr val="tx1"/>
                </a:solidFill>
                <a:effectLst/>
                <a:latin typeface="SimSun"/>
                <a:cs typeface="SimSun"/>
              </a:rPr>
              <a:t>。</a:t>
            </a:r>
          </a:p>
          <a:p>
            <a:endParaRPr lang="zh-CN" sz="1400" kern="1200" dirty="0">
              <a:solidFill>
                <a:schemeClr val="tx1"/>
              </a:solidFill>
              <a:effectLst/>
              <a:latin typeface="SimSun"/>
              <a:ea typeface="SimSun"/>
              <a:cs typeface="SimSun"/>
            </a:endParaRPr>
          </a:p>
          <a:p>
            <a:r>
              <a:rPr lang="en-US" altLang="zh-CN" sz="1400" b="1" kern="1200" baseline="0" dirty="0">
                <a:solidFill>
                  <a:schemeClr val="tx1"/>
                </a:solidFill>
                <a:effectLst/>
                <a:latin typeface="+mn-lt"/>
                <a:ea typeface="+mn-ea"/>
                <a:cs typeface="+mn-cs"/>
              </a:rPr>
              <a:t>SAP HANA </a:t>
            </a:r>
            <a:r>
              <a:rPr lang="zh-CN" altLang="en-US" sz="1400" b="1" kern="1200" baseline="0" dirty="0">
                <a:solidFill>
                  <a:schemeClr val="tx1"/>
                </a:solidFill>
                <a:effectLst/>
                <a:latin typeface="+mn-lt"/>
                <a:ea typeface="+mn-ea"/>
                <a:cs typeface="+mn-cs"/>
              </a:rPr>
              <a:t>数据管理套件基于</a:t>
            </a:r>
            <a:r>
              <a:rPr lang="en-US" altLang="zh-CN" sz="1400" kern="1200" dirty="0" err="1">
                <a:solidFill>
                  <a:schemeClr val="tx1"/>
                </a:solidFill>
                <a:effectLst/>
                <a:latin typeface="SimSun"/>
                <a:cs typeface="SimSun"/>
              </a:rPr>
              <a:t>三大支柱</a:t>
            </a:r>
            <a:r>
              <a:rPr lang="zh-CN" altLang="en-US" sz="1400" kern="1200" dirty="0">
                <a:solidFill>
                  <a:schemeClr val="tx1"/>
                </a:solidFill>
                <a:effectLst/>
                <a:latin typeface="SimSun"/>
                <a:cs typeface="SimSun"/>
              </a:rPr>
              <a:t>构建</a:t>
            </a:r>
            <a:r>
              <a:rPr lang="en-US" sz="1400" kern="1200" dirty="0">
                <a:solidFill>
                  <a:schemeClr val="tx1"/>
                </a:solidFill>
                <a:effectLst/>
                <a:latin typeface="SimSun"/>
                <a:cs typeface="SimSun"/>
              </a:rPr>
              <a:t>：</a:t>
            </a:r>
          </a:p>
          <a:p>
            <a:pPr marL="171450" lvl="0" indent="-171450">
              <a:buFont typeface="Arial" panose="020B0604020202020204" pitchFamily="34" charset="0"/>
              <a:buChar char="•"/>
            </a:pPr>
            <a:r>
              <a:rPr lang="en-US" sz="1400" b="0" kern="1200" dirty="0" err="1">
                <a:solidFill>
                  <a:schemeClr val="tx1"/>
                </a:solidFill>
                <a:effectLst/>
                <a:latin typeface="SimSun"/>
                <a:cs typeface="SimSun"/>
              </a:rPr>
              <a:t>数字化核心</a:t>
            </a:r>
            <a:r>
              <a:rPr lang="en-US" sz="1400" b="0" kern="1200" dirty="0">
                <a:solidFill>
                  <a:schemeClr val="tx1"/>
                </a:solidFill>
                <a:effectLst/>
                <a:latin typeface="SimSun"/>
                <a:cs typeface="SimSun"/>
              </a:rPr>
              <a:t>：</a:t>
            </a:r>
            <a:r>
              <a:rPr lang="zh-CN" altLang="en-US" sz="1400" b="0" kern="1200" dirty="0">
                <a:solidFill>
                  <a:schemeClr val="tx1"/>
                </a:solidFill>
                <a:effectLst/>
                <a:latin typeface="SimSun"/>
                <a:cs typeface="SimSun"/>
              </a:rPr>
              <a:t>驱动</a:t>
            </a:r>
            <a:r>
              <a:rPr lang="en-US" sz="1400" b="0" kern="1200" dirty="0" err="1">
                <a:solidFill>
                  <a:schemeClr val="tx1"/>
                </a:solidFill>
                <a:effectLst/>
                <a:latin typeface="SimSun"/>
                <a:cs typeface="SimSun"/>
              </a:rPr>
              <a:t>核心业务流程和分析</a:t>
            </a:r>
            <a:endParaRPr lang="en-US" sz="1400" b="0" kern="1200" dirty="0">
              <a:solidFill>
                <a:schemeClr val="tx1"/>
              </a:solidFill>
              <a:effectLst/>
              <a:latin typeface="SimSun"/>
              <a:cs typeface="SimSun"/>
            </a:endParaRPr>
          </a:p>
          <a:p>
            <a:pPr marL="171450" lvl="0" indent="-171450">
              <a:buFont typeface="Arial" panose="020B0604020202020204" pitchFamily="34" charset="0"/>
              <a:buChar char="•"/>
            </a:pPr>
            <a:r>
              <a:rPr lang="en-US" sz="1400" b="0" kern="1200" dirty="0" err="1">
                <a:solidFill>
                  <a:schemeClr val="tx1"/>
                </a:solidFill>
                <a:effectLst/>
                <a:latin typeface="SimSun"/>
                <a:cs typeface="SimSun"/>
              </a:rPr>
              <a:t>业务线</a:t>
            </a:r>
            <a:r>
              <a:rPr lang="zh-CN" altLang="en-US" sz="1400" b="0" kern="1200" dirty="0">
                <a:solidFill>
                  <a:schemeClr val="tx1"/>
                </a:solidFill>
                <a:effectLst/>
                <a:latin typeface="SimSun"/>
                <a:cs typeface="SimSun"/>
              </a:rPr>
              <a:t>云解决方案</a:t>
            </a:r>
            <a:r>
              <a:rPr lang="en-US" sz="1400" b="0" kern="1200" dirty="0">
                <a:solidFill>
                  <a:schemeClr val="tx1"/>
                </a:solidFill>
                <a:effectLst/>
                <a:latin typeface="SimSun"/>
                <a:cs typeface="SimSun"/>
              </a:rPr>
              <a:t>（如 SAP Hybris）</a:t>
            </a:r>
            <a:r>
              <a:rPr lang="zh-CN" altLang="en-US" sz="1400" b="0" kern="1200" dirty="0">
                <a:solidFill>
                  <a:schemeClr val="tx1"/>
                </a:solidFill>
                <a:effectLst/>
                <a:latin typeface="SimSun"/>
                <a:cs typeface="SimSun"/>
              </a:rPr>
              <a:t>：</a:t>
            </a:r>
            <a:r>
              <a:rPr lang="en-US" sz="1400" b="0" kern="1200" dirty="0" err="1">
                <a:solidFill>
                  <a:schemeClr val="tx1"/>
                </a:solidFill>
                <a:effectLst/>
                <a:latin typeface="SimSun"/>
                <a:cs typeface="SimSun"/>
              </a:rPr>
              <a:t>支持客户、供应商、营销</a:t>
            </a:r>
            <a:r>
              <a:rPr lang="zh-CN" altLang="en-US" sz="1400" b="0" kern="1200" dirty="0">
                <a:solidFill>
                  <a:schemeClr val="tx1"/>
                </a:solidFill>
                <a:effectLst/>
                <a:latin typeface="SimSun"/>
                <a:cs typeface="SimSun"/>
              </a:rPr>
              <a:t>部门</a:t>
            </a:r>
            <a:r>
              <a:rPr lang="en-US" sz="1400" b="0" kern="1200" dirty="0" err="1">
                <a:solidFill>
                  <a:schemeClr val="tx1"/>
                </a:solidFill>
                <a:effectLst/>
                <a:latin typeface="SimSun"/>
                <a:cs typeface="SimSun"/>
              </a:rPr>
              <a:t>和员工</a:t>
            </a:r>
            <a:r>
              <a:rPr lang="zh-CN" altLang="en-US" sz="1400" b="0" kern="1200" dirty="0">
                <a:solidFill>
                  <a:schemeClr val="tx1"/>
                </a:solidFill>
                <a:effectLst/>
                <a:latin typeface="SimSun"/>
                <a:cs typeface="SimSun"/>
              </a:rPr>
              <a:t>开展</a:t>
            </a:r>
            <a:r>
              <a:rPr lang="en-US" sz="1400" b="0" kern="1200" dirty="0" err="1">
                <a:solidFill>
                  <a:schemeClr val="tx1"/>
                </a:solidFill>
                <a:effectLst/>
                <a:latin typeface="SimSun"/>
                <a:cs typeface="SimSun"/>
              </a:rPr>
              <a:t>协作</a:t>
            </a:r>
            <a:endParaRPr lang="en-US" sz="1400" b="0" kern="1200" dirty="0">
              <a:solidFill>
                <a:schemeClr val="tx1"/>
              </a:solidFill>
              <a:effectLst/>
              <a:latin typeface="SimSun"/>
              <a:cs typeface="SimSun"/>
            </a:endParaRPr>
          </a:p>
          <a:p>
            <a:pPr marL="171450" lvl="0" indent="-171450">
              <a:buFont typeface="Arial" panose="020B0604020202020204" pitchFamily="34" charset="0"/>
              <a:buChar char="•"/>
            </a:pPr>
            <a:r>
              <a:rPr lang="en-US" sz="1400" b="0" kern="1200" baseline="0" dirty="0" err="1">
                <a:solidFill>
                  <a:schemeClr val="tx1"/>
                </a:solidFill>
                <a:effectLst/>
                <a:latin typeface="SimSun"/>
                <a:cs typeface="SimSun"/>
              </a:rPr>
              <a:t>面向定制</a:t>
            </a:r>
            <a:r>
              <a:rPr lang="zh-CN" altLang="en-US" sz="1400" b="0" kern="1200" baseline="0" dirty="0">
                <a:solidFill>
                  <a:schemeClr val="tx1"/>
                </a:solidFill>
                <a:effectLst/>
                <a:latin typeface="SimSun"/>
                <a:cs typeface="SimSun"/>
              </a:rPr>
              <a:t>型</a:t>
            </a:r>
            <a:r>
              <a:rPr lang="en-US" sz="1400" b="0" kern="1200" baseline="0" dirty="0">
                <a:solidFill>
                  <a:schemeClr val="tx1"/>
                </a:solidFill>
                <a:effectLst/>
                <a:latin typeface="SimSun"/>
                <a:cs typeface="SimSun"/>
              </a:rPr>
              <a:t>非 SAP </a:t>
            </a:r>
            <a:r>
              <a:rPr lang="en-US" sz="1400" b="0" kern="1200" baseline="0" dirty="0" err="1">
                <a:solidFill>
                  <a:schemeClr val="tx1"/>
                </a:solidFill>
                <a:effectLst/>
                <a:latin typeface="SimSun"/>
                <a:cs typeface="SimSun"/>
              </a:rPr>
              <a:t>应用的创新</a:t>
            </a:r>
            <a:r>
              <a:rPr lang="zh-CN" altLang="en-US" sz="1400" b="0" kern="1200" baseline="0" dirty="0">
                <a:solidFill>
                  <a:schemeClr val="tx1"/>
                </a:solidFill>
                <a:effectLst/>
                <a:latin typeface="SimSun"/>
                <a:cs typeface="SimSun"/>
              </a:rPr>
              <a:t>技术：</a:t>
            </a:r>
            <a:r>
              <a:rPr lang="en-US" sz="1400" b="0" kern="1200" baseline="0" dirty="0" err="1">
                <a:solidFill>
                  <a:schemeClr val="tx1"/>
                </a:solidFill>
                <a:effectLst/>
                <a:latin typeface="SimSun"/>
                <a:cs typeface="SimSun"/>
              </a:rPr>
              <a:t>支持大数据、EDW</a:t>
            </a:r>
            <a:r>
              <a:rPr lang="en-US" sz="1400" b="0" kern="1200" baseline="0" dirty="0">
                <a:solidFill>
                  <a:schemeClr val="tx1"/>
                </a:solidFill>
                <a:effectLst/>
                <a:latin typeface="SimSun"/>
                <a:cs typeface="SimSun"/>
              </a:rPr>
              <a:t> </a:t>
            </a:r>
            <a:r>
              <a:rPr lang="en-US" sz="1400" b="0" kern="1200" baseline="0" dirty="0" err="1">
                <a:solidFill>
                  <a:schemeClr val="tx1"/>
                </a:solidFill>
                <a:effectLst/>
                <a:latin typeface="SimSun"/>
                <a:cs typeface="SimSun"/>
              </a:rPr>
              <a:t>和物联网</a:t>
            </a:r>
            <a:endParaRPr lang="zh-CN" sz="1400" b="0" kern="1200" dirty="0">
              <a:solidFill>
                <a:schemeClr val="tx1"/>
              </a:solidFill>
              <a:effectLst/>
              <a:latin typeface="SimSun"/>
              <a:ea typeface="SimSun"/>
              <a:cs typeface="SimSun"/>
            </a:endParaRPr>
          </a:p>
          <a:p>
            <a:endParaRPr lang="zh-CN" sz="1400" kern="1200" dirty="0">
              <a:solidFill>
                <a:schemeClr val="tx1"/>
              </a:solidFill>
              <a:effectLst/>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dirty="0" err="1">
                <a:latin typeface="SimSun"/>
                <a:cs typeface="SimSun"/>
              </a:rPr>
              <a:t>只有</a:t>
            </a:r>
            <a:r>
              <a:rPr dirty="0">
                <a:latin typeface="SimSun"/>
                <a:cs typeface="SimSun"/>
              </a:rPr>
              <a:t> SAP</a:t>
            </a:r>
            <a:r>
              <a:rPr lang="en-US" altLang="zh-CN" dirty="0">
                <a:latin typeface="SimSun"/>
                <a:cs typeface="SimSun"/>
              </a:rPr>
              <a:t> </a:t>
            </a:r>
            <a:r>
              <a:rPr lang="zh-CN" altLang="en-US" dirty="0">
                <a:latin typeface="SimSun"/>
                <a:cs typeface="SimSun"/>
              </a:rPr>
              <a:t>引进了</a:t>
            </a:r>
            <a:r>
              <a:rPr lang="en-US" sz="1400" b="1" kern="0" dirty="0" err="1">
                <a:solidFill>
                  <a:schemeClr val="accent4">
                    <a:lumMod val="75000"/>
                  </a:schemeClr>
                </a:solidFill>
                <a:latin typeface="SimSun"/>
                <a:cs typeface="SimSun"/>
              </a:rPr>
              <a:t>非易失性存储器、区块链、GPU</a:t>
            </a:r>
            <a:r>
              <a:rPr lang="en-US" sz="1400" b="1" kern="0" dirty="0">
                <a:solidFill>
                  <a:schemeClr val="accent4">
                    <a:lumMod val="75000"/>
                  </a:schemeClr>
                </a:solidFill>
                <a:latin typeface="SimSun"/>
                <a:cs typeface="SimSun"/>
              </a:rPr>
              <a:t> </a:t>
            </a:r>
            <a:r>
              <a:rPr lang="en-US" sz="1400" b="1" kern="0" dirty="0" err="1">
                <a:solidFill>
                  <a:schemeClr val="accent4">
                    <a:lumMod val="75000"/>
                  </a:schemeClr>
                </a:solidFill>
                <a:latin typeface="SimSun"/>
                <a:cs typeface="SimSun"/>
              </a:rPr>
              <a:t>和无服务器计算</a:t>
            </a:r>
            <a:r>
              <a:rPr lang="zh-CN" altLang="en-US" sz="1400" b="1" kern="0" dirty="0">
                <a:solidFill>
                  <a:schemeClr val="accent4">
                    <a:lumMod val="75000"/>
                  </a:schemeClr>
                </a:solidFill>
                <a:latin typeface="SimSun"/>
                <a:cs typeface="SimSun"/>
              </a:rPr>
              <a:t>等技术</a:t>
            </a:r>
            <a:r>
              <a:rPr lang="zh-CN" altLang="en-US" dirty="0">
                <a:latin typeface="SimSun"/>
                <a:cs typeface="SimSun"/>
              </a:rPr>
              <a:t>。这意外着，</a:t>
            </a:r>
            <a:r>
              <a:rPr dirty="0" err="1">
                <a:latin typeface="SimSun"/>
                <a:cs typeface="SimSun"/>
              </a:rPr>
              <a:t>企业</a:t>
            </a:r>
            <a:r>
              <a:rPr lang="zh-CN" altLang="en-US" dirty="0">
                <a:latin typeface="SimSun"/>
                <a:cs typeface="SimSun"/>
              </a:rPr>
              <a:t>能够</a:t>
            </a:r>
            <a:r>
              <a:rPr lang="en-US" sz="1400" b="1" kern="0" dirty="0" err="1">
                <a:solidFill>
                  <a:schemeClr val="accent5">
                    <a:lumMod val="60000"/>
                    <a:lumOff val="40000"/>
                  </a:schemeClr>
                </a:solidFill>
                <a:latin typeface="SimSun"/>
                <a:cs typeface="SimSun"/>
              </a:rPr>
              <a:t>更快</a:t>
            </a:r>
            <a:r>
              <a:rPr lang="zh-CN" altLang="en-US" sz="1400" b="1" kern="0" dirty="0">
                <a:solidFill>
                  <a:schemeClr val="accent5">
                    <a:lumMod val="60000"/>
                    <a:lumOff val="40000"/>
                  </a:schemeClr>
                </a:solidFill>
                <a:latin typeface="SimSun"/>
                <a:cs typeface="SimSun"/>
              </a:rPr>
              <a:t>速</a:t>
            </a:r>
            <a:r>
              <a:rPr lang="en-US" sz="1400" b="1" kern="0" dirty="0" err="1">
                <a:solidFill>
                  <a:schemeClr val="accent5">
                    <a:lumMod val="60000"/>
                    <a:lumOff val="40000"/>
                  </a:schemeClr>
                </a:solidFill>
                <a:latin typeface="SimSun"/>
                <a:cs typeface="SimSun"/>
              </a:rPr>
              <a:t>地投产，简化架构管理，在云模式和企业预置模式之间轻松切换，并最大化资源利用率</a:t>
            </a:r>
            <a:r>
              <a:rPr lang="zh-CN" altLang="en-US" sz="1400" b="1" kern="0" dirty="0">
                <a:solidFill>
                  <a:schemeClr val="accent5">
                    <a:lumMod val="60000"/>
                    <a:lumOff val="40000"/>
                  </a:schemeClr>
                </a:solidFill>
                <a:latin typeface="SimSun"/>
                <a:cs typeface="SimSun"/>
              </a:rPr>
              <a:t>。而</a:t>
            </a:r>
            <a:r>
              <a:rPr lang="en-US" sz="1400" b="1" baseline="0" dirty="0" err="1">
                <a:latin typeface="SimSun"/>
                <a:cs typeface="SimSun"/>
              </a:rPr>
              <a:t>其他</a:t>
            </a:r>
            <a:r>
              <a:rPr lang="zh-CN" altLang="en-US" sz="1400" b="1" baseline="0" dirty="0">
                <a:latin typeface="SimSun"/>
                <a:cs typeface="SimSun"/>
              </a:rPr>
              <a:t>供应商</a:t>
            </a:r>
            <a:r>
              <a:rPr lang="en-US" sz="1400" b="1" baseline="0" dirty="0" err="1">
                <a:latin typeface="SimSun"/>
                <a:cs typeface="SimSun"/>
              </a:rPr>
              <a:t>只能有选择性地提供</a:t>
            </a:r>
            <a:r>
              <a:rPr lang="zh-CN" altLang="en-US" sz="1400" b="1" baseline="0" dirty="0">
                <a:latin typeface="SimSun"/>
                <a:cs typeface="SimSun"/>
              </a:rPr>
              <a:t>低级</a:t>
            </a:r>
            <a:r>
              <a:rPr lang="en-US" sz="1400" b="1" baseline="0" dirty="0" err="1">
                <a:latin typeface="SimSun"/>
                <a:cs typeface="SimSun"/>
              </a:rPr>
              <a:t>支持服务</a:t>
            </a:r>
            <a:r>
              <a:rPr lang="en-US" sz="1400" b="1" baseline="0" dirty="0">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zh-CN" dirty="0"/>
          </a:p>
        </p:txBody>
      </p:sp>
    </p:spTree>
    <p:extLst>
      <p:ext uri="{BB962C8B-B14F-4D97-AF65-F5344CB8AC3E}">
        <p14:creationId xmlns:p14="http://schemas.microsoft.com/office/powerpoint/2010/main" val="133118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SAP HANA </a:t>
            </a:r>
            <a:r>
              <a:rPr lang="zh-CN" altLang="en-US" dirty="0"/>
              <a:t>数据管理套件</a:t>
            </a:r>
            <a:r>
              <a:rPr dirty="0" err="1">
                <a:latin typeface="SimSun"/>
                <a:cs typeface="SimSun"/>
              </a:rPr>
              <a:t>是你的决策工厂</a:t>
            </a:r>
            <a:r>
              <a:rPr dirty="0">
                <a:latin typeface="SimSun"/>
                <a:cs typeface="SimSun"/>
              </a:rPr>
              <a:t>。</a:t>
            </a:r>
            <a:r>
              <a:rPr lang="zh-CN" altLang="en-US" dirty="0">
                <a:latin typeface="SimSun"/>
                <a:cs typeface="SimSun"/>
              </a:rPr>
              <a:t>第一道工序是</a:t>
            </a:r>
            <a:r>
              <a:rPr dirty="0" err="1">
                <a:latin typeface="SimSun"/>
                <a:cs typeface="SimSun"/>
              </a:rPr>
              <a:t>捕获</a:t>
            </a:r>
            <a:r>
              <a:rPr lang="zh-CN" altLang="en-US" dirty="0">
                <a:latin typeface="SimSun"/>
                <a:cs typeface="SimSun"/>
              </a:rPr>
              <a:t>并</a:t>
            </a:r>
            <a:r>
              <a:rPr dirty="0" err="1">
                <a:latin typeface="SimSun"/>
                <a:cs typeface="SimSun"/>
              </a:rPr>
              <a:t>清理原始数据，然后</a:t>
            </a:r>
            <a:r>
              <a:rPr lang="zh-CN" altLang="en-US" dirty="0">
                <a:latin typeface="SimSun"/>
                <a:cs typeface="SimSun"/>
              </a:rPr>
              <a:t>再</a:t>
            </a:r>
            <a:r>
              <a:rPr dirty="0" err="1">
                <a:latin typeface="SimSun"/>
                <a:cs typeface="SimSun"/>
              </a:rPr>
              <a:t>将数据转变成可信的格式，供应用、分析</a:t>
            </a:r>
            <a:r>
              <a:rPr lang="zh-CN" altLang="en-US" dirty="0">
                <a:latin typeface="SimSun"/>
                <a:cs typeface="SimSun"/>
              </a:rPr>
              <a:t>软件</a:t>
            </a:r>
            <a:r>
              <a:rPr dirty="0" err="1">
                <a:latin typeface="SimSun"/>
                <a:cs typeface="SimSun"/>
              </a:rPr>
              <a:t>和机器学习</a:t>
            </a:r>
            <a:r>
              <a:rPr lang="zh-CN" altLang="en-US" dirty="0">
                <a:latin typeface="SimSun"/>
                <a:cs typeface="SimSun"/>
              </a:rPr>
              <a:t>工具</a:t>
            </a:r>
            <a:r>
              <a:rPr dirty="0" err="1">
                <a:latin typeface="SimSun"/>
                <a:cs typeface="SimSun"/>
              </a:rPr>
              <a:t>使用，或用于其他用途</a:t>
            </a:r>
            <a:r>
              <a:rPr dirty="0">
                <a:latin typeface="SimSun"/>
                <a:cs typeface="SimSun"/>
              </a:rPr>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zh-CN" dirty="0"/>
          </a:p>
        </p:txBody>
      </p:sp>
    </p:spTree>
    <p:extLst>
      <p:ext uri="{BB962C8B-B14F-4D97-AF65-F5344CB8AC3E}">
        <p14:creationId xmlns:p14="http://schemas.microsoft.com/office/powerpoint/2010/main" val="60720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err="1">
                <a:solidFill>
                  <a:schemeClr val="tx1"/>
                </a:solidFill>
                <a:effectLst/>
                <a:latin typeface="SimSun"/>
                <a:cs typeface="SimSun"/>
              </a:rPr>
              <a:t>什么是</a:t>
            </a:r>
            <a:r>
              <a:rPr lang="en-US" sz="1400" b="0" i="0" kern="1200" dirty="0">
                <a:solidFill>
                  <a:schemeClr val="tx1"/>
                </a:solidFill>
                <a:effectLst/>
                <a:latin typeface="SimSun"/>
                <a:cs typeface="SimSun"/>
              </a:rPr>
              <a:t> SAP HANA </a:t>
            </a:r>
            <a:r>
              <a:rPr lang="zh-CN" altLang="en-US" sz="1400" b="0" i="0" kern="1200" dirty="0">
                <a:solidFill>
                  <a:schemeClr val="tx1"/>
                </a:solidFill>
                <a:effectLst/>
                <a:latin typeface="SimSun"/>
                <a:cs typeface="SimSun"/>
              </a:rPr>
              <a:t>数据管理套件</a:t>
            </a:r>
            <a:r>
              <a:rPr lang="en-US" sz="1400" b="1" i="0" kern="1200" dirty="0">
                <a:solidFill>
                  <a:schemeClr val="tx1"/>
                </a:solidFill>
                <a:effectLst/>
                <a:latin typeface="SimSun"/>
                <a:cs typeface="SimSun"/>
              </a:rPr>
              <a:t>？</a:t>
            </a:r>
            <a:endParaRPr lang="zh-CN" sz="1400" b="0" i="0" kern="1200" dirty="0">
              <a:solidFill>
                <a:schemeClr val="tx1"/>
              </a:solidFill>
              <a:effectLst/>
              <a:latin typeface="SimSun"/>
              <a:ea typeface="SimSun"/>
              <a:cs typeface="SimSun"/>
            </a:endParaRPr>
          </a:p>
          <a:p>
            <a:endParaRPr lang="zh-CN" sz="1400" b="0" i="0" kern="1200" dirty="0">
              <a:solidFill>
                <a:schemeClr val="tx1"/>
              </a:solidFill>
              <a:effectLst/>
              <a:latin typeface="SimSun"/>
              <a:ea typeface="SimSun"/>
              <a:cs typeface="SimSun"/>
            </a:endParaRPr>
          </a:p>
          <a:p>
            <a:r>
              <a:rPr lang="en-US" altLang="zh-CN" dirty="0"/>
              <a:t>SAP HANA </a:t>
            </a:r>
            <a:r>
              <a:rPr lang="zh-CN" altLang="en-US" dirty="0"/>
              <a:t>数据管理套件</a:t>
            </a:r>
            <a:r>
              <a:rPr lang="zh-CN" altLang="en-US" sz="1400" b="0" i="0" kern="1200" dirty="0">
                <a:solidFill>
                  <a:schemeClr val="tx1"/>
                </a:solidFill>
                <a:effectLst/>
                <a:latin typeface="SimSun"/>
              </a:rPr>
              <a:t>包含</a:t>
            </a:r>
            <a:r>
              <a:rPr lang="en-US" sz="1400" b="0" i="0" kern="1200" dirty="0" err="1">
                <a:solidFill>
                  <a:schemeClr val="tx1"/>
                </a:solidFill>
                <a:effectLst/>
                <a:latin typeface="SimSun"/>
                <a:cs typeface="SimSun"/>
              </a:rPr>
              <a:t>我们实现前述愿景所需的所有组件</a:t>
            </a:r>
            <a:r>
              <a:rPr lang="en-US" sz="1400" b="0" i="0" kern="1200" dirty="0">
                <a:solidFill>
                  <a:schemeClr val="tx1"/>
                </a:solidFill>
                <a:effectLst/>
                <a:latin typeface="SimSun"/>
                <a:cs typeface="SimSun"/>
              </a:rPr>
              <a:t>。</a:t>
            </a:r>
          </a:p>
          <a:p>
            <a:endParaRPr dirty="0"/>
          </a:p>
          <a:p>
            <a:r>
              <a:rPr lang="en-US" sz="1400" b="0" i="0" kern="1200" dirty="0" err="1">
                <a:solidFill>
                  <a:schemeClr val="tx1"/>
                </a:solidFill>
                <a:effectLst/>
                <a:latin typeface="SimSun"/>
                <a:cs typeface="SimSun"/>
              </a:rPr>
              <a:t>该套件提供了所有相应功能，让你能够获取（摄取和精炼</a:t>
            </a:r>
            <a:r>
              <a:rPr lang="zh-CN" altLang="en-US" sz="1400" b="0" i="0" kern="1200" dirty="0">
                <a:solidFill>
                  <a:schemeClr val="tx1"/>
                </a:solidFill>
                <a:effectLst/>
                <a:latin typeface="SimSun"/>
                <a:cs typeface="SimSun"/>
              </a:rPr>
              <a:t>数据</a:t>
            </a:r>
            <a:r>
              <a:rPr 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处理和分析数据，并随时随地使用</a:t>
            </a:r>
            <a:r>
              <a:rPr lang="en-US" sz="1400" b="0" i="0" kern="1200" dirty="0">
                <a:solidFill>
                  <a:schemeClr val="tx1"/>
                </a:solidFill>
                <a:effectLst/>
                <a:latin typeface="SimSun"/>
                <a:cs typeface="SimSun"/>
              </a:rPr>
              <a:t>。</a:t>
            </a:r>
          </a:p>
          <a:p>
            <a:endParaRPr dirty="0"/>
          </a:p>
          <a:p>
            <a:r>
              <a:rPr lang="en-US" altLang="zh-CN" dirty="0"/>
              <a:t>SAP HANA </a:t>
            </a:r>
            <a:r>
              <a:rPr lang="zh-CN" altLang="en-US" dirty="0"/>
              <a:t>数据管理套件</a:t>
            </a:r>
            <a:r>
              <a:rPr lang="en-US" sz="1400" b="0" i="0" kern="1200" dirty="0" err="1">
                <a:solidFill>
                  <a:schemeClr val="tx1"/>
                </a:solidFill>
                <a:effectLst/>
                <a:latin typeface="SimSun"/>
                <a:cs typeface="SimSun"/>
              </a:rPr>
              <a:t>还为</a:t>
            </a:r>
            <a:r>
              <a:rPr lang="en-US" sz="1400" b="0" i="0" kern="1200" dirty="0">
                <a:solidFill>
                  <a:schemeClr val="tx1"/>
                </a:solidFill>
                <a:effectLst/>
                <a:latin typeface="SimSun"/>
                <a:cs typeface="SimSun"/>
              </a:rPr>
              <a:t> </a:t>
            </a:r>
            <a:r>
              <a:rPr lang="en-US" altLang="zh-CN" sz="1400" b="0" i="0" kern="1200" dirty="0">
                <a:solidFill>
                  <a:schemeClr val="tx1"/>
                </a:solidFill>
                <a:effectLst/>
                <a:latin typeface="SimSun"/>
                <a:cs typeface="SimSun"/>
              </a:rPr>
              <a:t>SAP Leonardo </a:t>
            </a:r>
            <a:r>
              <a:rPr lang="zh-CN" altLang="en-US" sz="1400" b="0" i="0" kern="1200" dirty="0">
                <a:solidFill>
                  <a:schemeClr val="tx1"/>
                </a:solidFill>
                <a:effectLst/>
                <a:latin typeface="SimSun"/>
                <a:cs typeface="SimSun"/>
              </a:rPr>
              <a:t>等</a:t>
            </a:r>
            <a:r>
              <a:rPr lang="en-US" sz="1400" b="0" i="0" kern="1200" dirty="0" err="1">
                <a:solidFill>
                  <a:schemeClr val="tx1"/>
                </a:solidFill>
                <a:effectLst/>
                <a:latin typeface="SimSun"/>
                <a:cs typeface="SimSun"/>
              </a:rPr>
              <a:t>物联网解决方案和机器学习解决方案</a:t>
            </a:r>
            <a:r>
              <a:rPr lang="zh-CN" altLang="en-US" sz="1400" b="0" i="0" kern="1200" dirty="0">
                <a:solidFill>
                  <a:schemeClr val="tx1"/>
                </a:solidFill>
                <a:effectLst/>
                <a:latin typeface="SimSun"/>
                <a:cs typeface="SimSun"/>
              </a:rPr>
              <a:t>、</a:t>
            </a:r>
            <a:r>
              <a:rPr lang="en-US" sz="1400" b="0" i="0" kern="1200" dirty="0">
                <a:solidFill>
                  <a:schemeClr val="tx1"/>
                </a:solidFill>
                <a:effectLst/>
                <a:latin typeface="SimSun"/>
                <a:cs typeface="SimSun"/>
              </a:rPr>
              <a:t> SAP </a:t>
            </a:r>
            <a:r>
              <a:rPr lang="en-US" sz="1400" b="0" i="0" kern="1200" dirty="0" err="1">
                <a:solidFill>
                  <a:schemeClr val="tx1"/>
                </a:solidFill>
                <a:effectLst/>
                <a:latin typeface="SimSun"/>
                <a:cs typeface="SimSun"/>
              </a:rPr>
              <a:t>解决方案</a:t>
            </a:r>
            <a:r>
              <a:rPr lang="zh-CN" altLang="en-US" sz="1400" b="0" i="0" kern="1200" dirty="0">
                <a:solidFill>
                  <a:schemeClr val="tx1"/>
                </a:solidFill>
                <a:effectLst/>
                <a:latin typeface="SimSun"/>
                <a:cs typeface="SimSun"/>
              </a:rPr>
              <a:t>（包括 </a:t>
            </a:r>
            <a:r>
              <a:rPr lang="en-US" altLang="zh-CN" sz="1400" b="0" i="0" kern="1200" dirty="0">
                <a:solidFill>
                  <a:schemeClr val="tx1"/>
                </a:solidFill>
                <a:effectLst/>
                <a:latin typeface="SimSun"/>
                <a:cs typeface="SimSun"/>
              </a:rPr>
              <a:t>SAP S/4HANA 和 SAP BW/4HANA</a:t>
            </a:r>
            <a:r>
              <a:rPr lang="zh-CN" altLang="en-US" sz="1400" b="0" i="0" kern="1200" dirty="0">
                <a:solidFill>
                  <a:schemeClr val="tx1"/>
                </a:solidFill>
                <a:effectLst/>
                <a:latin typeface="SimSun"/>
                <a:cs typeface="SimSun"/>
              </a:rPr>
              <a:t>）</a:t>
            </a:r>
            <a:r>
              <a:rPr lang="en-US" sz="1400" b="0" i="0" kern="1200" dirty="0">
                <a:solidFill>
                  <a:schemeClr val="tx1"/>
                </a:solidFill>
                <a:effectLst/>
                <a:latin typeface="SimSun"/>
                <a:cs typeface="SimSun"/>
              </a:rPr>
              <a:t>，以及创新型定制应用的开发提供了平台。</a:t>
            </a:r>
          </a:p>
          <a:p>
            <a:endParaRPr dirty="0"/>
          </a:p>
          <a:p>
            <a:r>
              <a:rPr lang="en-US" sz="1400" b="0" i="0" kern="1200" dirty="0">
                <a:solidFill>
                  <a:schemeClr val="tx1"/>
                </a:solidFill>
                <a:effectLst/>
                <a:latin typeface="SimSun"/>
                <a:cs typeface="SimSun"/>
              </a:rPr>
              <a:t>下面，我们来看看这些组件……</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zh-CN" dirty="0"/>
          </a:p>
        </p:txBody>
      </p:sp>
    </p:spTree>
    <p:extLst>
      <p:ext uri="{BB962C8B-B14F-4D97-AF65-F5344CB8AC3E}">
        <p14:creationId xmlns:p14="http://schemas.microsoft.com/office/powerpoint/2010/main" val="47266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400" b="1" i="0" kern="1200" dirty="0">
                <a:solidFill>
                  <a:schemeClr val="tx1"/>
                </a:solidFill>
                <a:effectLst/>
                <a:latin typeface="SimSun"/>
                <a:cs typeface="SimSun"/>
              </a:rPr>
              <a:t>SAP HANA 平台</a:t>
            </a:r>
            <a:endParaRPr lang="zh-CN" sz="1400" b="0" i="0" kern="1200" dirty="0">
              <a:solidFill>
                <a:schemeClr val="tx1"/>
              </a:solidFill>
              <a:effectLst/>
              <a:latin typeface="SimSun"/>
              <a:ea typeface="SimSun"/>
              <a:cs typeface="SimSun"/>
            </a:endParaRPr>
          </a:p>
          <a:p>
            <a:endParaRPr dirty="0"/>
          </a:p>
          <a:p>
            <a:r>
              <a:rPr lang="en-US" sz="1400" b="0" i="0" kern="1200" dirty="0">
                <a:solidFill>
                  <a:schemeClr val="tx1"/>
                </a:solidFill>
                <a:effectLst/>
                <a:latin typeface="SimSun"/>
                <a:cs typeface="SimSun"/>
              </a:rPr>
              <a:t>SAP HANA </a:t>
            </a:r>
            <a:r>
              <a:rPr lang="en-US" sz="1400" b="0" i="0" kern="1200" dirty="0" err="1">
                <a:solidFill>
                  <a:schemeClr val="tx1"/>
                </a:solidFill>
                <a:effectLst/>
                <a:latin typeface="SimSun"/>
                <a:cs typeface="SimSun"/>
              </a:rPr>
              <a:t>平台</a:t>
            </a:r>
            <a:r>
              <a:rPr lang="zh-CN" altLang="en-US" sz="1400" b="0" i="0" kern="1200" dirty="0">
                <a:solidFill>
                  <a:schemeClr val="tx1"/>
                </a:solidFill>
                <a:effectLst/>
                <a:latin typeface="SimSun"/>
                <a:cs typeface="SimSun"/>
              </a:rPr>
              <a:t>是我们的核心</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全世界各个行业不同规模的企业都在利用</a:t>
            </a:r>
            <a:r>
              <a:rPr lang="en-US" sz="1400" b="0" i="0" kern="1200" dirty="0">
                <a:solidFill>
                  <a:schemeClr val="tx1"/>
                </a:solidFill>
                <a:effectLst/>
                <a:latin typeface="SimSun"/>
                <a:cs typeface="SimSun"/>
              </a:rPr>
              <a:t> SAP HANA </a:t>
            </a:r>
            <a:r>
              <a:rPr lang="en-US" sz="1400" b="0" i="0" kern="1200" dirty="0" err="1">
                <a:solidFill>
                  <a:schemeClr val="tx1"/>
                </a:solidFill>
                <a:effectLst/>
                <a:latin typeface="SimSun"/>
                <a:cs typeface="SimSun"/>
              </a:rPr>
              <a:t>平台的</a:t>
            </a:r>
            <a:r>
              <a:rPr lang="zh-CN" altLang="en-US" sz="1400" b="0" i="0" kern="1200" dirty="0">
                <a:solidFill>
                  <a:schemeClr val="tx1"/>
                </a:solidFill>
                <a:effectLst/>
                <a:latin typeface="SimSun"/>
                <a:cs typeface="SimSun"/>
              </a:rPr>
              <a:t>优势</a:t>
            </a:r>
            <a:r>
              <a:rPr 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实现转型，创造新价值。</a:t>
            </a:r>
            <a:r>
              <a:rPr lang="en-US" altLang="zh-CN" sz="1400" b="0" i="0" kern="1200" dirty="0" err="1">
                <a:solidFill>
                  <a:schemeClr val="tx1"/>
                </a:solidFill>
                <a:effectLst/>
                <a:latin typeface="SimSun"/>
                <a:cs typeface="SimSun"/>
              </a:rPr>
              <a:t>SAP</a:t>
            </a:r>
            <a:r>
              <a:rPr lang="en-US" altLang="zh-CN" sz="1400" b="0" i="0" kern="1200" dirty="0">
                <a:solidFill>
                  <a:schemeClr val="tx1"/>
                </a:solidFill>
                <a:effectLst/>
                <a:latin typeface="SimSun"/>
                <a:cs typeface="SimSun"/>
              </a:rPr>
              <a:t> HANA  </a:t>
            </a:r>
            <a:r>
              <a:rPr lang="zh-CN" altLang="en-US" sz="1400" b="0" i="0" kern="1200" dirty="0">
                <a:solidFill>
                  <a:schemeClr val="tx1"/>
                </a:solidFill>
                <a:effectLst/>
                <a:latin typeface="SimSun"/>
                <a:cs typeface="SimSun"/>
              </a:rPr>
              <a:t>是一款</a:t>
            </a:r>
            <a:r>
              <a:rPr lang="en-US" sz="1400" b="0" i="0" kern="1200" dirty="0" err="1">
                <a:solidFill>
                  <a:schemeClr val="tx1"/>
                </a:solidFill>
                <a:effectLst/>
                <a:latin typeface="SimSun"/>
                <a:cs typeface="SimSun"/>
              </a:rPr>
              <a:t>内存数据平台</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既可以部署在企业内部，也可以部署在云端。借助该平台，你能够</a:t>
            </a:r>
            <a:r>
              <a:rPr lang="en-US" sz="1400" b="0" i="0" kern="1200" dirty="0" err="1">
                <a:solidFill>
                  <a:schemeClr val="tx1"/>
                </a:solidFill>
                <a:effectLst/>
                <a:latin typeface="SimSun"/>
                <a:cs typeface="SimSun"/>
              </a:rPr>
              <a:t>加速推进业务流程，交付更多</a:t>
            </a:r>
            <a:r>
              <a:rPr lang="zh-CN" altLang="en-US" sz="1400" b="0" i="0" kern="1200" dirty="0">
                <a:solidFill>
                  <a:schemeClr val="tx1"/>
                </a:solidFill>
                <a:effectLst/>
                <a:latin typeface="SimSun"/>
                <a:cs typeface="SimSun"/>
              </a:rPr>
              <a:t>商业</a:t>
            </a:r>
            <a:r>
              <a:rPr lang="en-US" sz="1400" b="0" i="0" kern="1200" dirty="0" err="1">
                <a:solidFill>
                  <a:schemeClr val="tx1"/>
                </a:solidFill>
                <a:effectLst/>
                <a:latin typeface="SimSun"/>
                <a:cs typeface="SimSun"/>
              </a:rPr>
              <a:t>智能，并简化</a:t>
            </a:r>
            <a:r>
              <a:rPr lang="en-US" sz="1400" b="0" i="0" kern="1200" dirty="0">
                <a:solidFill>
                  <a:schemeClr val="tx1"/>
                </a:solidFill>
                <a:effectLst/>
                <a:latin typeface="SimSun"/>
                <a:cs typeface="SimSun"/>
              </a:rPr>
              <a:t> IT 环境。SAP HANA </a:t>
            </a:r>
            <a:r>
              <a:rPr lang="zh-CN" altLang="en-US" sz="1400" b="0" i="0" kern="1200" dirty="0">
                <a:solidFill>
                  <a:schemeClr val="tx1"/>
                </a:solidFill>
                <a:effectLst/>
                <a:latin typeface="SimSun"/>
                <a:cs typeface="SimSun"/>
              </a:rPr>
              <a:t>为你的所有数据需求打下了</a:t>
            </a:r>
            <a:r>
              <a:rPr lang="en-US" sz="1400" b="0" i="0" kern="1200" dirty="0" err="1">
                <a:solidFill>
                  <a:schemeClr val="tx1"/>
                </a:solidFill>
                <a:effectLst/>
                <a:latin typeface="SimSun"/>
                <a:cs typeface="SimSun"/>
              </a:rPr>
              <a:t>基础</a:t>
            </a:r>
            <a:r>
              <a:rPr lang="zh-CN" altLang="en-US" sz="1400" b="0" i="0" kern="1200" dirty="0">
                <a:solidFill>
                  <a:schemeClr val="tx1"/>
                </a:solidFill>
                <a:effectLst/>
                <a:latin typeface="SimSun"/>
                <a:cs typeface="SimSun"/>
              </a:rPr>
              <a:t>。你不必再</a:t>
            </a:r>
            <a:r>
              <a:rPr lang="en-US" sz="1400" b="0" i="0" kern="1200" dirty="0" err="1">
                <a:solidFill>
                  <a:schemeClr val="tx1"/>
                </a:solidFill>
                <a:effectLst/>
                <a:latin typeface="SimSun"/>
                <a:cs typeface="SimSun"/>
              </a:rPr>
              <a:t>维护过时</a:t>
            </a:r>
            <a:r>
              <a:rPr lang="zh-CN" altLang="en-US" sz="1400" b="0" i="0" kern="1200" dirty="0">
                <a:solidFill>
                  <a:schemeClr val="tx1"/>
                </a:solidFill>
                <a:effectLst/>
                <a:latin typeface="SimSun"/>
                <a:cs typeface="SimSun"/>
              </a:rPr>
              <a:t>的</a:t>
            </a:r>
            <a:r>
              <a:rPr lang="en-US" sz="1400" b="0" i="0" kern="1200" dirty="0" err="1">
                <a:solidFill>
                  <a:schemeClr val="tx1"/>
                </a:solidFill>
                <a:effectLst/>
                <a:latin typeface="SimSun"/>
                <a:cs typeface="SimSun"/>
              </a:rPr>
              <a:t>系统和</a:t>
            </a:r>
            <a:r>
              <a:rPr lang="zh-CN" altLang="en-US" sz="1400" b="0" i="0" kern="1200" dirty="0">
                <a:solidFill>
                  <a:schemeClr val="tx1"/>
                </a:solidFill>
                <a:effectLst/>
                <a:latin typeface="SimSun"/>
                <a:cs typeface="SimSun"/>
              </a:rPr>
              <a:t>孤立的</a:t>
            </a:r>
            <a:r>
              <a:rPr lang="en-US" sz="1400" b="0" i="0" kern="1200" dirty="0" err="1">
                <a:solidFill>
                  <a:schemeClr val="tx1"/>
                </a:solidFill>
                <a:effectLst/>
                <a:latin typeface="SimSun"/>
                <a:cs typeface="SimSun"/>
              </a:rPr>
              <a:t>数据。这样，你就能在新的数字经济时代，激发活力，制定更明智的业务决策</a:t>
            </a:r>
            <a:r>
              <a:rPr lang="en-US" sz="1400" b="0" i="0" kern="1200" dirty="0">
                <a:solidFill>
                  <a:schemeClr val="tx1"/>
                </a:solidFill>
                <a:effectLst/>
                <a:latin typeface="SimSun"/>
                <a:cs typeface="SimSun"/>
              </a:rPr>
              <a:t>。</a:t>
            </a:r>
          </a:p>
          <a:p>
            <a:endParaRPr dirty="0"/>
          </a:p>
          <a:p>
            <a:r>
              <a:rPr lang="en-US" sz="1400" b="0" i="0" kern="1200" dirty="0" err="1">
                <a:solidFill>
                  <a:schemeClr val="tx1"/>
                </a:solidFill>
                <a:effectLst/>
                <a:latin typeface="SimSun"/>
                <a:cs typeface="SimSun"/>
              </a:rPr>
              <a:t>化繁为简</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基于单</a:t>
            </a:r>
            <a:r>
              <a:rPr lang="en-US" sz="1400" b="0" i="0" kern="1200" dirty="0" err="1">
                <a:solidFill>
                  <a:schemeClr val="tx1"/>
                </a:solidFill>
                <a:effectLst/>
                <a:latin typeface="SimSun"/>
                <a:cs typeface="SimSun"/>
              </a:rPr>
              <a:t>一平台</a:t>
            </a:r>
            <a:r>
              <a:rPr lang="zh-CN" altLang="en-US" sz="1400" b="0" i="0" kern="1200" dirty="0">
                <a:solidFill>
                  <a:schemeClr val="tx1"/>
                </a:solidFill>
                <a:effectLst/>
                <a:latin typeface="SimSun"/>
                <a:cs typeface="SimSun"/>
              </a:rPr>
              <a:t>执行</a:t>
            </a:r>
            <a:r>
              <a:rPr lang="en-US" sz="1400" b="0" i="0" kern="1200" dirty="0" err="1">
                <a:solidFill>
                  <a:schemeClr val="tx1"/>
                </a:solidFill>
                <a:effectLst/>
                <a:latin typeface="SimSun"/>
                <a:cs typeface="SimSun"/>
              </a:rPr>
              <a:t>事务</a:t>
            </a:r>
            <a:r>
              <a:rPr lang="zh-CN" altLang="en-US" sz="1400" b="0" i="0" kern="1200" dirty="0">
                <a:solidFill>
                  <a:schemeClr val="tx1"/>
                </a:solidFill>
                <a:effectLst/>
                <a:latin typeface="SimSun"/>
                <a:cs typeface="SimSun"/>
              </a:rPr>
              <a:t>处理</a:t>
            </a:r>
            <a:r>
              <a:rPr lang="en-US" sz="1400" b="0" i="0" kern="1200" dirty="0" err="1">
                <a:solidFill>
                  <a:schemeClr val="tx1"/>
                </a:solidFill>
                <a:effectLst/>
                <a:latin typeface="SimSun"/>
                <a:cs typeface="SimSun"/>
              </a:rPr>
              <a:t>和分析</a:t>
            </a:r>
            <a:r>
              <a:rPr lang="zh-CN" altLang="en-US" sz="1400" b="0" i="0" kern="1200" dirty="0">
                <a:solidFill>
                  <a:schemeClr val="tx1"/>
                </a:solidFill>
                <a:effectLst/>
                <a:latin typeface="SimSun"/>
                <a:cs typeface="SimSun"/>
              </a:rPr>
              <a:t>处理</a:t>
            </a:r>
            <a:r>
              <a:rPr 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简化</a:t>
            </a:r>
            <a:r>
              <a:rPr lang="en-US" sz="1400" b="0" i="0" kern="1200" dirty="0">
                <a:solidFill>
                  <a:schemeClr val="tx1"/>
                </a:solidFill>
                <a:effectLst/>
                <a:latin typeface="SimSun"/>
                <a:cs typeface="SimSun"/>
              </a:rPr>
              <a:t> IT。</a:t>
            </a:r>
            <a:r>
              <a:rPr lang="zh-CN" altLang="en-US" sz="1400" b="0" i="0" kern="1200" dirty="0">
                <a:solidFill>
                  <a:schemeClr val="tx1"/>
                </a:solidFill>
                <a:effectLst/>
                <a:latin typeface="SimSun"/>
                <a:cs typeface="SimSun"/>
              </a:rPr>
              <a:t>借助</a:t>
            </a:r>
            <a:r>
              <a:rPr lang="en-US" sz="1400" b="0" i="0" kern="1200" dirty="0">
                <a:solidFill>
                  <a:schemeClr val="tx1"/>
                </a:solidFill>
                <a:effectLst/>
                <a:latin typeface="SimSun"/>
                <a:cs typeface="SimSun"/>
              </a:rPr>
              <a:t> SAP </a:t>
            </a:r>
            <a:r>
              <a:rPr lang="en-US" sz="1400" b="0" i="0" kern="1200" dirty="0" err="1">
                <a:solidFill>
                  <a:schemeClr val="tx1"/>
                </a:solidFill>
                <a:effectLst/>
                <a:latin typeface="SimSun"/>
                <a:cs typeface="SimSun"/>
              </a:rPr>
              <a:t>HANA，分析实时数据，支持实时</a:t>
            </a:r>
            <a:r>
              <a:rPr lang="zh-CN" altLang="en-US" sz="1400" b="0" i="0" kern="1200" dirty="0">
                <a:solidFill>
                  <a:schemeClr val="tx1"/>
                </a:solidFill>
                <a:effectLst/>
                <a:latin typeface="SimSun"/>
                <a:cs typeface="SimSun"/>
              </a:rPr>
              <a:t>的业务运营</a:t>
            </a:r>
            <a:r>
              <a:rPr lang="en-US" sz="1400" b="0" i="0" kern="1200" dirty="0">
                <a:solidFill>
                  <a:schemeClr val="tx1"/>
                </a:solidFill>
                <a:effectLst/>
                <a:latin typeface="SimSun"/>
                <a:cs typeface="SimSun"/>
              </a:rPr>
              <a:t>，同时减少数据冗余、足迹、硬件和 IT 运营事务。</a:t>
            </a:r>
          </a:p>
          <a:p>
            <a:endParaRPr dirty="0"/>
          </a:p>
          <a:p>
            <a:r>
              <a:rPr lang="en-US" sz="1400" b="0" i="0" kern="1200" dirty="0" err="1">
                <a:solidFill>
                  <a:schemeClr val="tx1"/>
                </a:solidFill>
                <a:effectLst/>
                <a:latin typeface="SimSun"/>
                <a:cs typeface="SimSun"/>
              </a:rPr>
              <a:t>颠覆数据库管理</a:t>
            </a:r>
            <a:r>
              <a:rPr lang="zh-CN" alt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利用单一企业数据副本和安全的</a:t>
            </a:r>
            <a:r>
              <a:rPr lang="en-US" sz="1400" b="0" i="0" kern="1200" dirty="0">
                <a:solidFill>
                  <a:schemeClr val="tx1"/>
                </a:solidFill>
                <a:effectLst/>
                <a:latin typeface="SimSun"/>
                <a:cs typeface="SimSun"/>
              </a:rPr>
              <a:t> SAP HANA </a:t>
            </a:r>
            <a:r>
              <a:rPr lang="zh-CN" altLang="en-US" sz="1400" b="0" i="0" kern="1200" dirty="0">
                <a:solidFill>
                  <a:schemeClr val="tx1"/>
                </a:solidFill>
                <a:effectLst/>
                <a:latin typeface="SimSun"/>
                <a:cs typeface="SimSun"/>
              </a:rPr>
              <a:t>数据管理套件</a:t>
            </a:r>
            <a:r>
              <a:rPr dirty="0">
                <a:latin typeface="SimSun"/>
                <a:cs typeface="SimSun"/>
              </a:rPr>
              <a:t>，简化运营</a:t>
            </a:r>
          </a:p>
          <a:p>
            <a:endParaRPr dirty="0"/>
          </a:p>
          <a:p>
            <a:r>
              <a:rPr lang="en-US" sz="1400" b="0" i="0" kern="1200" dirty="0" err="1">
                <a:solidFill>
                  <a:schemeClr val="tx1"/>
                </a:solidFill>
                <a:effectLst/>
                <a:latin typeface="SimSun"/>
                <a:cs typeface="SimSun"/>
              </a:rPr>
              <a:t>内存处理数据：利用数据虚拟化、集成或复制技术</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就地</a:t>
            </a:r>
            <a:r>
              <a:rPr lang="en-US" sz="1400" b="0" i="0" kern="1200" dirty="0" err="1">
                <a:solidFill>
                  <a:schemeClr val="tx1"/>
                </a:solidFill>
                <a:effectLst/>
                <a:latin typeface="SimSun"/>
                <a:cs typeface="SimSun"/>
              </a:rPr>
              <a:t>处理事务数据和分析数据</a:t>
            </a:r>
            <a:endParaRPr dirty="0"/>
          </a:p>
          <a:p>
            <a:r>
              <a:rPr lang="zh-CN" altLang="en-US" sz="1400" b="0" i="0" kern="1200" dirty="0">
                <a:solidFill>
                  <a:schemeClr val="tx1"/>
                </a:solidFill>
                <a:effectLst/>
                <a:latin typeface="SimSun"/>
                <a:cs typeface="SimSun"/>
              </a:rPr>
              <a:t>充分</a:t>
            </a:r>
            <a:r>
              <a:rPr lang="en-US" sz="1400" b="0" i="0" kern="1200" dirty="0" err="1">
                <a:solidFill>
                  <a:schemeClr val="tx1"/>
                </a:solidFill>
                <a:effectLst/>
                <a:latin typeface="SimSun"/>
                <a:cs typeface="SimSun"/>
              </a:rPr>
              <a:t>利用高级分析：利用高级数据处理引擎，处理业务数据、文本数据、空间数据、图形数据和序列数据</a:t>
            </a:r>
            <a:endParaRPr lang="en-US" sz="1400" b="0" i="0" kern="1200" dirty="0">
              <a:solidFill>
                <a:schemeClr val="tx1"/>
              </a:solidFill>
              <a:effectLst/>
              <a:latin typeface="SimSun"/>
              <a:cs typeface="SimSun"/>
            </a:endParaRPr>
          </a:p>
          <a:p>
            <a:endParaRPr dirty="0"/>
          </a:p>
          <a:p>
            <a:r>
              <a:rPr lang="en-US" sz="1400" b="0" i="0" kern="1200" dirty="0">
                <a:solidFill>
                  <a:schemeClr val="tx1"/>
                </a:solidFill>
                <a:effectLst/>
                <a:latin typeface="SimSun"/>
                <a:cs typeface="SimSun"/>
              </a:rPr>
              <a:t>开发下一代应用：利用混合事务处理和分析处理功能，开发下一代应用。</a:t>
            </a:r>
          </a:p>
          <a:p>
            <a:endParaRPr dirty="0"/>
          </a:p>
          <a:p>
            <a:r>
              <a:rPr lang="zh-CN" altLang="en-US" sz="1400" b="0" i="0" kern="1200" dirty="0">
                <a:solidFill>
                  <a:schemeClr val="tx1"/>
                </a:solidFill>
                <a:effectLst/>
                <a:latin typeface="SimSun"/>
                <a:cs typeface="SimSun"/>
              </a:rPr>
              <a:t>身处</a:t>
            </a:r>
            <a:r>
              <a:rPr lang="en-US" sz="1400" b="0" i="0" kern="1200" dirty="0" err="1">
                <a:solidFill>
                  <a:schemeClr val="tx1"/>
                </a:solidFill>
                <a:effectLst/>
                <a:latin typeface="SimSun"/>
                <a:cs typeface="SimSun"/>
              </a:rPr>
              <a:t>当今数字经济时代，企业不能基于过时的洞察采取行动</a:t>
            </a:r>
            <a:r>
              <a:rPr lang="zh-CN" alt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因此，真正的内存数据平台应支持</a:t>
            </a:r>
            <a:r>
              <a:rPr lang="zh-CN" altLang="en-US" sz="1400" b="0" i="0" kern="1200" dirty="0">
                <a:solidFill>
                  <a:schemeClr val="tx1"/>
                </a:solidFill>
                <a:effectLst/>
                <a:latin typeface="SimSun"/>
                <a:cs typeface="SimSun"/>
              </a:rPr>
              <a:t>企业实时对</a:t>
            </a:r>
            <a:r>
              <a:rPr lang="en-US" sz="1400" b="0" i="0" kern="1200" dirty="0" err="1">
                <a:solidFill>
                  <a:schemeClr val="tx1"/>
                </a:solidFill>
                <a:effectLst/>
                <a:latin typeface="SimSun"/>
                <a:cs typeface="SimSun"/>
              </a:rPr>
              <a:t>所有数据进行事务处理和分析处理</a:t>
            </a:r>
            <a:r>
              <a:rPr lang="en-US" sz="1400" b="0" i="0" kern="1200" dirty="0">
                <a:solidFill>
                  <a:schemeClr val="tx1"/>
                </a:solidFill>
                <a:effectLst/>
                <a:latin typeface="SimSun"/>
                <a:cs typeface="SimSun"/>
              </a:rPr>
              <a:t>。</a:t>
            </a:r>
          </a:p>
          <a:p>
            <a:endParaRPr dirty="0"/>
          </a:p>
          <a:p>
            <a:r>
              <a:rPr lang="en-US" sz="1400" b="1" i="0" kern="1200" dirty="0">
                <a:solidFill>
                  <a:schemeClr val="tx1"/>
                </a:solidFill>
                <a:effectLst/>
                <a:latin typeface="SimSun"/>
                <a:cs typeface="SimSun"/>
              </a:rPr>
              <a:t>SAP Cloud Platform Big Data Services</a:t>
            </a:r>
            <a:endParaRPr lang="zh-CN" sz="1400" b="0" i="0" kern="1200" dirty="0">
              <a:solidFill>
                <a:schemeClr val="tx1"/>
              </a:solidFill>
              <a:effectLst/>
              <a:latin typeface="SimSun"/>
              <a:ea typeface="SimSun"/>
              <a:cs typeface="SimSun"/>
            </a:endParaRPr>
          </a:p>
          <a:p>
            <a:endParaRPr dirty="0"/>
          </a:p>
          <a:p>
            <a:r>
              <a:rPr lang="en-US" sz="1400" b="0" i="0" kern="1200" dirty="0" err="1">
                <a:solidFill>
                  <a:schemeClr val="tx1"/>
                </a:solidFill>
                <a:effectLst/>
                <a:latin typeface="SimSun"/>
                <a:cs typeface="SimSun"/>
              </a:rPr>
              <a:t>如今</a:t>
            </a:r>
            <a:r>
              <a:rPr lang="zh-CN" alt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企业需要</a:t>
            </a:r>
            <a:r>
              <a:rPr lang="zh-CN" altLang="en-US" sz="1400" b="0" i="0" kern="1200" dirty="0">
                <a:solidFill>
                  <a:schemeClr val="tx1"/>
                </a:solidFill>
                <a:effectLst/>
                <a:latin typeface="SimSun"/>
                <a:cs typeface="SimSun"/>
              </a:rPr>
              <a:t>应付</a:t>
            </a:r>
            <a:r>
              <a:rPr lang="en-US" sz="1400" b="0" i="0" kern="1200" dirty="0" err="1">
                <a:solidFill>
                  <a:schemeClr val="tx1"/>
                </a:solidFill>
                <a:effectLst/>
                <a:latin typeface="SimSun"/>
                <a:cs typeface="SimSun"/>
              </a:rPr>
              <a:t>海量数据</a:t>
            </a:r>
            <a:r>
              <a:rPr lang="zh-CN" alt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为了</a:t>
            </a:r>
            <a:r>
              <a:rPr lang="zh-CN" altLang="en-US" sz="1400" b="0" i="0" kern="1200" dirty="0">
                <a:solidFill>
                  <a:schemeClr val="tx1"/>
                </a:solidFill>
                <a:effectLst/>
                <a:latin typeface="SimSun"/>
                <a:cs typeface="SimSun"/>
              </a:rPr>
              <a:t>帮助企业</a:t>
            </a:r>
            <a:r>
              <a:rPr lang="en-US" sz="1400" b="0" i="0" kern="1200" dirty="0" err="1">
                <a:solidFill>
                  <a:schemeClr val="tx1"/>
                </a:solidFill>
                <a:effectLst/>
                <a:latin typeface="SimSun"/>
                <a:cs typeface="SimSun"/>
              </a:rPr>
              <a:t>管理这些数据，我们推出了</a:t>
            </a:r>
            <a:r>
              <a:rPr lang="en-US" sz="1400" b="0" i="0" kern="1200" dirty="0">
                <a:solidFill>
                  <a:schemeClr val="tx1"/>
                </a:solidFill>
                <a:effectLst/>
                <a:latin typeface="SimSun"/>
                <a:cs typeface="SimSun"/>
              </a:rPr>
              <a:t> SAP Cloud Platform Big Data Services。</a:t>
            </a:r>
          </a:p>
          <a:p>
            <a:endParaRPr dirty="0"/>
          </a:p>
          <a:p>
            <a:r>
              <a:rPr lang="en-US" sz="1400" b="0" i="0" kern="1200" dirty="0">
                <a:solidFill>
                  <a:schemeClr val="tx1"/>
                </a:solidFill>
                <a:effectLst/>
                <a:latin typeface="SimSun"/>
                <a:cs typeface="SimSun"/>
              </a:rPr>
              <a:t>这是一款基于 Hadoop 和 Spark </a:t>
            </a:r>
            <a:r>
              <a:rPr lang="en-US" sz="1400" b="0" i="0" kern="1200" dirty="0" err="1">
                <a:solidFill>
                  <a:schemeClr val="tx1"/>
                </a:solidFill>
                <a:effectLst/>
                <a:latin typeface="SimSun"/>
                <a:cs typeface="SimSun"/>
              </a:rPr>
              <a:t>的综合型</a:t>
            </a:r>
            <a:r>
              <a:rPr lang="zh-CN" altLang="en-US" sz="1400" b="0" i="0" kern="1200" dirty="0">
                <a:solidFill>
                  <a:schemeClr val="tx1"/>
                </a:solidFill>
                <a:effectLst/>
                <a:latin typeface="SimSun"/>
                <a:cs typeface="SimSun"/>
              </a:rPr>
              <a:t>数据</a:t>
            </a:r>
            <a:r>
              <a:rPr lang="en-US" sz="1400" b="0" i="0" kern="1200" dirty="0" err="1">
                <a:solidFill>
                  <a:schemeClr val="tx1"/>
                </a:solidFill>
                <a:effectLst/>
                <a:latin typeface="SimSun"/>
                <a:cs typeface="SimSun"/>
              </a:rPr>
              <a:t>处理</a:t>
            </a:r>
            <a:r>
              <a:rPr lang="zh-CN" altLang="en-US" sz="1400" b="0" i="0" kern="1200" dirty="0">
                <a:solidFill>
                  <a:schemeClr val="tx1"/>
                </a:solidFill>
                <a:effectLst/>
                <a:latin typeface="SimSun"/>
                <a:cs typeface="SimSun"/>
              </a:rPr>
              <a:t>云</a:t>
            </a:r>
            <a:r>
              <a:rPr lang="en-US" sz="1400" b="0" i="0" kern="1200" dirty="0" err="1">
                <a:solidFill>
                  <a:schemeClr val="tx1"/>
                </a:solidFill>
                <a:effectLst/>
                <a:latin typeface="SimSun"/>
                <a:cs typeface="SimSun"/>
              </a:rPr>
              <a:t>解决方案</a:t>
            </a:r>
            <a:r>
              <a:rPr lang="zh-CN" altLang="en-US" sz="1400" b="0" i="0" kern="1200" dirty="0">
                <a:solidFill>
                  <a:schemeClr val="tx1"/>
                </a:solidFill>
                <a:effectLst/>
                <a:latin typeface="SimSun"/>
                <a:cs typeface="SimSun"/>
              </a:rPr>
              <a:t>，支持</a:t>
            </a:r>
            <a:r>
              <a:rPr lang="en-US" sz="1400" b="0" i="0" kern="1200" dirty="0" err="1">
                <a:solidFill>
                  <a:schemeClr val="tx1"/>
                </a:solidFill>
                <a:effectLst/>
                <a:latin typeface="SimSun"/>
                <a:cs typeface="SimSun"/>
              </a:rPr>
              <a:t>全面托管，涵盖数据运营服务</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让你</a:t>
            </a:r>
            <a:r>
              <a:rPr lang="en-US" sz="1400" b="0" i="0" kern="1200" dirty="0" err="1">
                <a:solidFill>
                  <a:schemeClr val="tx1"/>
                </a:solidFill>
                <a:effectLst/>
                <a:latin typeface="SimSun"/>
                <a:cs typeface="SimSun"/>
              </a:rPr>
              <a:t>可靠性和性能</a:t>
            </a:r>
            <a:r>
              <a:rPr lang="zh-CN" altLang="en-US" sz="1400" b="0" i="0" kern="1200" dirty="0">
                <a:solidFill>
                  <a:schemeClr val="tx1"/>
                </a:solidFill>
                <a:effectLst/>
                <a:latin typeface="SimSun"/>
                <a:cs typeface="SimSun"/>
              </a:rPr>
              <a:t>问题</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并且，</a:t>
            </a:r>
            <a:r>
              <a:rPr lang="en-US" sz="1400" b="0" i="0" kern="1200" dirty="0" err="1">
                <a:solidFill>
                  <a:schemeClr val="tx1"/>
                </a:solidFill>
                <a:effectLst/>
                <a:latin typeface="SimSun"/>
                <a:cs typeface="SimSun"/>
              </a:rPr>
              <a:t>该解决方案自动包含计算爆发、主动</a:t>
            </a:r>
            <a:r>
              <a:rPr lang="zh-CN" altLang="en-US" sz="1400" b="0" i="0" kern="1200" dirty="0">
                <a:solidFill>
                  <a:schemeClr val="tx1"/>
                </a:solidFill>
                <a:effectLst/>
                <a:latin typeface="SimSun"/>
                <a:cs typeface="SimSun"/>
              </a:rPr>
              <a:t>式</a:t>
            </a:r>
            <a:r>
              <a:rPr lang="en-US" sz="1400" b="0" i="0" kern="1200" dirty="0" err="1">
                <a:solidFill>
                  <a:schemeClr val="tx1"/>
                </a:solidFill>
                <a:effectLst/>
                <a:latin typeface="SimSun"/>
                <a:cs typeface="SimSun"/>
              </a:rPr>
              <a:t>工作监控，以及支持服务</a:t>
            </a:r>
            <a:r>
              <a:rPr lang="en-US" sz="1400" b="0" i="0" kern="1200" dirty="0">
                <a:solidFill>
                  <a:schemeClr val="tx1"/>
                </a:solidFill>
                <a:effectLst/>
                <a:latin typeface="SimSun"/>
                <a:cs typeface="SimSun"/>
              </a:rPr>
              <a:t>。</a:t>
            </a:r>
          </a:p>
          <a:p>
            <a:endParaRPr dirty="0"/>
          </a:p>
          <a:p>
            <a:r>
              <a:rPr lang="zh-CN" altLang="en-US" sz="1400" b="0" i="0" kern="1200" dirty="0">
                <a:solidFill>
                  <a:schemeClr val="tx1"/>
                </a:solidFill>
                <a:effectLst/>
                <a:latin typeface="SimSun"/>
                <a:cs typeface="SimSun"/>
              </a:rPr>
              <a:t>支持</a:t>
            </a:r>
            <a:r>
              <a:rPr lang="en-US" sz="1400" b="0" i="0" kern="1200" dirty="0" err="1">
                <a:solidFill>
                  <a:schemeClr val="tx1"/>
                </a:solidFill>
                <a:effectLst/>
                <a:latin typeface="SimSun"/>
                <a:cs typeface="SimSun"/>
              </a:rPr>
              <a:t>云部署</a:t>
            </a:r>
            <a:endParaRPr lang="en-US" sz="1400" b="0" i="0" kern="1200" dirty="0">
              <a:solidFill>
                <a:schemeClr val="tx1"/>
              </a:solidFill>
              <a:effectLst/>
              <a:latin typeface="SimSun"/>
              <a:cs typeface="SimSun"/>
            </a:endParaRPr>
          </a:p>
          <a:p>
            <a:r>
              <a:rPr lang="en-US" sz="1400" b="0" i="0" kern="1200" dirty="0" err="1">
                <a:solidFill>
                  <a:schemeClr val="tx1"/>
                </a:solidFill>
                <a:effectLst/>
                <a:latin typeface="SimSun"/>
                <a:cs typeface="SimSun"/>
              </a:rPr>
              <a:t>经过优化</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易用使用</a:t>
            </a:r>
            <a:r>
              <a:rPr lang="en-US" sz="1400" b="0" i="0" kern="1200" dirty="0">
                <a:solidFill>
                  <a:schemeClr val="tx1"/>
                </a:solidFill>
                <a:effectLst/>
                <a:latin typeface="SimSun"/>
                <a:cs typeface="SimSun"/>
              </a:rPr>
              <a:t>，可扩展性和性能更高。</a:t>
            </a:r>
          </a:p>
          <a:p>
            <a:r>
              <a:rPr lang="en-US" sz="1400" b="0" i="0" kern="1200" dirty="0">
                <a:solidFill>
                  <a:schemeClr val="tx1"/>
                </a:solidFill>
                <a:effectLst/>
                <a:latin typeface="SimSun"/>
                <a:cs typeface="SimSun"/>
              </a:rPr>
              <a:t>提供企业级安全性与合规性</a:t>
            </a:r>
          </a:p>
          <a:p>
            <a:r>
              <a:rPr lang="en-US" sz="1400" b="0" i="0" kern="1200" dirty="0">
                <a:solidFill>
                  <a:schemeClr val="tx1"/>
                </a:solidFill>
                <a:effectLst/>
                <a:latin typeface="SimSun"/>
                <a:cs typeface="SimSun"/>
              </a:rPr>
              <a:t>包含运营服务</a:t>
            </a:r>
          </a:p>
          <a:p>
            <a:r>
              <a:rPr lang="en-US" sz="1400" b="0" i="0" kern="1200" dirty="0" err="1">
                <a:solidFill>
                  <a:schemeClr val="tx1"/>
                </a:solidFill>
                <a:effectLst/>
                <a:latin typeface="SimSun"/>
                <a:cs typeface="SimSun"/>
              </a:rPr>
              <a:t>涵盖计算爆发</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能够</a:t>
            </a:r>
            <a:r>
              <a:rPr lang="en-US" sz="1400" b="0" i="0" kern="1200" dirty="0" err="1">
                <a:solidFill>
                  <a:schemeClr val="tx1"/>
                </a:solidFill>
                <a:effectLst/>
                <a:latin typeface="SimSun"/>
                <a:cs typeface="SimSun"/>
              </a:rPr>
              <a:t>自动</a:t>
            </a:r>
            <a:r>
              <a:rPr lang="zh-CN" altLang="en-US" sz="1400" b="0" i="0" kern="1200" dirty="0">
                <a:solidFill>
                  <a:schemeClr val="tx1"/>
                </a:solidFill>
                <a:effectLst/>
                <a:latin typeface="SimSun"/>
                <a:cs typeface="SimSun"/>
              </a:rPr>
              <a:t>进行</a:t>
            </a:r>
            <a:r>
              <a:rPr lang="en-US" sz="1400" b="0" i="0" kern="1200" dirty="0" err="1">
                <a:solidFill>
                  <a:schemeClr val="tx1"/>
                </a:solidFill>
                <a:effectLst/>
                <a:latin typeface="SimSun"/>
                <a:cs typeface="SimSun"/>
              </a:rPr>
              <a:t>弹性</a:t>
            </a:r>
            <a:r>
              <a:rPr lang="zh-CN" altLang="en-US" sz="1400" b="0" i="0" kern="1200" dirty="0">
                <a:solidFill>
                  <a:schemeClr val="tx1"/>
                </a:solidFill>
                <a:effectLst/>
                <a:latin typeface="SimSun"/>
                <a:cs typeface="SimSun"/>
              </a:rPr>
              <a:t>处理</a:t>
            </a:r>
            <a:endParaRPr lang="en-US" sz="1400" b="0" i="0" kern="1200" dirty="0">
              <a:solidFill>
                <a:schemeClr val="tx1"/>
              </a:solidFill>
              <a:effectLst/>
              <a:latin typeface="SimSun"/>
              <a:cs typeface="SimSun"/>
            </a:endParaRPr>
          </a:p>
          <a:p>
            <a:endParaRPr dirty="0"/>
          </a:p>
          <a:p>
            <a:endParaRPr dirty="0"/>
          </a:p>
          <a:p>
            <a:r>
              <a:rPr lang="en-US" sz="1400" b="1" i="0" kern="1200" dirty="0">
                <a:solidFill>
                  <a:schemeClr val="tx1"/>
                </a:solidFill>
                <a:effectLst/>
                <a:latin typeface="SimSun"/>
                <a:cs typeface="SimSun"/>
              </a:rPr>
              <a:t>SAP Data Hub</a:t>
            </a:r>
            <a:endParaRPr lang="zh-CN" sz="1400" b="0" i="0" kern="1200" dirty="0">
              <a:solidFill>
                <a:schemeClr val="tx1"/>
              </a:solidFill>
              <a:effectLst/>
              <a:latin typeface="SimSun"/>
              <a:ea typeface="SimSun"/>
              <a:cs typeface="SimSun"/>
            </a:endParaRPr>
          </a:p>
          <a:p>
            <a:endParaRPr dirty="0"/>
          </a:p>
          <a:p>
            <a:r>
              <a:rPr lang="en-US" sz="1400" b="1" i="0" kern="1200" dirty="0">
                <a:solidFill>
                  <a:schemeClr val="tx1"/>
                </a:solidFill>
                <a:effectLst/>
                <a:latin typeface="SimSun"/>
                <a:cs typeface="SimSun"/>
              </a:rPr>
              <a:t>填补大数据和企业数据之间的缺口。</a:t>
            </a:r>
            <a:r>
              <a:rPr lang="en-US" sz="1400" b="0" i="0" kern="1200" dirty="0">
                <a:solidFill>
                  <a:schemeClr val="tx1"/>
                </a:solidFill>
                <a:effectLst/>
                <a:latin typeface="SimSun"/>
                <a:cs typeface="SimSun"/>
              </a:rPr>
              <a:t>SAP Data Hub </a:t>
            </a:r>
            <a:r>
              <a:rPr lang="en-US" sz="1400" b="0" i="0" kern="1200" dirty="0" err="1">
                <a:solidFill>
                  <a:schemeClr val="tx1"/>
                </a:solidFill>
                <a:effectLst/>
                <a:latin typeface="SimSun"/>
                <a:cs typeface="SimSun"/>
              </a:rPr>
              <a:t>是一款数据架构管理解决方案，让你能够在整个企业内灵活</a:t>
            </a:r>
            <a:r>
              <a:rPr lang="zh-CN" altLang="en-US" sz="1400" b="0" i="0" kern="1200" dirty="0">
                <a:solidFill>
                  <a:schemeClr val="tx1"/>
                </a:solidFill>
                <a:effectLst/>
                <a:latin typeface="SimSun"/>
                <a:cs typeface="SimSun"/>
              </a:rPr>
              <a:t>地管理数据</a:t>
            </a:r>
            <a:r>
              <a:rPr 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该产品</a:t>
            </a:r>
            <a:r>
              <a:rPr lang="zh-CN" altLang="en-US" sz="1400" b="0" i="0" kern="1200" dirty="0">
                <a:solidFill>
                  <a:schemeClr val="tx1"/>
                </a:solidFill>
                <a:effectLst/>
                <a:latin typeface="SimSun"/>
                <a:cs typeface="SimSun"/>
              </a:rPr>
              <a:t>支持你在</a:t>
            </a:r>
            <a:r>
              <a:rPr lang="en-US" sz="1400" b="0" i="0" kern="1200" dirty="0" err="1">
                <a:solidFill>
                  <a:schemeClr val="tx1"/>
                </a:solidFill>
                <a:effectLst/>
                <a:latin typeface="SimSun"/>
                <a:cs typeface="SimSun"/>
              </a:rPr>
              <a:t>互联架构</a:t>
            </a:r>
            <a:r>
              <a:rPr lang="zh-CN" altLang="en-US" sz="1400" b="0" i="0" kern="1200" dirty="0">
                <a:solidFill>
                  <a:schemeClr val="tx1"/>
                </a:solidFill>
                <a:effectLst/>
                <a:latin typeface="SimSun"/>
                <a:cs typeface="SimSun"/>
              </a:rPr>
              <a:t>中使用</a:t>
            </a:r>
            <a:r>
              <a:rPr lang="en-US" sz="1400" b="0" i="0" kern="1200" dirty="0" err="1">
                <a:solidFill>
                  <a:schemeClr val="tx1"/>
                </a:solidFill>
                <a:effectLst/>
                <a:latin typeface="SimSun"/>
                <a:cs typeface="SimSun"/>
              </a:rPr>
              <a:t>数据共享</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数据管道</a:t>
            </a:r>
            <a:r>
              <a:rPr lang="en-US" sz="1400" b="0" i="0" kern="1200" dirty="0" err="1">
                <a:solidFill>
                  <a:schemeClr val="tx1"/>
                </a:solidFill>
                <a:effectLst/>
                <a:latin typeface="SimSun"/>
                <a:cs typeface="SimSun"/>
              </a:rPr>
              <a:t>和数据治理功能</a:t>
            </a:r>
            <a:r>
              <a:rPr lang="en-US" sz="1400" b="0" i="0" kern="1200" dirty="0">
                <a:solidFill>
                  <a:schemeClr val="tx1"/>
                </a:solidFill>
                <a:effectLst/>
                <a:latin typeface="SimSun"/>
                <a:cs typeface="SimSun"/>
              </a:rPr>
              <a:t>。</a:t>
            </a:r>
          </a:p>
          <a:p>
            <a:endParaRPr dirty="0"/>
          </a:p>
          <a:p>
            <a:r>
              <a:rPr lang="en-US" sz="1400" b="0" i="0" kern="1200" dirty="0">
                <a:solidFill>
                  <a:schemeClr val="tx1"/>
                </a:solidFill>
                <a:effectLst/>
                <a:latin typeface="SimSun"/>
                <a:cs typeface="SimSun"/>
              </a:rPr>
              <a:t>SAP Data Hub 是一款 DataOps </a:t>
            </a:r>
            <a:r>
              <a:rPr lang="en-US" sz="1400" b="0" i="0" kern="1200" dirty="0" err="1">
                <a:solidFill>
                  <a:schemeClr val="tx1"/>
                </a:solidFill>
                <a:effectLst/>
                <a:latin typeface="SimSun"/>
                <a:cs typeface="SimSun"/>
              </a:rPr>
              <a:t>管理解决方案，让你能够在整个</a:t>
            </a:r>
            <a:r>
              <a:rPr lang="zh-CN" altLang="en-US" sz="1400" b="0" i="0" kern="1200" dirty="0">
                <a:solidFill>
                  <a:schemeClr val="tx1"/>
                </a:solidFill>
                <a:effectLst/>
                <a:latin typeface="SimSun"/>
                <a:cs typeface="SimSun"/>
              </a:rPr>
              <a:t>企业内实现灵活的数据管理</a:t>
            </a:r>
            <a:r>
              <a:rPr lang="en-US" sz="1400" b="0" i="0" kern="1200" dirty="0">
                <a:solidFill>
                  <a:schemeClr val="tx1"/>
                </a:solidFill>
                <a:effectLst/>
                <a:latin typeface="SimSun"/>
                <a:cs typeface="SimSun"/>
              </a:rPr>
              <a:t>。</a:t>
            </a:r>
            <a:r>
              <a:rPr lang="en-US" sz="1400" b="0" i="0" kern="1200" dirty="0" err="1">
                <a:solidFill>
                  <a:schemeClr val="tx1"/>
                </a:solidFill>
                <a:effectLst/>
                <a:latin typeface="SimSun"/>
                <a:cs typeface="SimSun"/>
              </a:rPr>
              <a:t>该产品支持企业</a:t>
            </a:r>
            <a:r>
              <a:rPr lang="zh-CN" altLang="en-US" sz="1400" b="0" i="0" kern="1200" dirty="0">
                <a:solidFill>
                  <a:schemeClr val="tx1"/>
                </a:solidFill>
                <a:effectLst/>
                <a:latin typeface="SimSun"/>
                <a:cs typeface="SimSun"/>
              </a:rPr>
              <a:t>在</a:t>
            </a:r>
            <a:r>
              <a:rPr lang="en-US" sz="1400" b="0" i="0" kern="1200" dirty="0" err="1">
                <a:solidFill>
                  <a:schemeClr val="tx1"/>
                </a:solidFill>
                <a:effectLst/>
                <a:latin typeface="SimSun"/>
                <a:cs typeface="SimSun"/>
              </a:rPr>
              <a:t>互联架构中</a:t>
            </a:r>
            <a:r>
              <a:rPr lang="zh-CN" altLang="en-US" sz="1400" b="0" i="0" kern="1200" dirty="0">
                <a:solidFill>
                  <a:schemeClr val="tx1"/>
                </a:solidFill>
                <a:effectLst/>
                <a:latin typeface="SimSun"/>
                <a:cs typeface="SimSun"/>
              </a:rPr>
              <a:t>对</a:t>
            </a:r>
            <a:r>
              <a:rPr lang="en-US" sz="1400" b="0" i="0" kern="1200" dirty="0" err="1">
                <a:solidFill>
                  <a:schemeClr val="tx1"/>
                </a:solidFill>
                <a:effectLst/>
                <a:latin typeface="SimSun"/>
                <a:cs typeface="SimSun"/>
              </a:rPr>
              <a:t>所有数据进行共享、流水线处理和治理</a:t>
            </a:r>
            <a:r>
              <a:rPr lang="en-US" sz="1400" b="0" i="0" kern="1200" dirty="0">
                <a:solidFill>
                  <a:schemeClr val="tx1"/>
                </a:solidFill>
                <a:effectLst/>
                <a:latin typeface="SimSun"/>
                <a:cs typeface="SimSun"/>
              </a:rPr>
              <a:t>。</a:t>
            </a:r>
            <a:r>
              <a:rPr lang="zh-CN" altLang="en-US" sz="1400" b="0" i="0" kern="1200" dirty="0">
                <a:solidFill>
                  <a:schemeClr val="tx1"/>
                </a:solidFill>
                <a:effectLst/>
                <a:latin typeface="SimSun"/>
                <a:cs typeface="SimSun"/>
              </a:rPr>
              <a:t>作为一款</a:t>
            </a:r>
            <a:r>
              <a:rPr lang="en-US" sz="1400" b="0" i="0" kern="1200" dirty="0" err="1">
                <a:solidFill>
                  <a:schemeClr val="tx1"/>
                </a:solidFill>
                <a:effectLst/>
                <a:latin typeface="SimSun"/>
                <a:cs typeface="SimSun"/>
              </a:rPr>
              <a:t>开放式数据架构，</a:t>
            </a:r>
            <a:r>
              <a:rPr lang="en-US" altLang="zh-CN" sz="1400" b="0" i="0" kern="1200" dirty="0" err="1">
                <a:solidFill>
                  <a:schemeClr val="tx1"/>
                </a:solidFill>
                <a:effectLst/>
                <a:latin typeface="SimSun"/>
                <a:cs typeface="SimSun"/>
              </a:rPr>
              <a:t>SAP</a:t>
            </a:r>
            <a:r>
              <a:rPr lang="en-US" altLang="zh-CN" sz="1400" b="0" i="0" kern="1200" dirty="0">
                <a:solidFill>
                  <a:schemeClr val="tx1"/>
                </a:solidFill>
                <a:effectLst/>
                <a:latin typeface="SimSun"/>
                <a:cs typeface="SimSun"/>
              </a:rPr>
              <a:t> Data Hub </a:t>
            </a:r>
            <a:r>
              <a:rPr lang="zh-CN" altLang="en-US" sz="1400" b="0" i="0" kern="1200" dirty="0">
                <a:solidFill>
                  <a:schemeClr val="tx1"/>
                </a:solidFill>
                <a:effectLst/>
                <a:latin typeface="SimSun"/>
                <a:cs typeface="SimSun"/>
              </a:rPr>
              <a:t>适用于 </a:t>
            </a:r>
            <a:r>
              <a:rPr lang="en-US" sz="1400" b="0" i="0" kern="1200" dirty="0" err="1">
                <a:solidFill>
                  <a:schemeClr val="tx1"/>
                </a:solidFill>
                <a:effectLst/>
                <a:latin typeface="SimSun"/>
                <a:cs typeface="SimSun"/>
              </a:rPr>
              <a:t>Hadoop、数据湖、云对象存储、关系型数据库和企业应用等等</a:t>
            </a:r>
            <a:r>
              <a:rPr lang="en-US" sz="1400" b="0" i="0" kern="1200" dirty="0">
                <a:solidFill>
                  <a:schemeClr val="tx1"/>
                </a:solidFill>
                <a:effectLst/>
                <a:latin typeface="SimSun"/>
                <a:cs typeface="SimSun"/>
              </a:rPr>
              <a:t>。</a:t>
            </a:r>
          </a:p>
          <a:p>
            <a:endParaRPr dirty="0"/>
          </a:p>
          <a:p>
            <a:endParaRPr dirty="0"/>
          </a:p>
          <a:p>
            <a:r>
              <a:rPr lang="en-US" sz="1400" b="0" i="0" kern="1200" dirty="0" err="1">
                <a:solidFill>
                  <a:schemeClr val="tx1"/>
                </a:solidFill>
                <a:effectLst/>
                <a:latin typeface="SimSun"/>
                <a:cs typeface="SimSun"/>
              </a:rPr>
              <a:t>我们将介绍SAP</a:t>
            </a:r>
            <a:r>
              <a:rPr lang="en-US" sz="1400" b="0" i="0" kern="1200" dirty="0">
                <a:solidFill>
                  <a:schemeClr val="tx1"/>
                </a:solidFill>
                <a:effectLst/>
                <a:latin typeface="SimSun"/>
                <a:cs typeface="SimSun"/>
              </a:rPr>
              <a:t> HANA </a:t>
            </a:r>
            <a:r>
              <a:rPr lang="zh-CN" altLang="en-US" sz="1400" b="0" i="0" kern="1200" dirty="0">
                <a:solidFill>
                  <a:schemeClr val="tx1"/>
                </a:solidFill>
                <a:effectLst/>
                <a:latin typeface="SimSun"/>
                <a:cs typeface="SimSun"/>
              </a:rPr>
              <a:t>数据管理套件</a:t>
            </a:r>
            <a:r>
              <a:rPr lang="en-US" sz="1400" b="0" i="0" kern="1200" dirty="0" err="1">
                <a:solidFill>
                  <a:schemeClr val="tx1"/>
                </a:solidFill>
                <a:effectLst/>
                <a:latin typeface="SimSun"/>
                <a:cs typeface="SimSun"/>
              </a:rPr>
              <a:t>的一些关键功能</a:t>
            </a:r>
            <a:r>
              <a:rPr lang="en-US" sz="1400" b="0" i="0" kern="1200" dirty="0">
                <a:solidFill>
                  <a:schemeClr val="tx1"/>
                </a:solidFill>
                <a:effectLst/>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zh-CN" dirty="0"/>
          </a:p>
        </p:txBody>
      </p:sp>
    </p:spTree>
    <p:extLst>
      <p:ext uri="{BB962C8B-B14F-4D97-AF65-F5344CB8AC3E}">
        <p14:creationId xmlns:p14="http://schemas.microsoft.com/office/powerpoint/2010/main" val="55214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SimSun"/>
                <a:cs typeface="SimSun"/>
              </a:rPr>
              <a:t>SAP HANA </a:t>
            </a:r>
            <a:r>
              <a:rPr lang="zh-CN" altLang="en-US" sz="1200" b="0" kern="1200" dirty="0">
                <a:solidFill>
                  <a:schemeClr val="tx1"/>
                </a:solidFill>
                <a:latin typeface="SimSun"/>
                <a:cs typeface="SimSun"/>
              </a:rPr>
              <a:t>数据管理套件专为</a:t>
            </a:r>
            <a:r>
              <a:rPr lang="en-US" sz="1200" b="0" kern="1200" dirty="0" err="1">
                <a:solidFill>
                  <a:schemeClr val="tx1"/>
                </a:solidFill>
                <a:latin typeface="SimSun"/>
                <a:cs typeface="SimSun"/>
              </a:rPr>
              <a:t>双模式的通用数据架构</a:t>
            </a:r>
            <a:r>
              <a:rPr lang="zh-CN" altLang="en-US" sz="1200" b="0" kern="1200" dirty="0">
                <a:solidFill>
                  <a:schemeClr val="tx1"/>
                </a:solidFill>
                <a:latin typeface="SimSun"/>
                <a:cs typeface="SimSun"/>
              </a:rPr>
              <a:t>设计</a:t>
            </a:r>
            <a:r>
              <a:rPr lang="en-US" sz="1200" b="0" kern="1200" dirty="0">
                <a:solidFill>
                  <a:schemeClr val="tx1"/>
                </a:solidFill>
                <a:latin typeface="SimSun"/>
                <a:cs typeface="SimSun"/>
              </a:rPr>
              <a:t>，旨在帮助企业从头实现通用数据的七大定律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SimSun"/>
                <a:cs typeface="SimSun"/>
              </a:rPr>
              <a:t>在发起一个查询后，SAP</a:t>
            </a:r>
            <a:r>
              <a:rPr lang="en-US" sz="1200" b="0" kern="1200" dirty="0">
                <a:solidFill>
                  <a:schemeClr val="tx1"/>
                </a:solidFill>
                <a:latin typeface="SimSun"/>
                <a:cs typeface="SimSun"/>
              </a:rPr>
              <a:t> HANA </a:t>
            </a:r>
            <a:r>
              <a:rPr lang="zh-CN" altLang="en-US" sz="1200" b="0" kern="1200" dirty="0">
                <a:solidFill>
                  <a:schemeClr val="tx1"/>
                </a:solidFill>
                <a:latin typeface="SimSun"/>
                <a:cs typeface="SimSun"/>
              </a:rPr>
              <a:t>数据管理套件</a:t>
            </a:r>
            <a:r>
              <a:rPr lang="en-US" sz="1200" b="0" kern="1200" dirty="0" err="1">
                <a:solidFill>
                  <a:schemeClr val="tx1"/>
                </a:solidFill>
                <a:latin typeface="SimSun"/>
                <a:cs typeface="SimSun"/>
              </a:rPr>
              <a:t>能够从</a:t>
            </a:r>
            <a:r>
              <a:rPr lang="en-US" altLang="zh-CN" sz="1200" b="0" kern="1200" dirty="0" err="1">
                <a:solidFill>
                  <a:schemeClr val="tx1"/>
                </a:solidFill>
                <a:latin typeface="SimSun"/>
                <a:cs typeface="SimSun"/>
              </a:rPr>
              <a:t>覆盖整个企业</a:t>
            </a:r>
            <a:r>
              <a:rPr lang="zh-CN" altLang="en-US" sz="1200" b="0" kern="1200" dirty="0">
                <a:solidFill>
                  <a:schemeClr val="tx1"/>
                </a:solidFill>
                <a:latin typeface="SimSun"/>
                <a:cs typeface="SimSun"/>
              </a:rPr>
              <a:t>的</a:t>
            </a:r>
            <a:r>
              <a:rPr lang="en-US" sz="1200" b="0" kern="1200" dirty="0" err="1">
                <a:solidFill>
                  <a:schemeClr val="tx1"/>
                </a:solidFill>
                <a:latin typeface="SimSun"/>
                <a:cs typeface="SimSun"/>
              </a:rPr>
              <a:t>单一逻辑数据集中获取</a:t>
            </a:r>
            <a:r>
              <a:rPr lang="zh-CN" altLang="en-US" sz="1200" b="0" kern="1200" dirty="0">
                <a:solidFill>
                  <a:schemeClr val="tx1"/>
                </a:solidFill>
                <a:latin typeface="SimSun"/>
                <a:cs typeface="SimSun"/>
              </a:rPr>
              <a:t>信息，然后交付结果</a:t>
            </a:r>
            <a:r>
              <a:rPr lang="en-US" sz="1200" b="0" kern="1200" dirty="0">
                <a:solidFill>
                  <a:schemeClr val="tx1"/>
                </a:solidFill>
                <a:latin typeface="SimSun"/>
                <a:cs typeface="SimSun"/>
              </a:rPr>
              <a:t>，</a:t>
            </a:r>
            <a:r>
              <a:rPr lang="zh-CN" altLang="en-US" sz="1200" b="0" kern="1200" dirty="0">
                <a:solidFill>
                  <a:schemeClr val="tx1"/>
                </a:solidFill>
                <a:latin typeface="SimSun"/>
                <a:cs typeface="SimSun"/>
              </a:rPr>
              <a:t>这个单一逻辑数据集</a:t>
            </a:r>
            <a:r>
              <a:rPr lang="en-US" sz="1200" b="0" kern="1200" dirty="0" err="1">
                <a:solidFill>
                  <a:schemeClr val="tx1"/>
                </a:solidFill>
                <a:latin typeface="SimSun"/>
                <a:cs typeface="SimSun"/>
              </a:rPr>
              <a:t>也就是通用数据</a:t>
            </a:r>
            <a:r>
              <a:rPr lang="en-US" sz="1200" b="0" kern="1200" dirty="0">
                <a:solidFill>
                  <a:schemeClr val="tx1"/>
                </a:solidFill>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SimSun"/>
                <a:cs typeface="SimSun"/>
              </a:rPr>
              <a:t>其核心</a:t>
            </a:r>
            <a:r>
              <a:rPr lang="zh-CN" altLang="en-US" sz="1200" b="0" kern="1200" dirty="0">
                <a:solidFill>
                  <a:schemeClr val="tx1"/>
                </a:solidFill>
                <a:latin typeface="SimSun"/>
                <a:cs typeface="SimSun"/>
              </a:rPr>
              <a:t>就是</a:t>
            </a:r>
            <a:r>
              <a:rPr lang="en-US" sz="1200" b="0" kern="1200" dirty="0">
                <a:solidFill>
                  <a:schemeClr val="tx1"/>
                </a:solidFill>
                <a:latin typeface="SimSun"/>
                <a:cs typeface="SimSun"/>
              </a:rPr>
              <a:t> SAP HANA</a:t>
            </a:r>
            <a:r>
              <a:rPr lang="zh-CN" altLang="en-US" sz="1200" b="0" kern="1200" dirty="0">
                <a:solidFill>
                  <a:schemeClr val="tx1"/>
                </a:solidFill>
                <a:latin typeface="SimSun"/>
                <a:cs typeface="SimSun"/>
              </a:rPr>
              <a:t>，因为</a:t>
            </a:r>
            <a:r>
              <a:rPr lang="en-US" sz="1200" b="0" kern="1200" dirty="0">
                <a:solidFill>
                  <a:schemeClr val="tx1"/>
                </a:solidFill>
                <a:latin typeface="SimSun"/>
                <a:cs typeface="SimSun"/>
              </a:rPr>
              <a:t> SAP HANA  拥有处理当今数据规模所需的内存性能（定律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SimSun"/>
                <a:cs typeface="SimSun"/>
              </a:rPr>
              <a:t>我们解决方案的设计初衷之一是让你能够自由（定律</a:t>
            </a:r>
            <a:r>
              <a:rPr lang="en-US" sz="1200" b="0" kern="1200" dirty="0">
                <a:solidFill>
                  <a:schemeClr val="tx1"/>
                </a:solidFill>
                <a:latin typeface="SimSun"/>
                <a:cs typeface="SimSun"/>
              </a:rPr>
              <a:t> 2）选择云、混合和企业预置型模式运行，选择性价比最高的模式。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SimSun"/>
                <a:cs typeface="SimSun"/>
              </a:rPr>
              <a:t>SAP HANA </a:t>
            </a:r>
            <a:r>
              <a:rPr lang="zh-CN" altLang="en-US" sz="1200" b="0" kern="1200" dirty="0">
                <a:solidFill>
                  <a:schemeClr val="tx1"/>
                </a:solidFill>
                <a:latin typeface="SimSun"/>
                <a:cs typeface="SimSun"/>
              </a:rPr>
              <a:t>数据管理套件</a:t>
            </a:r>
            <a:r>
              <a:rPr lang="en-US" sz="1200" b="0" kern="1200" dirty="0" err="1">
                <a:solidFill>
                  <a:schemeClr val="tx1"/>
                </a:solidFill>
                <a:latin typeface="SimSun"/>
                <a:cs typeface="SimSun"/>
              </a:rPr>
              <a:t>拥有内置的企业建模（定律</a:t>
            </a:r>
            <a:r>
              <a:rPr lang="en-US" sz="1200" b="0" kern="1200" dirty="0">
                <a:solidFill>
                  <a:schemeClr val="tx1"/>
                </a:solidFill>
                <a:latin typeface="SimSun"/>
                <a:cs typeface="SimSun"/>
              </a:rPr>
              <a:t> 3）功能，能够在一个模型</a:t>
            </a:r>
            <a:r>
              <a:rPr lang="zh-CN" altLang="en-US" sz="1200" b="0" kern="1200" dirty="0">
                <a:solidFill>
                  <a:schemeClr val="tx1"/>
                </a:solidFill>
                <a:latin typeface="SimSun"/>
                <a:cs typeface="SimSun"/>
              </a:rPr>
              <a:t>中容纳</a:t>
            </a:r>
            <a:r>
              <a:rPr lang="en-US" sz="1200" b="0" kern="1200" dirty="0" err="1">
                <a:solidFill>
                  <a:schemeClr val="tx1"/>
                </a:solidFill>
                <a:latin typeface="SimSun"/>
                <a:cs typeface="SimSun"/>
              </a:rPr>
              <a:t>整个企业的数据和流程</a:t>
            </a:r>
            <a:r>
              <a:rPr lang="en-US" sz="1200" b="0" kern="1200" dirty="0">
                <a:solidFill>
                  <a:schemeClr val="tx1"/>
                </a:solidFill>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SimSun"/>
                <a:cs typeface="SimSun"/>
              </a:rPr>
              <a:t>SAP HANA </a:t>
            </a:r>
            <a:r>
              <a:rPr lang="zh-CN" altLang="en-US" sz="1200" b="0" kern="1200" dirty="0">
                <a:solidFill>
                  <a:schemeClr val="tx1"/>
                </a:solidFill>
                <a:latin typeface="SimSun"/>
                <a:cs typeface="SimSun"/>
              </a:rPr>
              <a:t>数据管理套件</a:t>
            </a:r>
            <a:r>
              <a:rPr lang="en-US" sz="1200" b="0" kern="1200" dirty="0" err="1">
                <a:solidFill>
                  <a:schemeClr val="tx1"/>
                </a:solidFill>
                <a:latin typeface="SimSun"/>
                <a:cs typeface="SimSun"/>
              </a:rPr>
              <a:t>提供独立的存储和计算（定律</a:t>
            </a:r>
            <a:r>
              <a:rPr lang="en-US" sz="1200" b="0" kern="1200" dirty="0">
                <a:solidFill>
                  <a:schemeClr val="tx1"/>
                </a:solidFill>
                <a:latin typeface="SimSun"/>
                <a:cs typeface="SimSun"/>
              </a:rPr>
              <a:t> 4）</a:t>
            </a:r>
            <a:r>
              <a:rPr lang="zh-CN" altLang="en-US" sz="1200" b="0" kern="1200" dirty="0">
                <a:solidFill>
                  <a:schemeClr val="tx1"/>
                </a:solidFill>
                <a:latin typeface="SimSun"/>
                <a:cs typeface="SimSun"/>
              </a:rPr>
              <a:t>机制</a:t>
            </a:r>
            <a:r>
              <a:rPr lang="en-US" sz="1200" b="0" kern="1200" dirty="0">
                <a:solidFill>
                  <a:schemeClr val="tx1"/>
                </a:solidFill>
                <a:latin typeface="SimSun"/>
                <a:cs typeface="SimSun"/>
              </a:rPr>
              <a:t>，让你能够高效、有效地实现扩展，满足不断变化的需求。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SimSun"/>
                <a:cs typeface="SimSun"/>
              </a:rPr>
              <a:t>此外，SAP</a:t>
            </a:r>
            <a:r>
              <a:rPr lang="en-US" sz="1200" b="0" kern="1200" dirty="0">
                <a:solidFill>
                  <a:schemeClr val="tx1"/>
                </a:solidFill>
                <a:latin typeface="SimSun"/>
                <a:cs typeface="SimSun"/>
              </a:rPr>
              <a:t> HANA </a:t>
            </a:r>
            <a:r>
              <a:rPr lang="zh-CN" altLang="en-US" sz="1200" b="0" kern="1200" dirty="0">
                <a:solidFill>
                  <a:schemeClr val="tx1"/>
                </a:solidFill>
                <a:latin typeface="SimSun"/>
                <a:cs typeface="SimSun"/>
              </a:rPr>
              <a:t>数据管理套件</a:t>
            </a:r>
            <a:r>
              <a:rPr lang="en-US" sz="1200" b="0" kern="1200" dirty="0" err="1">
                <a:solidFill>
                  <a:schemeClr val="tx1"/>
                </a:solidFill>
                <a:latin typeface="SimSun"/>
                <a:cs typeface="SimSun"/>
              </a:rPr>
              <a:t>还利用集成技术，整合来自多个数据源的数据，并低延迟（定律</a:t>
            </a:r>
            <a:r>
              <a:rPr lang="en-US" sz="1200" b="0" kern="1200" dirty="0">
                <a:solidFill>
                  <a:schemeClr val="tx1"/>
                </a:solidFill>
                <a:latin typeface="SimSun"/>
                <a:cs typeface="SimSun"/>
              </a:rPr>
              <a:t> 5）地集成数据，而低延迟是实时企业的必备条件。此外，SAP </a:t>
            </a:r>
            <a:r>
              <a:rPr lang="en-US" sz="1200" b="0" kern="1200" dirty="0" err="1">
                <a:solidFill>
                  <a:schemeClr val="tx1"/>
                </a:solidFill>
                <a:latin typeface="SimSun"/>
                <a:cs typeface="SimSun"/>
              </a:rPr>
              <a:t>还提供了相关工具，让你能够将数据聚合成所需</a:t>
            </a:r>
            <a:r>
              <a:rPr lang="zh-CN" altLang="en-US" sz="1200" b="0" kern="1200" dirty="0">
                <a:solidFill>
                  <a:schemeClr val="tx1"/>
                </a:solidFill>
                <a:latin typeface="SimSun"/>
                <a:cs typeface="SimSun"/>
              </a:rPr>
              <a:t>的</a:t>
            </a:r>
            <a:r>
              <a:rPr lang="en-US" sz="1200" b="0" kern="1200" dirty="0" err="1">
                <a:solidFill>
                  <a:schemeClr val="tx1"/>
                </a:solidFill>
                <a:latin typeface="SimSun"/>
                <a:cs typeface="SimSun"/>
              </a:rPr>
              <a:t>格式，用于交付全新的业务服务和解决方案</a:t>
            </a:r>
            <a:r>
              <a:rPr lang="en-US" sz="1200" b="0" kern="1200" dirty="0">
                <a:solidFill>
                  <a:schemeClr val="tx1"/>
                </a:solidFill>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SimSun"/>
                <a:cs typeface="SimSun"/>
              </a:rPr>
              <a:t>借助 EIM </a:t>
            </a:r>
            <a:r>
              <a:rPr lang="en-US" sz="1200" b="0" kern="1200" dirty="0" err="1">
                <a:solidFill>
                  <a:schemeClr val="tx1"/>
                </a:solidFill>
                <a:latin typeface="SimSun"/>
                <a:cs typeface="SimSun"/>
              </a:rPr>
              <a:t>技术，我们能够清理、充实和保护数据</a:t>
            </a:r>
            <a:r>
              <a:rPr lang="en-US" sz="1200" b="0" kern="1200" dirty="0">
                <a:solidFill>
                  <a:schemeClr val="tx1"/>
                </a:solidFill>
                <a:latin typeface="SimSun"/>
                <a:cs typeface="SimSun"/>
              </a:rPr>
              <a:t>，</a:t>
            </a:r>
            <a:r>
              <a:rPr lang="zh-CN" altLang="en-US" sz="1200" b="0" kern="1200" dirty="0">
                <a:solidFill>
                  <a:schemeClr val="tx1"/>
                </a:solidFill>
                <a:latin typeface="SimSun"/>
                <a:cs typeface="SimSun"/>
              </a:rPr>
              <a:t>有效治理</a:t>
            </a:r>
            <a:r>
              <a:rPr lang="en-US" sz="1200" b="0" kern="1200" dirty="0" err="1">
                <a:solidFill>
                  <a:schemeClr val="tx1"/>
                </a:solidFill>
                <a:latin typeface="SimSun"/>
                <a:cs typeface="SimSun"/>
              </a:rPr>
              <a:t>数据，这对于基于可靠数据运行的安全企业至关重要</a:t>
            </a:r>
            <a:r>
              <a:rPr lang="en-US" sz="1200" b="0" kern="1200" dirty="0">
                <a:solidFill>
                  <a:schemeClr val="tx1"/>
                </a:solidFill>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SimSun"/>
                <a:cs typeface="SimSun"/>
              </a:rPr>
              <a:t>请记住，SAP</a:t>
            </a:r>
            <a:r>
              <a:rPr lang="en-US" sz="1200" b="0" kern="1200" dirty="0">
                <a:solidFill>
                  <a:schemeClr val="tx1"/>
                </a:solidFill>
                <a:latin typeface="SimSun"/>
                <a:cs typeface="SimSun"/>
              </a:rPr>
              <a:t> </a:t>
            </a:r>
            <a:r>
              <a:rPr lang="zh-CN" altLang="en-US" sz="1200" b="0" kern="1200" dirty="0">
                <a:solidFill>
                  <a:schemeClr val="tx1"/>
                </a:solidFill>
                <a:latin typeface="SimSun"/>
                <a:cs typeface="SimSun"/>
              </a:rPr>
              <a:t>明白</a:t>
            </a:r>
            <a:r>
              <a:rPr lang="en-US" sz="1200" b="0" kern="1200" dirty="0" err="1">
                <a:solidFill>
                  <a:schemeClr val="tx1"/>
                </a:solidFill>
                <a:latin typeface="SimSun"/>
                <a:cs typeface="SimSun"/>
              </a:rPr>
              <a:t>你的数据分散在多个位置，这些数据需要纳入通用数据集内</a:t>
            </a:r>
            <a:r>
              <a:rPr lang="zh-CN" altLang="en-US" sz="1200" b="0" kern="1200" dirty="0">
                <a:solidFill>
                  <a:schemeClr val="tx1"/>
                </a:solidFill>
                <a:latin typeface="SimSun"/>
                <a:cs typeface="SimSun"/>
              </a:rPr>
              <a:t>。</a:t>
            </a:r>
            <a:r>
              <a:rPr lang="en-US" sz="1200" b="0" kern="1200" dirty="0" err="1">
                <a:solidFill>
                  <a:schemeClr val="tx1"/>
                </a:solidFill>
                <a:latin typeface="SimSun"/>
                <a:cs typeface="SimSun"/>
              </a:rPr>
              <a:t>我们能够畅通无阻（定律</a:t>
            </a:r>
            <a:r>
              <a:rPr lang="en-US" sz="1200" b="0" kern="1200" dirty="0">
                <a:solidFill>
                  <a:schemeClr val="tx1"/>
                </a:solidFill>
                <a:latin typeface="SimSun"/>
                <a:cs typeface="SimSun"/>
              </a:rPr>
              <a:t> 7）地集成来自任意数据源的任意数据</a:t>
            </a:r>
            <a:r>
              <a:rPr lang="zh-CN" altLang="en-US" sz="1200" b="0" kern="1200" dirty="0">
                <a:solidFill>
                  <a:schemeClr val="tx1"/>
                </a:solidFill>
                <a:latin typeface="SimSun"/>
                <a:cs typeface="SimSun"/>
              </a:rPr>
              <a:t>类型</a:t>
            </a:r>
            <a:r>
              <a:rPr lang="en-US" sz="1200" b="0" kern="1200" dirty="0">
                <a:solidFill>
                  <a:schemeClr val="tx1"/>
                </a:solidFill>
                <a:latin typeface="SimSun"/>
                <a:cs typeface="SimSun"/>
              </a:rPr>
              <a:t>，并利用来自单一平台的任意远程分析结果。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kern="1200" dirty="0">
              <a:solidFill>
                <a:schemeClr val="tx1"/>
              </a:solidFill>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SimSun"/>
                <a:cs typeface="SimSun"/>
              </a:rPr>
              <a:t>SAP HANA </a:t>
            </a:r>
            <a:r>
              <a:rPr lang="zh-CN" altLang="en-US" sz="1200" b="0" kern="1200" dirty="0">
                <a:solidFill>
                  <a:schemeClr val="tx1"/>
                </a:solidFill>
                <a:latin typeface="SimSun"/>
                <a:cs typeface="SimSun"/>
              </a:rPr>
              <a:t>数据管理套件</a:t>
            </a:r>
            <a:r>
              <a:rPr lang="en-US" sz="1200" b="0" kern="1200" dirty="0" err="1">
                <a:solidFill>
                  <a:schemeClr val="tx1"/>
                </a:solidFill>
                <a:latin typeface="SimSun"/>
                <a:cs typeface="SimSun"/>
              </a:rPr>
              <a:t>是面向未来的框架</a:t>
            </a:r>
            <a:r>
              <a:rPr lang="en-US" sz="1200" b="0" kern="1200" dirty="0">
                <a:solidFill>
                  <a:schemeClr val="tx1"/>
                </a:solidFill>
                <a:latin typeface="SimSun"/>
                <a:cs typeface="SimSun"/>
              </a:rPr>
              <a:t>。</a:t>
            </a:r>
          </a:p>
        </p:txBody>
      </p:sp>
      <p:sp>
        <p:nvSpPr>
          <p:cNvPr id="4" name="Slide Number Placeholder 3"/>
          <p:cNvSpPr>
            <a:spLocks noGrp="1"/>
          </p:cNvSpPr>
          <p:nvPr>
            <p:ph type="sldNum" sz="quarter" idx="10"/>
          </p:nvPr>
        </p:nvSpPr>
        <p:spPr/>
        <p:txBody>
          <a:bodyPr/>
          <a:lstStyle/>
          <a:p>
            <a:fld id="{1014D27B-1C49-4C4A-935A-9365B88FF7C5}" type="slidenum">
              <a:rPr lang="en-US" smtClean="0"/>
              <a:pPr/>
              <a:t>14</a:t>
            </a:fld>
            <a:endParaRPr lang="zh-CN"/>
          </a:p>
        </p:txBody>
      </p:sp>
    </p:spTree>
    <p:extLst>
      <p:ext uri="{BB962C8B-B14F-4D97-AF65-F5344CB8AC3E}">
        <p14:creationId xmlns:p14="http://schemas.microsoft.com/office/powerpoint/2010/main" val="129499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latin typeface="SimSun"/>
                <a:cs typeface="SimSun"/>
              </a:rPr>
              <a:t>可信的数据：</a:t>
            </a:r>
            <a:r>
              <a:rPr kumimoji="0" lang="en-US" sz="1400" i="0" u="none" strike="noStrike" kern="0" cap="none" spc="0" normalizeH="0" baseline="0" noProof="0" dirty="0">
                <a:ln>
                  <a:noFill/>
                </a:ln>
                <a:effectLst/>
                <a:uLnTx/>
                <a:uFillTx/>
                <a:latin typeface="SimSun"/>
                <a:cs typeface="SimSun"/>
              </a:rPr>
              <a:t>只有 SAP </a:t>
            </a:r>
            <a:r>
              <a:rPr kumimoji="0" lang="en-US" sz="1400" i="0" u="none" strike="noStrike" kern="0" cap="none" spc="0" normalizeH="0" baseline="0" noProof="0" dirty="0" err="1">
                <a:ln>
                  <a:noFill/>
                </a:ln>
                <a:effectLst/>
                <a:uLnTx/>
                <a:uFillTx/>
                <a:latin typeface="SimSun"/>
                <a:cs typeface="SimSun"/>
              </a:rPr>
              <a:t>能够</a:t>
            </a:r>
            <a:r>
              <a:rPr kumimoji="0" lang="en-US" sz="1400" b="1" i="0" u="none" strike="noStrike" kern="0" cap="none" spc="0" normalizeH="0" baseline="0" noProof="0" dirty="0" err="1">
                <a:ln>
                  <a:noFill/>
                </a:ln>
                <a:solidFill>
                  <a:schemeClr val="accent4">
                    <a:lumMod val="75000"/>
                  </a:schemeClr>
                </a:solidFill>
                <a:effectLst/>
                <a:uLnTx/>
                <a:uFillTx/>
                <a:latin typeface="SimSun"/>
                <a:cs typeface="SimSun"/>
              </a:rPr>
              <a:t>在本地匿名化</a:t>
            </a:r>
            <a:r>
              <a:rPr kumimoji="0" lang="zh-CN" altLang="en-US" sz="1400" b="1" i="0" u="none" strike="noStrike" kern="0" cap="none" spc="0" normalizeH="0" baseline="0" noProof="0" dirty="0">
                <a:ln>
                  <a:noFill/>
                </a:ln>
                <a:solidFill>
                  <a:schemeClr val="accent4">
                    <a:lumMod val="75000"/>
                  </a:schemeClr>
                </a:solidFill>
                <a:effectLst/>
                <a:uLnTx/>
                <a:uFillTx/>
                <a:latin typeface="SimSun"/>
                <a:cs typeface="SimSun"/>
              </a:rPr>
              <a:t>实时</a:t>
            </a:r>
            <a:r>
              <a:rPr kumimoji="0" lang="en-US" sz="1400" b="1" i="0" u="none" strike="noStrike" kern="0" cap="none" spc="0" normalizeH="0" baseline="0" noProof="0" dirty="0" err="1">
                <a:ln>
                  <a:noFill/>
                </a:ln>
                <a:solidFill>
                  <a:schemeClr val="accent4">
                    <a:lumMod val="75000"/>
                  </a:schemeClr>
                </a:solidFill>
                <a:effectLst/>
                <a:uLnTx/>
                <a:uFillTx/>
                <a:latin typeface="SimSun"/>
                <a:cs typeface="SimSun"/>
              </a:rPr>
              <a:t>数据，</a:t>
            </a:r>
            <a:r>
              <a:rPr kumimoji="0" lang="en-US" sz="1400" b="1" i="0" u="none" strike="noStrike" kern="0" cap="none" spc="0" normalizeH="0" noProof="0" dirty="0" err="1">
                <a:ln>
                  <a:noFill/>
                </a:ln>
                <a:solidFill>
                  <a:schemeClr val="accent5">
                    <a:lumMod val="60000"/>
                    <a:lumOff val="40000"/>
                  </a:schemeClr>
                </a:solidFill>
                <a:effectLst/>
                <a:uLnTx/>
                <a:uFillTx/>
                <a:latin typeface="SimSun"/>
                <a:cs typeface="SimSun"/>
              </a:rPr>
              <a:t>交付更安全、风险更低的解决方案</a:t>
            </a:r>
            <a:r>
              <a:rPr kumimoji="0" lang="en-US" sz="1400" b="1" i="0" u="none" strike="noStrike" kern="0" cap="none" spc="0" normalizeH="0" noProof="0" dirty="0">
                <a:ln>
                  <a:noFill/>
                </a:ln>
                <a:solidFill>
                  <a:schemeClr val="accent5">
                    <a:lumMod val="60000"/>
                    <a:lumOff val="40000"/>
                  </a:schemeClr>
                </a:solidFill>
                <a:effectLst/>
                <a:uLnTx/>
                <a:uFillTx/>
                <a:latin typeface="SimSun"/>
                <a:cs typeface="SimSun"/>
              </a:rPr>
              <a:t>，</a:t>
            </a:r>
            <a:r>
              <a:rPr kumimoji="0" lang="zh-CN" altLang="en-US" sz="1400" i="0" u="none" strike="noStrike" kern="0" cap="none" spc="0" normalizeH="0" baseline="0" noProof="0" dirty="0">
                <a:ln>
                  <a:noFill/>
                </a:ln>
                <a:solidFill>
                  <a:schemeClr val="tx1"/>
                </a:solidFill>
                <a:effectLst/>
                <a:uLnTx/>
                <a:uFillTx/>
                <a:latin typeface="SimSun"/>
                <a:ea typeface="+mn-ea"/>
                <a:cs typeface="SimSun"/>
              </a:rPr>
              <a:t>而不</a:t>
            </a:r>
            <a:r>
              <a:rPr kumimoji="0" lang="en-US" sz="1400" i="0" u="none" strike="noStrike" kern="0" cap="none" spc="0" normalizeH="0" baseline="0" noProof="0" dirty="0" err="1">
                <a:ln>
                  <a:noFill/>
                </a:ln>
                <a:solidFill>
                  <a:schemeClr val="tx1"/>
                </a:solidFill>
                <a:effectLst/>
                <a:uLnTx/>
                <a:uFillTx/>
                <a:latin typeface="SimSun"/>
                <a:ea typeface="+mn-ea"/>
                <a:cs typeface="SimSun"/>
              </a:rPr>
              <a:t>像其他供应商</a:t>
            </a:r>
            <a:r>
              <a:rPr kumimoji="0" lang="zh-CN" altLang="en-US" sz="1400" i="0" u="none" strike="noStrike" kern="0" cap="none" spc="0" normalizeH="0" baseline="0" noProof="0" dirty="0">
                <a:ln>
                  <a:noFill/>
                </a:ln>
                <a:effectLst/>
                <a:uLnTx/>
                <a:uFillTx/>
                <a:latin typeface="SimSun"/>
                <a:cs typeface="SimSun"/>
              </a:rPr>
              <a:t>那样</a:t>
            </a:r>
            <a:r>
              <a:rPr kumimoji="0" lang="en-US" sz="1400" b="1" i="0" u="none" strike="noStrike" kern="0" cap="none" spc="0" normalizeH="0" baseline="0" noProof="0" dirty="0" err="1">
                <a:ln>
                  <a:noFill/>
                </a:ln>
                <a:effectLst/>
                <a:uLnTx/>
                <a:uFillTx/>
                <a:latin typeface="SimSun"/>
                <a:cs typeface="SimSun"/>
              </a:rPr>
              <a:t>需要</a:t>
            </a:r>
            <a:r>
              <a:rPr kumimoji="0" lang="zh-CN" altLang="en-US" sz="1400" b="1" i="0" u="none" strike="noStrike" kern="0" cap="none" spc="0" normalizeH="0" baseline="0" noProof="0" dirty="0">
                <a:ln>
                  <a:noFill/>
                </a:ln>
                <a:effectLst/>
                <a:uLnTx/>
                <a:uFillTx/>
                <a:latin typeface="SimSun"/>
                <a:cs typeface="SimSun"/>
              </a:rPr>
              <a:t>使用</a:t>
            </a:r>
            <a:r>
              <a:rPr kumimoji="0" lang="en-US" sz="1400" b="1" i="0" u="none" strike="noStrike" kern="0" cap="none" spc="0" normalizeH="0" baseline="0" noProof="0" dirty="0" err="1">
                <a:ln>
                  <a:noFill/>
                </a:ln>
                <a:effectLst/>
                <a:uLnTx/>
                <a:uFillTx/>
                <a:latin typeface="SimSun"/>
                <a:cs typeface="SimSun"/>
              </a:rPr>
              <a:t>扩展组件</a:t>
            </a:r>
            <a:r>
              <a:rPr kumimoji="0" lang="en-US" sz="1400" b="1" i="0" u="none" strike="noStrike" kern="0" cap="none" spc="0" normalizeH="0" baseline="0" noProof="0" dirty="0">
                <a:ln>
                  <a:noFill/>
                </a:ln>
                <a:effectLst/>
                <a:uLnTx/>
                <a:uFillTx/>
                <a:latin typeface="SimSun"/>
                <a:cs typeface="SimSun"/>
              </a:rPr>
              <a:t>。</a:t>
            </a:r>
          </a:p>
          <a:p>
            <a:endParaRPr 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dirty="0" err="1">
                <a:latin typeface="SimSun"/>
                <a:cs typeface="SimSun"/>
              </a:rPr>
              <a:t>互联的数据</a:t>
            </a:r>
            <a:r>
              <a:rPr dirty="0">
                <a:latin typeface="SimSun"/>
                <a:cs typeface="SimSun"/>
              </a:rPr>
              <a:t>：</a:t>
            </a:r>
            <a:r>
              <a:rPr lang="zh-CN" altLang="en-US" dirty="0">
                <a:latin typeface="SimSun"/>
                <a:cs typeface="SimSun"/>
              </a:rPr>
              <a:t>唯有</a:t>
            </a:r>
            <a:r>
              <a:rPr lang="en-US" sz="1400" dirty="0">
                <a:latin typeface="SimSun"/>
                <a:cs typeface="SimSun"/>
              </a:rPr>
              <a:t> SAP </a:t>
            </a:r>
            <a:r>
              <a:rPr lang="en-US" sz="1400" dirty="0" err="1">
                <a:latin typeface="SimSun"/>
                <a:cs typeface="SimSun"/>
              </a:rPr>
              <a:t>能够</a:t>
            </a:r>
            <a:r>
              <a:rPr lang="en-US" sz="1400" b="1" kern="0" dirty="0" err="1">
                <a:solidFill>
                  <a:schemeClr val="accent4">
                    <a:lumMod val="75000"/>
                  </a:schemeClr>
                </a:solidFill>
                <a:latin typeface="SimSun"/>
                <a:cs typeface="SimSun"/>
              </a:rPr>
              <a:t>对同一数据集执行实时的内存事务处理和分析处理，</a:t>
            </a:r>
            <a:r>
              <a:rPr lang="en-US" sz="1400" b="1" kern="0" dirty="0" err="1">
                <a:solidFill>
                  <a:schemeClr val="accent5">
                    <a:lumMod val="60000"/>
                    <a:lumOff val="40000"/>
                  </a:schemeClr>
                </a:solidFill>
                <a:latin typeface="SimSun"/>
                <a:cs typeface="SimSun"/>
              </a:rPr>
              <a:t>实时分析最新数据</a:t>
            </a:r>
            <a:r>
              <a:rPr lang="en-US" sz="1400" b="1" kern="0" dirty="0">
                <a:solidFill>
                  <a:schemeClr val="accent5">
                    <a:lumMod val="60000"/>
                    <a:lumOff val="40000"/>
                  </a:schemeClr>
                </a:solidFill>
                <a:latin typeface="SimSun"/>
                <a:cs typeface="SimSun"/>
              </a:rPr>
              <a:t>，</a:t>
            </a:r>
            <a:r>
              <a:rPr lang="zh-CN" altLang="en-US" sz="1400" kern="1200" dirty="0">
                <a:solidFill>
                  <a:schemeClr val="tx1"/>
                </a:solidFill>
                <a:latin typeface="SimSun"/>
                <a:ea typeface="+mn-ea"/>
                <a:cs typeface="SimSun"/>
              </a:rPr>
              <a:t>而不</a:t>
            </a:r>
            <a:r>
              <a:rPr lang="en-US" sz="1400" dirty="0" err="1">
                <a:latin typeface="SimSun"/>
                <a:cs typeface="SimSun"/>
              </a:rPr>
              <a:t>像其他供应商</a:t>
            </a:r>
            <a:r>
              <a:rPr lang="zh-CN" altLang="en-US" sz="1400" dirty="0">
                <a:latin typeface="SimSun"/>
                <a:cs typeface="SimSun"/>
              </a:rPr>
              <a:t>那样</a:t>
            </a:r>
            <a:r>
              <a:rPr lang="en-US" sz="1400" b="1" baseline="0" dirty="0" err="1">
                <a:latin typeface="SimSun"/>
                <a:cs typeface="SimSun"/>
              </a:rPr>
              <a:t>需要批量复制数据</a:t>
            </a:r>
            <a:r>
              <a:rPr lang="en-US" sz="1400" b="1" baseline="0" dirty="0">
                <a:latin typeface="SimSun"/>
                <a:cs typeface="SimSun"/>
              </a:rPr>
              <a:t>。</a:t>
            </a:r>
            <a:endParaRPr lang="zh-CN" sz="1400" b="1" dirty="0"/>
          </a:p>
          <a:p>
            <a:endParaRPr 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dirty="0">
                <a:latin typeface="SimSun"/>
                <a:cs typeface="SimSun"/>
              </a:rPr>
              <a:t>灵活性：只有 SAP </a:t>
            </a:r>
            <a:r>
              <a:rPr lang="zh-CN" altLang="en-US" dirty="0">
                <a:latin typeface="SimSun"/>
                <a:cs typeface="SimSun"/>
              </a:rPr>
              <a:t>支持</a:t>
            </a:r>
            <a:r>
              <a:rPr lang="en-US" sz="1400" b="1" kern="0" dirty="0" err="1">
                <a:solidFill>
                  <a:schemeClr val="accent4">
                    <a:lumMod val="75000"/>
                  </a:schemeClr>
                </a:solidFill>
                <a:latin typeface="SimSun"/>
                <a:cs typeface="SimSun"/>
              </a:rPr>
              <a:t>在本地、私有</a:t>
            </a:r>
            <a:r>
              <a:rPr lang="zh-CN" altLang="en-US" sz="1400" b="1" kern="0" dirty="0">
                <a:solidFill>
                  <a:schemeClr val="accent4">
                    <a:lumMod val="75000"/>
                  </a:schemeClr>
                </a:solidFill>
                <a:latin typeface="SimSun"/>
                <a:cs typeface="SimSun"/>
              </a:rPr>
              <a:t>云中以及</a:t>
            </a:r>
            <a:r>
              <a:rPr lang="en-US" sz="1400" b="1" kern="0" dirty="0" err="1">
                <a:solidFill>
                  <a:schemeClr val="accent4">
                    <a:lumMod val="75000"/>
                  </a:schemeClr>
                </a:solidFill>
                <a:latin typeface="SimSun"/>
                <a:cs typeface="SimSun"/>
              </a:rPr>
              <a:t>多个私有云</a:t>
            </a:r>
            <a:r>
              <a:rPr lang="zh-CN" altLang="en-US" sz="1400" b="1" kern="0" dirty="0">
                <a:solidFill>
                  <a:schemeClr val="accent4">
                    <a:lumMod val="75000"/>
                  </a:schemeClr>
                </a:solidFill>
                <a:latin typeface="SimSun"/>
                <a:cs typeface="SimSun"/>
              </a:rPr>
              <a:t>之间</a:t>
            </a:r>
            <a:r>
              <a:rPr lang="en-US" sz="1400" b="1" kern="0" dirty="0" err="1">
                <a:solidFill>
                  <a:schemeClr val="accent4">
                    <a:lumMod val="75000"/>
                  </a:schemeClr>
                </a:solidFill>
                <a:latin typeface="SimSun"/>
                <a:cs typeface="SimSun"/>
              </a:rPr>
              <a:t>自由移动数据、实例和查询</a:t>
            </a:r>
            <a:r>
              <a:rPr lang="zh-CN" altLang="en-US" sz="1400" b="1" kern="0" dirty="0">
                <a:solidFill>
                  <a:schemeClr val="accent4">
                    <a:lumMod val="75000"/>
                  </a:schemeClr>
                </a:solidFill>
                <a:latin typeface="SimSun"/>
                <a:cs typeface="SimSun"/>
              </a:rPr>
              <a:t>。</a:t>
            </a:r>
            <a:r>
              <a:rPr lang="en-US" sz="1400" kern="1200" baseline="0" dirty="0" err="1">
                <a:solidFill>
                  <a:schemeClr val="tx1"/>
                </a:solidFill>
                <a:latin typeface="SimSun"/>
                <a:cs typeface="SimSun"/>
              </a:rPr>
              <a:t>其他供应商</a:t>
            </a:r>
            <a:r>
              <a:rPr lang="en-US" sz="1400" b="1" kern="0" dirty="0" err="1">
                <a:solidFill>
                  <a:schemeClr val="accent5">
                    <a:lumMod val="60000"/>
                    <a:lumOff val="40000"/>
                  </a:schemeClr>
                </a:solidFill>
                <a:latin typeface="SimSun"/>
                <a:cs typeface="SimSun"/>
              </a:rPr>
              <a:t>限制</a:t>
            </a:r>
            <a:r>
              <a:rPr lang="zh-CN" altLang="en-US" sz="1400" b="1" kern="0" dirty="0">
                <a:solidFill>
                  <a:schemeClr val="accent5">
                    <a:lumMod val="60000"/>
                    <a:lumOff val="40000"/>
                  </a:schemeClr>
                </a:solidFill>
                <a:latin typeface="SimSun"/>
                <a:cs typeface="SimSun"/>
              </a:rPr>
              <a:t>为自己的平台提供</a:t>
            </a:r>
            <a:r>
              <a:rPr lang="en-US" sz="1400" b="1" kern="0" dirty="0" err="1">
                <a:solidFill>
                  <a:schemeClr val="accent5">
                    <a:lumMod val="60000"/>
                    <a:lumOff val="40000"/>
                  </a:schemeClr>
                </a:solidFill>
                <a:latin typeface="SimSun"/>
                <a:cs typeface="SimSun"/>
              </a:rPr>
              <a:t>云支持</a:t>
            </a:r>
            <a:r>
              <a:rPr lang="en-US" sz="1400" b="1" kern="0" dirty="0">
                <a:solidFill>
                  <a:schemeClr val="accent5">
                    <a:lumMod val="60000"/>
                    <a:lumOff val="40000"/>
                  </a:schemeClr>
                </a:solidFill>
                <a:latin typeface="SimSun"/>
                <a:cs typeface="SimSun"/>
              </a:rPr>
              <a:t>，</a:t>
            </a:r>
            <a:r>
              <a:rPr lang="zh-CN" altLang="en-US" sz="1400" b="1" kern="1200" baseline="0" dirty="0">
                <a:solidFill>
                  <a:schemeClr val="tx1"/>
                </a:solidFill>
                <a:latin typeface="SimSun"/>
                <a:cs typeface="SimSun"/>
              </a:rPr>
              <a:t>阻碍了</a:t>
            </a:r>
            <a:r>
              <a:rPr lang="en-US" sz="1400" b="1" kern="1200" baseline="0" dirty="0" err="1">
                <a:solidFill>
                  <a:schemeClr val="tx1"/>
                </a:solidFill>
                <a:latin typeface="SimSun"/>
                <a:cs typeface="SimSun"/>
              </a:rPr>
              <a:t>部署</a:t>
            </a:r>
            <a:r>
              <a:rPr lang="zh-CN" altLang="en-US" sz="1400" b="1" kern="1200" baseline="0" dirty="0">
                <a:solidFill>
                  <a:schemeClr val="tx1"/>
                </a:solidFill>
                <a:latin typeface="SimSun"/>
                <a:cs typeface="SimSun"/>
              </a:rPr>
              <a:t>方面的</a:t>
            </a:r>
            <a:r>
              <a:rPr lang="en-US" sz="1400" b="1" kern="1200" baseline="0" dirty="0" err="1">
                <a:solidFill>
                  <a:schemeClr val="tx1"/>
                </a:solidFill>
                <a:latin typeface="SimSun"/>
                <a:cs typeface="SimSun"/>
              </a:rPr>
              <a:t>灵活性，增加了成本，并导致了供应商</a:t>
            </a:r>
            <a:r>
              <a:rPr lang="zh-CN" altLang="en-US" sz="1400" b="1" kern="1200" baseline="0" dirty="0">
                <a:solidFill>
                  <a:schemeClr val="tx1"/>
                </a:solidFill>
                <a:latin typeface="SimSun"/>
                <a:cs typeface="SimSun"/>
              </a:rPr>
              <a:t>捆绑</a:t>
            </a:r>
            <a:r>
              <a:rPr lang="en-US" sz="1400" b="1" kern="1200" baseline="0" dirty="0" err="1">
                <a:solidFill>
                  <a:schemeClr val="tx1"/>
                </a:solidFill>
                <a:latin typeface="SimSun"/>
                <a:cs typeface="SimSun"/>
              </a:rPr>
              <a:t>问题</a:t>
            </a:r>
            <a:r>
              <a:rPr lang="en-US" sz="1400" b="1" kern="1200" baseline="0" dirty="0">
                <a:solidFill>
                  <a:schemeClr val="tx1"/>
                </a:solidFill>
                <a:latin typeface="SimSun"/>
                <a:cs typeface="SimSun"/>
              </a:rPr>
              <a:t>。</a:t>
            </a:r>
            <a:endParaRPr lang="zh-CN" sz="1400" b="1" kern="1200" dirty="0">
              <a:solidFill>
                <a:schemeClr val="tx1"/>
              </a:solidFill>
              <a:latin typeface="SimSun"/>
              <a:ea typeface="SimSun"/>
              <a:cs typeface="SimSun"/>
            </a:endParaRPr>
          </a:p>
        </p:txBody>
      </p:sp>
      <p:sp>
        <p:nvSpPr>
          <p:cNvPr id="4" name="Slide Number Placeholder 3"/>
          <p:cNvSpPr>
            <a:spLocks noGrp="1"/>
          </p:cNvSpPr>
          <p:nvPr>
            <p:ph type="sldNum" sz="quarter" idx="10"/>
          </p:nvPr>
        </p:nvSpPr>
        <p:spPr/>
        <p:txBody>
          <a:bodyPr/>
          <a:lstStyle/>
          <a:p>
            <a:fld id="{1014D27B-1C49-4C4A-935A-9365B88FF7C5}" type="slidenum">
              <a:rPr lang="en-US" smtClean="0"/>
              <a:pPr/>
              <a:t>15</a:t>
            </a:fld>
            <a:endParaRPr lang="zh-CN"/>
          </a:p>
        </p:txBody>
      </p:sp>
    </p:spTree>
    <p:extLst>
      <p:ext uri="{BB962C8B-B14F-4D97-AF65-F5344CB8AC3E}">
        <p14:creationId xmlns:p14="http://schemas.microsoft.com/office/powerpoint/2010/main" val="13395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latin typeface="+mn-lt"/>
                <a:ea typeface="+mn-ea"/>
                <a:cs typeface="+mn-cs"/>
              </a:rPr>
              <a:t>SAP HANA </a:t>
            </a:r>
            <a:r>
              <a:rPr lang="zh-CN" altLang="en-US" sz="1200" b="0" kern="1200" dirty="0">
                <a:solidFill>
                  <a:schemeClr val="tx1"/>
                </a:solidFill>
                <a:latin typeface="+mn-lt"/>
                <a:ea typeface="+mn-ea"/>
                <a:cs typeface="+mn-cs"/>
              </a:rPr>
              <a:t>数据管理套件</a:t>
            </a:r>
            <a:r>
              <a:rPr lang="en-US" sz="1200" b="0" dirty="0" err="1">
                <a:latin typeface="SimSun"/>
                <a:cs typeface="SimSun"/>
              </a:rPr>
              <a:t>利用</a:t>
            </a:r>
            <a:r>
              <a:rPr lang="en-US" sz="1200" b="0" dirty="0">
                <a:latin typeface="SimSun"/>
                <a:cs typeface="SimSun"/>
              </a:rPr>
              <a:t> SAP Enterprise Information Management 解决方案，为员工提供可信、全面且相关的信息，帮助企业实现最佳运营。</a:t>
            </a:r>
            <a:endParaRPr lang="zh-CN" sz="1200" kern="1200" baseline="0" dirty="0">
              <a:solidFill>
                <a:schemeClr val="tx1"/>
              </a:solidFill>
              <a:effectLst/>
              <a:latin typeface="SimSun"/>
              <a:ea typeface="SimSun"/>
              <a:cs typeface="SimSun"/>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zh-CN" sz="1400" kern="1200" dirty="0">
              <a:solidFill>
                <a:schemeClr val="tx1"/>
              </a:solidFill>
              <a:effectLst/>
              <a:latin typeface="SimSun"/>
              <a:ea typeface="SimSun"/>
              <a:cs typeface="SimSun"/>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u="sng" kern="1200" dirty="0">
                <a:solidFill>
                  <a:schemeClr val="tx1"/>
                </a:solidFill>
                <a:effectLst/>
                <a:latin typeface="SimSun"/>
                <a:cs typeface="SimSun"/>
              </a:rPr>
              <a:t>SAP Enterprise Information Management </a:t>
            </a:r>
            <a:r>
              <a:rPr lang="zh-CN" altLang="en-US" sz="1400" b="1" u="sng" kern="1200" dirty="0">
                <a:solidFill>
                  <a:schemeClr val="tx1"/>
                </a:solidFill>
                <a:effectLst/>
                <a:latin typeface="SimSun"/>
                <a:cs typeface="SimSun"/>
              </a:rPr>
              <a:t>的</a:t>
            </a:r>
            <a:r>
              <a:rPr lang="en-US" sz="1400" b="1" u="sng" kern="1200" dirty="0" err="1">
                <a:solidFill>
                  <a:schemeClr val="tx1"/>
                </a:solidFill>
                <a:effectLst/>
                <a:latin typeface="SimSun"/>
                <a:cs typeface="SimSun"/>
              </a:rPr>
              <a:t>功能</a:t>
            </a:r>
            <a:endParaRPr lang="en-US" sz="1400" b="1" u="sng" kern="1200" dirty="0">
              <a:solidFill>
                <a:schemeClr val="tx1"/>
              </a:solidFill>
              <a:effectLst/>
              <a:latin typeface="SimSun"/>
              <a:cs typeface="SimSun"/>
            </a:endParaRPr>
          </a:p>
          <a:p>
            <a:endParaRPr lang="zh-CN" sz="1600" b="1" dirty="0"/>
          </a:p>
          <a:p>
            <a:r>
              <a:rPr lang="en-US" sz="1400" b="1" dirty="0">
                <a:latin typeface="SimSun"/>
                <a:cs typeface="SimSun"/>
              </a:rPr>
              <a:t>1) 制定业务规则和数据标准</a:t>
            </a:r>
          </a:p>
          <a:p>
            <a:pPr>
              <a:spcBef>
                <a:spcPts val="600"/>
              </a:spcBef>
            </a:pPr>
            <a:r>
              <a:rPr lang="en-US" sz="1200" dirty="0" err="1">
                <a:latin typeface="SimSun"/>
                <a:cs typeface="SimSun"/>
              </a:rPr>
              <a:t>企业信息管理计划是帮助企业将</a:t>
            </a:r>
            <a:r>
              <a:rPr lang="zh-CN" altLang="en-US" sz="1200" dirty="0">
                <a:latin typeface="SimSun"/>
                <a:cs typeface="SimSun"/>
              </a:rPr>
              <a:t>各种</a:t>
            </a:r>
            <a:r>
              <a:rPr lang="en-US" sz="1200" dirty="0" err="1">
                <a:latin typeface="SimSun"/>
                <a:cs typeface="SimSun"/>
              </a:rPr>
              <a:t>规则、标准、指标</a:t>
            </a:r>
            <a:r>
              <a:rPr lang="zh-CN" altLang="en-US" sz="1200" dirty="0">
                <a:latin typeface="SimSun"/>
                <a:cs typeface="SimSun"/>
              </a:rPr>
              <a:t>及</a:t>
            </a:r>
            <a:r>
              <a:rPr lang="en-US" sz="1200" dirty="0">
                <a:latin typeface="SimSun"/>
                <a:cs typeface="SimSun"/>
              </a:rPr>
              <a:t> KPI </a:t>
            </a:r>
            <a:r>
              <a:rPr lang="zh-CN" altLang="en-US" sz="1200" dirty="0">
                <a:latin typeface="SimSun"/>
                <a:cs typeface="SimSun"/>
              </a:rPr>
              <a:t>与数据关联在一起的任务控制中心</a:t>
            </a:r>
            <a:r>
              <a:rPr lang="en-US" sz="1200" dirty="0">
                <a:latin typeface="SimSun"/>
                <a:cs typeface="SimSun"/>
              </a:rPr>
              <a:t>，</a:t>
            </a:r>
            <a:r>
              <a:rPr lang="zh-CN" altLang="en-US" sz="1200" dirty="0">
                <a:latin typeface="SimSun"/>
                <a:cs typeface="SimSun"/>
              </a:rPr>
              <a:t>旨在提高数据的价值和可信度</a:t>
            </a:r>
            <a:r>
              <a:rPr lang="en-US" sz="1200" dirty="0">
                <a:latin typeface="SimSun"/>
                <a:cs typeface="SimSun"/>
              </a:rPr>
              <a:t>。</a:t>
            </a:r>
            <a:r>
              <a:rPr dirty="0" err="1">
                <a:latin typeface="SimSun"/>
                <a:cs typeface="SimSun"/>
              </a:rPr>
              <a:t>你的信息治理计划将</a:t>
            </a:r>
            <a:r>
              <a:rPr lang="zh-CN" altLang="en-US" dirty="0">
                <a:latin typeface="SimSun"/>
                <a:cs typeface="SimSun"/>
              </a:rPr>
              <a:t>利用</a:t>
            </a:r>
            <a:r>
              <a:rPr dirty="0" err="1">
                <a:latin typeface="SimSun"/>
                <a:cs typeface="SimSun"/>
              </a:rPr>
              <a:t>工作流，指导团队制定并管理一致的业务规则和数据标准定义</a:t>
            </a:r>
            <a:r>
              <a:rPr dirty="0">
                <a:latin typeface="SimSun"/>
                <a:cs typeface="SimSun"/>
              </a:rPr>
              <a:t>。</a:t>
            </a:r>
            <a:br>
              <a:rPr dirty="0"/>
            </a:br>
            <a:endParaRPr lang="zh-CN" sz="1200" dirty="0"/>
          </a:p>
          <a:p>
            <a:pPr marL="285750" indent="-285750">
              <a:spcBef>
                <a:spcPts val="600"/>
              </a:spcBef>
              <a:buFont typeface="Arial" panose="020B0604020202020204" pitchFamily="34" charset="0"/>
              <a:buChar char="•"/>
            </a:pPr>
            <a:r>
              <a:rPr lang="en-US" sz="1200" dirty="0">
                <a:latin typeface="SimSun"/>
                <a:cs typeface="SimSun"/>
              </a:rPr>
              <a:t>批量更新 Excel </a:t>
            </a:r>
            <a:r>
              <a:rPr lang="en-US" sz="1200" dirty="0" err="1">
                <a:latin typeface="SimSun"/>
                <a:cs typeface="SimSun"/>
              </a:rPr>
              <a:t>文件，增加</a:t>
            </a:r>
            <a:r>
              <a:rPr lang="zh-CN" altLang="en-US" sz="1200" dirty="0">
                <a:latin typeface="SimSun"/>
                <a:cs typeface="SimSun"/>
              </a:rPr>
              <a:t>或者</a:t>
            </a:r>
            <a:r>
              <a:rPr lang="en-US" sz="1200" dirty="0" err="1">
                <a:latin typeface="SimSun"/>
                <a:cs typeface="SimSun"/>
              </a:rPr>
              <a:t>编辑</a:t>
            </a:r>
            <a:r>
              <a:rPr lang="zh-CN" altLang="en-US" sz="1200" dirty="0">
                <a:latin typeface="SimSun"/>
                <a:cs typeface="SimSun"/>
              </a:rPr>
              <a:t>合适</a:t>
            </a:r>
            <a:r>
              <a:rPr lang="en-US" sz="1200" dirty="0" err="1">
                <a:latin typeface="SimSun"/>
                <a:cs typeface="SimSun"/>
              </a:rPr>
              <a:t>的规则</a:t>
            </a:r>
            <a:r>
              <a:rPr lang="en-US" sz="1200" dirty="0">
                <a:latin typeface="SimSun"/>
                <a:cs typeface="SimSun"/>
              </a:rPr>
              <a:t>/标准/数据字典条目</a:t>
            </a:r>
          </a:p>
          <a:p>
            <a:pPr marL="285750" indent="-285750">
              <a:spcBef>
                <a:spcPts val="600"/>
              </a:spcBef>
              <a:buFont typeface="Arial" panose="020B0604020202020204" pitchFamily="34" charset="0"/>
              <a:buChar char="•"/>
            </a:pPr>
            <a:r>
              <a:rPr lang="en-US" sz="1200" dirty="0" err="1">
                <a:latin typeface="SimSun"/>
                <a:cs typeface="SimSun"/>
              </a:rPr>
              <a:t>根据你的要求定制规则，并</a:t>
            </a:r>
            <a:r>
              <a:rPr lang="zh-CN" altLang="en-US" sz="1200" dirty="0">
                <a:latin typeface="SimSun"/>
                <a:cs typeface="SimSun"/>
              </a:rPr>
              <a:t>向</a:t>
            </a:r>
            <a:r>
              <a:rPr lang="en-US" sz="1200" dirty="0" err="1">
                <a:latin typeface="SimSun"/>
                <a:cs typeface="SimSun"/>
              </a:rPr>
              <a:t>特定的规则分配流程流</a:t>
            </a:r>
            <a:r>
              <a:rPr lang="zh-CN" altLang="en-US" sz="1200" dirty="0">
                <a:latin typeface="SimSun"/>
                <a:cs typeface="SimSun"/>
              </a:rPr>
              <a:t>和负责人</a:t>
            </a:r>
            <a:endParaRPr lang="en-US" sz="1200" dirty="0">
              <a:latin typeface="SimSun"/>
              <a:cs typeface="SimSun"/>
            </a:endParaRPr>
          </a:p>
          <a:p>
            <a:pPr marL="285750" indent="-285750">
              <a:spcBef>
                <a:spcPts val="600"/>
              </a:spcBef>
              <a:buFont typeface="Arial" panose="020B0604020202020204" pitchFamily="34" charset="0"/>
              <a:buChar char="•"/>
            </a:pPr>
            <a:r>
              <a:rPr lang="en-US" sz="1200" dirty="0" err="1">
                <a:latin typeface="SimSun"/>
                <a:cs typeface="SimSun"/>
              </a:rPr>
              <a:t>缩短证明规则</a:t>
            </a:r>
            <a:r>
              <a:rPr lang="zh-CN" altLang="en-US" sz="1200" dirty="0">
                <a:latin typeface="SimSun"/>
                <a:cs typeface="SimSun"/>
              </a:rPr>
              <a:t>适用性</a:t>
            </a:r>
            <a:r>
              <a:rPr lang="en-US" sz="1200" dirty="0" err="1">
                <a:latin typeface="SimSun"/>
                <a:cs typeface="SimSun"/>
              </a:rPr>
              <a:t>所需的时间，提高资源</a:t>
            </a:r>
            <a:r>
              <a:rPr lang="zh-CN" altLang="en-US" sz="1200" dirty="0">
                <a:latin typeface="SimSun"/>
                <a:cs typeface="SimSun"/>
              </a:rPr>
              <a:t>配置</a:t>
            </a:r>
            <a:r>
              <a:rPr lang="en-US" sz="1200" dirty="0" err="1">
                <a:latin typeface="SimSun"/>
                <a:cs typeface="SimSun"/>
              </a:rPr>
              <a:t>效率</a:t>
            </a:r>
            <a:r>
              <a:rPr lang="zh-CN" altLang="en-US" sz="1200" dirty="0">
                <a:latin typeface="SimSun"/>
                <a:cs typeface="SimSun"/>
              </a:rPr>
              <a:t>，并</a:t>
            </a:r>
            <a:r>
              <a:rPr lang="en-US" sz="1200" dirty="0" err="1">
                <a:latin typeface="SimSun"/>
                <a:cs typeface="SimSun"/>
              </a:rPr>
              <a:t>为规则提供</a:t>
            </a:r>
            <a:r>
              <a:rPr lang="zh-CN" altLang="en-US" sz="1200" dirty="0">
                <a:latin typeface="SimSun"/>
                <a:cs typeface="SimSun"/>
              </a:rPr>
              <a:t>对应的</a:t>
            </a:r>
            <a:r>
              <a:rPr lang="en-US" sz="1200" dirty="0" err="1">
                <a:latin typeface="SimSun"/>
                <a:cs typeface="SimSun"/>
              </a:rPr>
              <a:t>业务情境</a:t>
            </a:r>
            <a:endParaRPr lang="en-US" sz="1200" dirty="0">
              <a:latin typeface="SimSun"/>
              <a:cs typeface="SimSun"/>
            </a:endParaRPr>
          </a:p>
          <a:p>
            <a:pPr marL="285750" indent="-285750">
              <a:spcBef>
                <a:spcPts val="600"/>
              </a:spcBef>
              <a:buFont typeface="Arial" panose="020B0604020202020204" pitchFamily="34" charset="0"/>
              <a:buChar char="•"/>
            </a:pPr>
            <a:r>
              <a:rPr lang="en-US" sz="1200" dirty="0" err="1">
                <a:latin typeface="SimSun"/>
                <a:cs typeface="SimSun"/>
              </a:rPr>
              <a:t>定义数据要求</a:t>
            </a:r>
            <a:r>
              <a:rPr lang="en-US" sz="1200" dirty="0">
                <a:latin typeface="SimSun"/>
                <a:cs typeface="SimSun"/>
              </a:rPr>
              <a:t>，</a:t>
            </a:r>
            <a:r>
              <a:rPr lang="zh-CN" altLang="en-US" sz="1200" dirty="0">
                <a:latin typeface="SimSun"/>
                <a:cs typeface="SimSun"/>
              </a:rPr>
              <a:t>从而减少</a:t>
            </a:r>
            <a:r>
              <a:rPr lang="en-US" sz="1200" dirty="0" err="1">
                <a:latin typeface="SimSun"/>
                <a:cs typeface="SimSun"/>
              </a:rPr>
              <a:t>功能说明设计阶段</a:t>
            </a:r>
            <a:r>
              <a:rPr lang="zh-CN" altLang="en-US" sz="1200" dirty="0">
                <a:latin typeface="SimSun"/>
                <a:cs typeface="SimSun"/>
              </a:rPr>
              <a:t>，并加快</a:t>
            </a:r>
            <a:r>
              <a:rPr lang="en-US" sz="1200" dirty="0" err="1">
                <a:latin typeface="SimSun"/>
                <a:cs typeface="SimSun"/>
              </a:rPr>
              <a:t>实现解决方案的价值</a:t>
            </a:r>
            <a:endParaRPr lang="en-US" sz="1200" dirty="0">
              <a:latin typeface="SimSun"/>
              <a:cs typeface="SimSun"/>
            </a:endParaRPr>
          </a:p>
          <a:p>
            <a:endParaRPr lang="zh-CN" sz="1200" dirty="0"/>
          </a:p>
          <a:p>
            <a:pPr>
              <a:spcBef>
                <a:spcPts val="600"/>
              </a:spcBef>
            </a:pPr>
            <a:r>
              <a:rPr lang="en-US" sz="1600" b="1" dirty="0">
                <a:latin typeface="SimSun"/>
                <a:cs typeface="SimSun"/>
              </a:rPr>
              <a:t>2) 优化业务和数据流程定义</a:t>
            </a:r>
          </a:p>
          <a:p>
            <a:pPr>
              <a:spcBef>
                <a:spcPts val="600"/>
              </a:spcBef>
            </a:pPr>
            <a:r>
              <a:rPr lang="en-US" sz="1200" dirty="0" err="1">
                <a:latin typeface="SimSun"/>
                <a:cs typeface="SimSun"/>
              </a:rPr>
              <a:t>优化关键业务流程</a:t>
            </a:r>
            <a:r>
              <a:rPr lang="zh-CN" altLang="en-US" sz="1200" dirty="0">
                <a:latin typeface="SimSun"/>
                <a:cs typeface="SimSun"/>
              </a:rPr>
              <a:t>中</a:t>
            </a:r>
            <a:r>
              <a:rPr lang="en-US" sz="1200" dirty="0" err="1">
                <a:latin typeface="SimSun"/>
                <a:cs typeface="SimSun"/>
              </a:rPr>
              <a:t>的信息构件块是为利益相关</a:t>
            </a:r>
            <a:r>
              <a:rPr lang="zh-CN" altLang="en-US" sz="1200" dirty="0">
                <a:latin typeface="SimSun"/>
                <a:cs typeface="SimSun"/>
              </a:rPr>
              <a:t>方</a:t>
            </a:r>
            <a:r>
              <a:rPr lang="en-US" sz="1200" dirty="0" err="1">
                <a:latin typeface="SimSun"/>
                <a:cs typeface="SimSun"/>
              </a:rPr>
              <a:t>创造价值的</a:t>
            </a:r>
            <a:r>
              <a:rPr lang="zh-CN" altLang="en-US" sz="1200" dirty="0">
                <a:latin typeface="SimSun"/>
                <a:cs typeface="SimSun"/>
              </a:rPr>
              <a:t>重要手段</a:t>
            </a:r>
            <a:r>
              <a:rPr lang="en-US" sz="1200" dirty="0">
                <a:latin typeface="SimSun"/>
                <a:cs typeface="SimSun"/>
              </a:rPr>
              <a:t>。SAP Enterprise Information Management </a:t>
            </a:r>
            <a:r>
              <a:rPr lang="en-US" sz="1200" dirty="0" err="1">
                <a:latin typeface="SimSun"/>
                <a:cs typeface="SimSun"/>
              </a:rPr>
              <a:t>通过以下方式，推动企业</a:t>
            </a:r>
            <a:r>
              <a:rPr lang="zh-CN" altLang="en-US" sz="1200" dirty="0">
                <a:latin typeface="SimSun"/>
                <a:cs typeface="SimSun"/>
              </a:rPr>
              <a:t>的</a:t>
            </a:r>
            <a:r>
              <a:rPr lang="en-US" sz="1200" dirty="0" err="1">
                <a:latin typeface="SimSun"/>
                <a:cs typeface="SimSun"/>
              </a:rPr>
              <a:t>业务流程</a:t>
            </a:r>
            <a:r>
              <a:rPr lang="zh-CN" altLang="en-US" sz="1200" dirty="0">
                <a:latin typeface="SimSun"/>
                <a:cs typeface="SimSun"/>
              </a:rPr>
              <a:t>优化</a:t>
            </a:r>
            <a:r>
              <a:rPr lang="en-US" sz="1200" dirty="0">
                <a:latin typeface="SimSun"/>
                <a:cs typeface="SimSun"/>
              </a:rPr>
              <a:t>：</a:t>
            </a:r>
          </a:p>
          <a:p>
            <a:pPr marL="285750" indent="-285750">
              <a:spcBef>
                <a:spcPts val="600"/>
              </a:spcBef>
              <a:buFont typeface="Arial" panose="020B0604020202020204" pitchFamily="34" charset="0"/>
              <a:buChar char="•"/>
            </a:pPr>
            <a:r>
              <a:rPr lang="en-US" sz="1200" dirty="0">
                <a:latin typeface="SimSun"/>
                <a:cs typeface="SimSun"/>
              </a:rPr>
              <a:t>针对数据和信息如何影响业务活动和任务，提供可视性和情境</a:t>
            </a:r>
          </a:p>
          <a:p>
            <a:pPr marL="285750" indent="-285750">
              <a:spcBef>
                <a:spcPts val="600"/>
              </a:spcBef>
              <a:buFont typeface="Arial" panose="020B0604020202020204" pitchFamily="34" charset="0"/>
              <a:buChar char="•"/>
            </a:pPr>
            <a:r>
              <a:rPr lang="en-US" sz="1200" dirty="0" err="1">
                <a:latin typeface="SimSun"/>
                <a:cs typeface="SimSun"/>
              </a:rPr>
              <a:t>确保适当的人员能在恰当的</a:t>
            </a:r>
            <a:r>
              <a:rPr lang="zh-CN" altLang="en-US" sz="1200" dirty="0">
                <a:latin typeface="SimSun"/>
                <a:cs typeface="SimSun"/>
              </a:rPr>
              <a:t>时间</a:t>
            </a:r>
            <a:r>
              <a:rPr lang="en-US" sz="1200" dirty="0" err="1">
                <a:latin typeface="SimSun"/>
                <a:cs typeface="SimSun"/>
              </a:rPr>
              <a:t>捕获正确的数据</a:t>
            </a:r>
            <a:endParaRPr lang="en-US" sz="1200" dirty="0">
              <a:latin typeface="SimSun"/>
              <a:cs typeface="SimSun"/>
            </a:endParaRPr>
          </a:p>
          <a:p>
            <a:pPr marL="285750" indent="-285750">
              <a:spcBef>
                <a:spcPts val="600"/>
              </a:spcBef>
              <a:buFont typeface="Arial" panose="020B0604020202020204" pitchFamily="34" charset="0"/>
              <a:buChar char="•"/>
            </a:pPr>
            <a:r>
              <a:rPr lang="en-US" sz="1200" dirty="0" err="1">
                <a:latin typeface="SimSun"/>
                <a:cs typeface="SimSun"/>
              </a:rPr>
              <a:t>支持文档</a:t>
            </a:r>
            <a:r>
              <a:rPr lang="zh-CN" altLang="en-US" sz="1200" dirty="0">
                <a:latin typeface="SimSun"/>
                <a:cs typeface="SimSun"/>
              </a:rPr>
              <a:t>编制</a:t>
            </a:r>
            <a:r>
              <a:rPr lang="en-US" sz="1200" dirty="0">
                <a:latin typeface="SimSun"/>
                <a:cs typeface="SimSun"/>
              </a:rPr>
              <a:t>、协作和数据治理战略的执行</a:t>
            </a:r>
          </a:p>
          <a:p>
            <a:pPr marL="285750" indent="-285750">
              <a:spcBef>
                <a:spcPts val="600"/>
              </a:spcBef>
              <a:buFont typeface="Arial" panose="020B0604020202020204" pitchFamily="34" charset="0"/>
              <a:buChar char="•"/>
            </a:pPr>
            <a:r>
              <a:rPr lang="en-US" sz="1200" dirty="0">
                <a:latin typeface="SimSun"/>
                <a:cs typeface="SimSun"/>
              </a:rPr>
              <a:t>记录并阐明业务流程和数据流程之间千丝万缕的联系</a:t>
            </a:r>
          </a:p>
          <a:p>
            <a:endParaRPr lang="zh-CN" sz="1200" dirty="0"/>
          </a:p>
          <a:p>
            <a:r>
              <a:rPr lang="en-US" sz="1400" b="1" dirty="0">
                <a:latin typeface="SimSun"/>
                <a:cs typeface="SimSun"/>
              </a:rPr>
              <a:t>3) 利用衡量措施和指标，简化部门合作</a:t>
            </a:r>
          </a:p>
          <a:p>
            <a:endParaRPr lang="zh-CN" sz="1400" b="1" dirty="0"/>
          </a:p>
          <a:p>
            <a:pPr>
              <a:spcBef>
                <a:spcPts val="600"/>
              </a:spcBef>
            </a:pPr>
            <a:r>
              <a:rPr lang="en-US" sz="1200" dirty="0">
                <a:latin typeface="SimSun"/>
                <a:cs typeface="SimSun"/>
              </a:rPr>
              <a:t>优质的 EIM 计划必须有业务人员和 IT </a:t>
            </a:r>
            <a:r>
              <a:rPr lang="en-US" sz="1200" dirty="0" err="1">
                <a:latin typeface="SimSun"/>
                <a:cs typeface="SimSun"/>
              </a:rPr>
              <a:t>人员的参与，才能</a:t>
            </a:r>
            <a:r>
              <a:rPr lang="zh-CN" altLang="en-US" sz="1200" dirty="0">
                <a:latin typeface="SimSun"/>
                <a:cs typeface="SimSun"/>
              </a:rPr>
              <a:t>实现</a:t>
            </a:r>
            <a:r>
              <a:rPr lang="en-US" sz="1200" dirty="0" err="1">
                <a:latin typeface="SimSun"/>
                <a:cs typeface="SimSun"/>
              </a:rPr>
              <a:t>真正的企业级数据治理</a:t>
            </a:r>
            <a:r>
              <a:rPr lang="en-US" sz="1200" dirty="0">
                <a:latin typeface="SimSun"/>
                <a:cs typeface="SimSun"/>
              </a:rPr>
              <a:t>。</a:t>
            </a:r>
          </a:p>
          <a:p>
            <a:pPr marL="285750" indent="-285750">
              <a:spcBef>
                <a:spcPts val="600"/>
              </a:spcBef>
              <a:buFont typeface="Arial" panose="020B0604020202020204" pitchFamily="34" charset="0"/>
              <a:buChar char="•"/>
            </a:pPr>
            <a:r>
              <a:rPr lang="en-US" sz="1200" dirty="0">
                <a:latin typeface="SimSun"/>
                <a:cs typeface="SimSun"/>
              </a:rPr>
              <a:t>捕获现有的数据管理功能</a:t>
            </a:r>
          </a:p>
          <a:p>
            <a:pPr marL="285750" indent="-285750">
              <a:spcBef>
                <a:spcPts val="600"/>
              </a:spcBef>
              <a:buFont typeface="Arial" panose="020B0604020202020204" pitchFamily="34" charset="0"/>
              <a:buChar char="•"/>
            </a:pPr>
            <a:r>
              <a:rPr lang="zh-CN" altLang="en-US" sz="1200" dirty="0">
                <a:latin typeface="SimSun"/>
                <a:cs typeface="SimSun"/>
              </a:rPr>
              <a:t>制定</a:t>
            </a:r>
            <a:r>
              <a:rPr lang="en-US" sz="1200" dirty="0" err="1">
                <a:latin typeface="SimSun"/>
                <a:cs typeface="SimSun"/>
              </a:rPr>
              <a:t>数据管理组织</a:t>
            </a:r>
            <a:r>
              <a:rPr lang="zh-CN" altLang="en-US" sz="1200" dirty="0">
                <a:latin typeface="SimSun"/>
                <a:cs typeface="SimSun"/>
              </a:rPr>
              <a:t>结构</a:t>
            </a:r>
            <a:r>
              <a:rPr lang="en-US" sz="1200" dirty="0" err="1">
                <a:latin typeface="SimSun"/>
                <a:cs typeface="SimSun"/>
              </a:rPr>
              <a:t>的路线图</a:t>
            </a:r>
            <a:endParaRPr lang="en-US" sz="1200" dirty="0">
              <a:latin typeface="SimSun"/>
              <a:cs typeface="SimSun"/>
            </a:endParaRPr>
          </a:p>
          <a:p>
            <a:pPr marL="285750" indent="-285750">
              <a:spcBef>
                <a:spcPts val="600"/>
              </a:spcBef>
              <a:buFont typeface="Arial" panose="020B0604020202020204" pitchFamily="34" charset="0"/>
              <a:buChar char="•"/>
            </a:pPr>
            <a:r>
              <a:rPr lang="zh-CN" altLang="en-US" sz="1200" dirty="0">
                <a:latin typeface="SimSun"/>
                <a:cs typeface="SimSun"/>
              </a:rPr>
              <a:t>使用同一的</a:t>
            </a:r>
            <a:r>
              <a:rPr lang="en-US" sz="1200" dirty="0" err="1">
                <a:latin typeface="SimSun"/>
                <a:cs typeface="SimSun"/>
              </a:rPr>
              <a:t>语言进行沟通和协作</a:t>
            </a:r>
            <a:endParaRPr lang="en-US" sz="1200" dirty="0">
              <a:latin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latin typeface="SimSun"/>
                <a:cs typeface="SimSun"/>
              </a:rPr>
              <a:t>为什么选择 SAP Enterprise Information Management？（优势）</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1" u="sng" dirty="0"/>
          </a:p>
          <a:p>
            <a:pPr marL="342900" marR="0" lvl="0" indent="-342900" algn="l" defTabSz="1088776" rtl="0" eaLnBrk="1" fontAlgn="auto" latinLnBrk="0" hangingPunct="1">
              <a:lnSpc>
                <a:spcPct val="100000"/>
              </a:lnSpc>
              <a:spcBef>
                <a:spcPts val="600"/>
              </a:spcBef>
              <a:spcAft>
                <a:spcPts val="0"/>
              </a:spcAft>
              <a:buClr>
                <a:srgbClr val="F0AB00"/>
              </a:buClr>
              <a:buSzPct val="80000"/>
              <a:buFont typeface="Arial" panose="020B0604020202020204" pitchFamily="34" charset="0"/>
              <a:buChar char="•"/>
              <a:tabLst>
                <a:tab pos="2587734" algn="l"/>
              </a:tabLst>
              <a:defRPr/>
            </a:pPr>
            <a:r>
              <a:rPr kumimoji="0" lang="en-US" sz="2000" b="0" i="0" u="none" strike="noStrike" kern="1200" cap="none" spc="0" normalizeH="0" baseline="0" noProof="0" dirty="0">
                <a:ln>
                  <a:noFill/>
                </a:ln>
                <a:solidFill>
                  <a:srgbClr val="666666"/>
                </a:solidFill>
                <a:effectLst/>
                <a:uLnTx/>
                <a:uFillTx/>
                <a:latin typeface="SimSun"/>
                <a:cs typeface="SimSun"/>
              </a:rPr>
              <a:t>只有 SAP </a:t>
            </a:r>
            <a:r>
              <a:rPr kumimoji="0" lang="en-US" sz="2000" b="0" i="0" u="none" strike="noStrike" kern="1200" cap="none" spc="0" normalizeH="0" baseline="0" noProof="0" dirty="0" err="1">
                <a:ln>
                  <a:noFill/>
                </a:ln>
                <a:solidFill>
                  <a:srgbClr val="666666"/>
                </a:solidFill>
                <a:effectLst/>
                <a:uLnTx/>
                <a:uFillTx/>
                <a:latin typeface="SimSun"/>
                <a:cs typeface="SimSun"/>
              </a:rPr>
              <a:t>提供拥有市场领先功能（数据集成</a:t>
            </a:r>
            <a:r>
              <a:rPr kumimoji="0" lang="en-US" sz="2000" b="0" i="0" u="none" strike="noStrike" kern="1200" cap="none" spc="0" normalizeH="0" baseline="0" noProof="0" dirty="0">
                <a:ln>
                  <a:noFill/>
                </a:ln>
                <a:solidFill>
                  <a:srgbClr val="666666"/>
                </a:solidFill>
                <a:effectLst/>
                <a:uLnTx/>
                <a:uFillTx/>
                <a:latin typeface="SimSun"/>
                <a:cs typeface="SimSun"/>
              </a:rPr>
              <a:t>/</a:t>
            </a:r>
            <a:r>
              <a:rPr kumimoji="0" lang="en-US" sz="2000" b="0" i="0" u="none" strike="noStrike" kern="1200" cap="none" spc="0" normalizeH="0" baseline="0" noProof="0" dirty="0" err="1">
                <a:ln>
                  <a:noFill/>
                </a:ln>
                <a:solidFill>
                  <a:srgbClr val="666666"/>
                </a:solidFill>
                <a:effectLst/>
                <a:uLnTx/>
                <a:uFillTx/>
                <a:latin typeface="SimSun"/>
                <a:cs typeface="SimSun"/>
              </a:rPr>
              <a:t>质量</a:t>
            </a:r>
            <a:r>
              <a:rPr kumimoji="0" lang="zh-CN" altLang="en-US" sz="2000" b="0" i="0" u="none" strike="noStrike" kern="1200" cap="none" spc="0" normalizeH="0" baseline="0" noProof="0" dirty="0">
                <a:ln>
                  <a:noFill/>
                </a:ln>
                <a:solidFill>
                  <a:srgbClr val="666666"/>
                </a:solidFill>
                <a:effectLst/>
                <a:uLnTx/>
                <a:uFillTx/>
                <a:latin typeface="SimSun"/>
                <a:cs typeface="SimSun"/>
              </a:rPr>
              <a:t>管理</a:t>
            </a:r>
            <a:r>
              <a:rPr kumimoji="0" lang="en-US" sz="2000" b="0" i="0" u="none" strike="noStrike" kern="1200" cap="none" spc="0" normalizeH="0" baseline="0" noProof="0" dirty="0">
                <a:ln>
                  <a:noFill/>
                </a:ln>
                <a:solidFill>
                  <a:srgbClr val="666666"/>
                </a:solidFill>
                <a:effectLst/>
                <a:uLnTx/>
                <a:uFillTx/>
                <a:latin typeface="SimSun"/>
                <a:cs typeface="SimSun"/>
              </a:rPr>
              <a:t>、</a:t>
            </a:r>
            <a:r>
              <a:rPr kumimoji="0" lang="en-US" sz="2000" b="0" i="0" u="none" strike="noStrike" kern="1200" cap="none" spc="0" normalizeH="0" baseline="0" noProof="0" dirty="0" err="1">
                <a:ln>
                  <a:noFill/>
                </a:ln>
                <a:solidFill>
                  <a:srgbClr val="666666"/>
                </a:solidFill>
                <a:effectLst/>
                <a:uLnTx/>
                <a:uFillTx/>
                <a:latin typeface="SimSun"/>
                <a:cs typeface="SimSun"/>
              </a:rPr>
              <a:t>主数据管理、企业内容管理）的统一数据平台</a:t>
            </a:r>
            <a:r>
              <a:rPr kumimoji="0" lang="en-US" sz="2000" b="0" i="0" u="none" strike="noStrike" kern="1200" cap="none" spc="0" normalizeH="0" baseline="0" noProof="0" dirty="0">
                <a:ln>
                  <a:noFill/>
                </a:ln>
                <a:solidFill>
                  <a:srgbClr val="666666"/>
                </a:solidFill>
                <a:effectLst/>
                <a:uLnTx/>
                <a:uFillTx/>
                <a:latin typeface="SimSun"/>
                <a:cs typeface="SimSun"/>
              </a:rPr>
              <a:t>，</a:t>
            </a:r>
            <a:r>
              <a:rPr kumimoji="0" lang="zh-CN" altLang="en-US" sz="2000" b="0" i="0" u="none" strike="noStrike" kern="1200" cap="none" spc="0" normalizeH="0" baseline="0" noProof="0" dirty="0">
                <a:ln>
                  <a:noFill/>
                </a:ln>
                <a:solidFill>
                  <a:srgbClr val="666666"/>
                </a:solidFill>
                <a:effectLst/>
                <a:uLnTx/>
                <a:uFillTx/>
                <a:latin typeface="SimSun"/>
                <a:cs typeface="SimSun"/>
              </a:rPr>
              <a:t>而且该平台能够</a:t>
            </a:r>
            <a:r>
              <a:rPr kumimoji="0" lang="en-US" sz="2000" b="0" i="0" u="none" strike="noStrike" kern="1200" cap="none" spc="0" normalizeH="0" baseline="0" noProof="0" dirty="0" err="1">
                <a:ln>
                  <a:noFill/>
                </a:ln>
                <a:solidFill>
                  <a:srgbClr val="666666"/>
                </a:solidFill>
                <a:effectLst/>
                <a:uLnTx/>
                <a:uFillTx/>
                <a:latin typeface="SimSun"/>
                <a:cs typeface="SimSun"/>
              </a:rPr>
              <a:t>在异构环境中运行</a:t>
            </a:r>
            <a:r>
              <a:rPr kumimoji="0" lang="en-US" sz="1200" b="0" i="0" u="none" strike="noStrike" kern="1200" cap="none" spc="0" normalizeH="0" baseline="0" noProof="0" dirty="0" err="1">
                <a:ln>
                  <a:noFill/>
                </a:ln>
                <a:solidFill>
                  <a:srgbClr val="666666"/>
                </a:solidFill>
                <a:effectLst/>
                <a:uLnTx/>
                <a:uFillTx/>
                <a:latin typeface="SimSun"/>
                <a:cs typeface="SimSun"/>
              </a:rPr>
              <a:t>（SAP</a:t>
            </a:r>
            <a:r>
              <a:rPr kumimoji="0" lang="en-US" sz="1200" b="0" i="0" u="none" strike="noStrike" kern="1200" cap="none" spc="0" normalizeH="0" baseline="0" noProof="0" dirty="0">
                <a:ln>
                  <a:noFill/>
                </a:ln>
                <a:solidFill>
                  <a:srgbClr val="666666"/>
                </a:solidFill>
                <a:effectLst/>
                <a:uLnTx/>
                <a:uFillTx/>
                <a:latin typeface="SimSun"/>
                <a:cs typeface="SimSun"/>
              </a:rPr>
              <a:t>/非 SAP </a:t>
            </a:r>
            <a:r>
              <a:rPr kumimoji="0" lang="zh-CN" altLang="en-US" sz="1200" b="0" i="0" u="none" strike="noStrike" kern="1200" cap="none" spc="0" normalizeH="0" baseline="0" noProof="0" dirty="0">
                <a:ln>
                  <a:noFill/>
                </a:ln>
                <a:solidFill>
                  <a:srgbClr val="666666"/>
                </a:solidFill>
                <a:effectLst/>
                <a:uLnTx/>
                <a:uFillTx/>
                <a:latin typeface="SimSun"/>
                <a:cs typeface="SimSun"/>
              </a:rPr>
              <a:t>架构</a:t>
            </a:r>
            <a:r>
              <a:rPr kumimoji="0" lang="en-US" sz="1200" b="0" i="0" u="none" strike="noStrike" kern="1200" cap="none" spc="0" normalizeH="0" baseline="0" noProof="0" dirty="0">
                <a:ln>
                  <a:noFill/>
                </a:ln>
                <a:solidFill>
                  <a:srgbClr val="666666"/>
                </a:solidFill>
                <a:effectLst/>
                <a:uLnTx/>
                <a:uFillTx/>
                <a:latin typeface="SimSun"/>
                <a:cs typeface="SimSun"/>
              </a:rPr>
              <a:t>，企业预置/云</a:t>
            </a:r>
            <a:r>
              <a:rPr kumimoji="0" lang="zh-CN" altLang="en-US" sz="1200" b="0" i="0" u="none" strike="noStrike" kern="1200" cap="none" spc="0" normalizeH="0" baseline="0" noProof="0" dirty="0">
                <a:ln>
                  <a:noFill/>
                </a:ln>
                <a:solidFill>
                  <a:srgbClr val="666666"/>
                </a:solidFill>
                <a:effectLst/>
                <a:uLnTx/>
                <a:uFillTx/>
                <a:latin typeface="SimSun"/>
                <a:cs typeface="SimSun"/>
              </a:rPr>
              <a:t>环境</a:t>
            </a:r>
            <a:r>
              <a:rPr kumimoji="0" lang="en-US" sz="1200" b="0" i="0" u="none" strike="noStrike" kern="1200" cap="none" spc="0" normalizeH="0" baseline="0" noProof="0" dirty="0">
                <a:ln>
                  <a:noFill/>
                </a:ln>
                <a:solidFill>
                  <a:srgbClr val="666666"/>
                </a:solidFill>
                <a:effectLst/>
                <a:uLnTx/>
                <a:uFillTx/>
                <a:latin typeface="SimSun"/>
                <a:cs typeface="SimSun"/>
              </a:rPr>
              <a:t>）</a:t>
            </a:r>
          </a:p>
          <a:p>
            <a:pPr marL="342900" marR="0" lvl="0" indent="-342900" algn="l" defTabSz="1088776" rtl="0" eaLnBrk="1" fontAlgn="auto" latinLnBrk="0" hangingPunct="1">
              <a:lnSpc>
                <a:spcPct val="100000"/>
              </a:lnSpc>
              <a:spcBef>
                <a:spcPts val="600"/>
              </a:spcBef>
              <a:spcAft>
                <a:spcPts val="0"/>
              </a:spcAft>
              <a:buClr>
                <a:srgbClr val="F0AB00"/>
              </a:buClr>
              <a:buSzPct val="80000"/>
              <a:buFont typeface="Arial" panose="020B0604020202020204" pitchFamily="34" charset="0"/>
              <a:buChar char="•"/>
              <a:tabLst>
                <a:tab pos="2587734" algn="l"/>
              </a:tabLst>
              <a:defRPr/>
            </a:pPr>
            <a:r>
              <a:rPr kumimoji="0" lang="zh-CN" altLang="en-US" sz="1200" b="0" i="0" u="none" strike="noStrike" kern="1200" cap="none" spc="0" normalizeH="0" baseline="0" noProof="0" dirty="0">
                <a:ln>
                  <a:noFill/>
                </a:ln>
                <a:solidFill>
                  <a:srgbClr val="000000"/>
                </a:solidFill>
                <a:effectLst/>
                <a:uLnTx/>
                <a:uFillTx/>
                <a:latin typeface="SimSun"/>
                <a:cs typeface="SimSun"/>
              </a:rPr>
              <a:t>根据 </a:t>
            </a:r>
            <a:r>
              <a:rPr kumimoji="0" lang="en-US" sz="1200" b="0" i="0" u="none" strike="noStrike" kern="1200" cap="none" spc="0" normalizeH="0" baseline="0" noProof="0" dirty="0">
                <a:ln>
                  <a:noFill/>
                </a:ln>
                <a:solidFill>
                  <a:srgbClr val="000000"/>
                </a:solidFill>
                <a:effectLst/>
                <a:uLnTx/>
                <a:uFillTx/>
                <a:latin typeface="SimSun"/>
                <a:cs typeface="SimSun"/>
              </a:rPr>
              <a:t>Gartner 和 Forrester </a:t>
            </a:r>
            <a:r>
              <a:rPr kumimoji="0" lang="zh-CN" altLang="en-US" sz="1200" b="0" i="0" u="none" strike="noStrike" kern="1200" cap="none" spc="0" normalizeH="0" baseline="0" noProof="0" dirty="0">
                <a:ln>
                  <a:noFill/>
                </a:ln>
                <a:solidFill>
                  <a:srgbClr val="000000"/>
                </a:solidFill>
                <a:effectLst/>
                <a:uLnTx/>
                <a:uFillTx/>
                <a:latin typeface="SimSun"/>
                <a:cs typeface="SimSun"/>
              </a:rPr>
              <a:t>的</a:t>
            </a:r>
            <a:r>
              <a:rPr kumimoji="0" lang="en-US" sz="1200" b="0" i="0" u="none" strike="noStrike" kern="1200" cap="none" spc="0" normalizeH="0" baseline="0" noProof="0" dirty="0" err="1">
                <a:ln>
                  <a:noFill/>
                </a:ln>
                <a:solidFill>
                  <a:srgbClr val="000000"/>
                </a:solidFill>
                <a:effectLst/>
                <a:uLnTx/>
                <a:uFillTx/>
                <a:latin typeface="SimSun"/>
                <a:cs typeface="SimSun"/>
              </a:rPr>
              <a:t>研究</a:t>
            </a:r>
            <a:r>
              <a:rPr kumimoji="0" lang="zh-CN" altLang="en-US" sz="1200" b="0" i="0" u="none" strike="noStrike" kern="1200" cap="none" spc="0" normalizeH="0" baseline="0" noProof="0" dirty="0">
                <a:ln>
                  <a:noFill/>
                </a:ln>
                <a:solidFill>
                  <a:srgbClr val="000000"/>
                </a:solidFill>
                <a:effectLst/>
                <a:uLnTx/>
                <a:uFillTx/>
                <a:latin typeface="SimSun"/>
                <a:cs typeface="SimSun"/>
              </a:rPr>
              <a:t>报告</a:t>
            </a:r>
            <a:r>
              <a:rPr kumimoji="0" lang="en-US" sz="1200" b="0" i="0" u="none" strike="noStrike" kern="1200" cap="none" spc="0" normalizeH="0" baseline="0" noProof="0" dirty="0">
                <a:ln>
                  <a:noFill/>
                </a:ln>
                <a:solidFill>
                  <a:srgbClr val="000000"/>
                </a:solidFill>
                <a:effectLst/>
                <a:uLnTx/>
                <a:uFillTx/>
                <a:latin typeface="SimSun"/>
                <a:cs typeface="SimSun"/>
              </a:rPr>
              <a:t>，SAP </a:t>
            </a:r>
            <a:r>
              <a:rPr kumimoji="0" lang="en-US" sz="1200" b="0" i="0" u="none" strike="noStrike" kern="1200" cap="none" spc="0" normalizeH="0" baseline="0" noProof="0" dirty="0" err="1">
                <a:ln>
                  <a:noFill/>
                </a:ln>
                <a:solidFill>
                  <a:srgbClr val="000000"/>
                </a:solidFill>
                <a:effectLst/>
                <a:uLnTx/>
                <a:uFillTx/>
                <a:latin typeface="SimSun"/>
                <a:cs typeface="SimSun"/>
              </a:rPr>
              <a:t>在每个主要产品类别</a:t>
            </a:r>
            <a:r>
              <a:rPr kumimoji="0" lang="zh-CN" altLang="en-US" sz="1200" b="0" i="0" u="none" strike="noStrike" kern="1200" cap="none" spc="0" normalizeH="0" baseline="0" noProof="0" dirty="0">
                <a:ln>
                  <a:noFill/>
                </a:ln>
                <a:solidFill>
                  <a:srgbClr val="000000"/>
                </a:solidFill>
                <a:effectLst/>
                <a:uLnTx/>
                <a:uFillTx/>
                <a:latin typeface="SimSun"/>
                <a:cs typeface="SimSun"/>
              </a:rPr>
              <a:t>的表现均领跑同行</a:t>
            </a:r>
            <a:r>
              <a:rPr kumimoji="0" lang="en-US" sz="1200" b="0" i="0" u="none" strike="noStrike" kern="1200" cap="none" spc="0" normalizeH="0" baseline="0" noProof="0" dirty="0">
                <a:ln>
                  <a:noFill/>
                </a:ln>
                <a:solidFill>
                  <a:srgbClr val="000000"/>
                </a:solidFill>
                <a:effectLst/>
                <a:uLnTx/>
                <a:uFillTx/>
                <a:latin typeface="SimSun"/>
                <a:cs typeface="SimSun"/>
              </a:rPr>
              <a:t>。在 Forrester Wave </a:t>
            </a:r>
            <a:r>
              <a:rPr kumimoji="0" lang="zh-CN" altLang="en-US" sz="1200" b="0" i="0" u="none" strike="noStrike" kern="1200" cap="none" spc="0" normalizeH="0" baseline="0" noProof="0" dirty="0">
                <a:ln>
                  <a:noFill/>
                </a:ln>
                <a:solidFill>
                  <a:srgbClr val="000000"/>
                </a:solidFill>
                <a:effectLst/>
                <a:uLnTx/>
                <a:uFillTx/>
                <a:latin typeface="SimSun"/>
                <a:cs typeface="SimSun"/>
              </a:rPr>
              <a:t>的</a:t>
            </a:r>
            <a:r>
              <a:rPr kumimoji="0" lang="en-US" sz="1200" b="0" i="0" u="none" strike="noStrike" kern="1200" cap="none" spc="0" normalizeH="0" baseline="0" noProof="0" dirty="0" err="1">
                <a:ln>
                  <a:noFill/>
                </a:ln>
                <a:solidFill>
                  <a:srgbClr val="000000"/>
                </a:solidFill>
                <a:effectLst/>
                <a:uLnTx/>
                <a:uFillTx/>
                <a:latin typeface="SimSun"/>
                <a:cs typeface="SimSun"/>
              </a:rPr>
              <a:t>主数据管理、数据质量和数据虚拟化报告中，SAP</a:t>
            </a:r>
            <a:r>
              <a:rPr kumimoji="0" lang="en-US" sz="1200" b="0" i="0" u="none" strike="noStrike" kern="1200" cap="none" spc="0" normalizeH="0" baseline="0" noProof="0" dirty="0">
                <a:ln>
                  <a:noFill/>
                </a:ln>
                <a:solidFill>
                  <a:srgbClr val="000000"/>
                </a:solidFill>
                <a:effectLst/>
                <a:uLnTx/>
                <a:uFillTx/>
                <a:latin typeface="SimSun"/>
                <a:cs typeface="SimSun"/>
              </a:rPr>
              <a:t> 被</a:t>
            </a:r>
            <a:r>
              <a:rPr kumimoji="0" lang="zh-CN" altLang="en-US" sz="1200" b="0" i="0" u="none" strike="noStrike" kern="1200" cap="none" spc="0" normalizeH="0" baseline="0" noProof="0" dirty="0">
                <a:ln>
                  <a:noFill/>
                </a:ln>
                <a:solidFill>
                  <a:srgbClr val="000000"/>
                </a:solidFill>
                <a:effectLst/>
                <a:uLnTx/>
                <a:uFillTx/>
                <a:latin typeface="SimSun"/>
                <a:cs typeface="SimSun"/>
              </a:rPr>
              <a:t>誉为行业</a:t>
            </a:r>
            <a:r>
              <a:rPr kumimoji="0" lang="en-US" sz="1200" b="0" i="0" u="none" strike="noStrike" kern="1200" cap="none" spc="0" normalizeH="0" baseline="0" noProof="0" dirty="0" err="1">
                <a:ln>
                  <a:noFill/>
                </a:ln>
                <a:solidFill>
                  <a:srgbClr val="000000"/>
                </a:solidFill>
                <a:effectLst/>
                <a:uLnTx/>
                <a:uFillTx/>
                <a:latin typeface="SimSun"/>
                <a:cs typeface="SimSun"/>
              </a:rPr>
              <a:t>领导者。Gartner</a:t>
            </a:r>
            <a:r>
              <a:rPr kumimoji="0" lang="en-US" sz="1200" b="0" i="0" u="none" strike="noStrike" kern="1200" cap="none" spc="0" normalizeH="0" baseline="0" noProof="0" dirty="0">
                <a:ln>
                  <a:noFill/>
                </a:ln>
                <a:solidFill>
                  <a:srgbClr val="000000"/>
                </a:solidFill>
                <a:effectLst/>
                <a:uLnTx/>
                <a:uFillTx/>
                <a:latin typeface="SimSun"/>
                <a:cs typeface="SimSun"/>
              </a:rPr>
              <a:t> </a:t>
            </a:r>
            <a:r>
              <a:rPr kumimoji="0" lang="zh-CN" altLang="en-US" sz="1200" b="0" i="0" u="none" strike="noStrike" kern="1200" cap="none" spc="0" normalizeH="0" baseline="0" noProof="0" dirty="0">
                <a:ln>
                  <a:noFill/>
                </a:ln>
                <a:solidFill>
                  <a:srgbClr val="000000"/>
                </a:solidFill>
                <a:effectLst/>
                <a:uLnTx/>
                <a:uFillTx/>
                <a:latin typeface="SimSun"/>
                <a:cs typeface="SimSun"/>
              </a:rPr>
              <a:t>的</a:t>
            </a:r>
            <a:r>
              <a:rPr kumimoji="0" lang="en-US" sz="1200" b="0" i="0" u="none" strike="noStrike" kern="1200" cap="none" spc="0" normalizeH="0" baseline="0" noProof="0" dirty="0" err="1">
                <a:ln>
                  <a:noFill/>
                </a:ln>
                <a:solidFill>
                  <a:srgbClr val="000000"/>
                </a:solidFill>
                <a:effectLst/>
                <a:uLnTx/>
                <a:uFillTx/>
                <a:latin typeface="SimSun"/>
                <a:cs typeface="SimSun"/>
              </a:rPr>
              <a:t>数据集成和数据质量魔力象限报告</a:t>
            </a:r>
            <a:r>
              <a:rPr kumimoji="0" lang="zh-CN" altLang="en-US" sz="1200" b="0" i="0" u="none" strike="noStrike" kern="1200" cap="none" spc="0" normalizeH="0" baseline="0" noProof="0" dirty="0">
                <a:ln>
                  <a:noFill/>
                </a:ln>
                <a:solidFill>
                  <a:srgbClr val="000000"/>
                </a:solidFill>
                <a:effectLst/>
                <a:uLnTx/>
                <a:uFillTx/>
                <a:latin typeface="SimSun"/>
                <a:cs typeface="SimSun"/>
              </a:rPr>
              <a:t>也将 </a:t>
            </a:r>
            <a:r>
              <a:rPr kumimoji="0" lang="en-US" altLang="zh-CN" sz="1200" b="0" i="0" u="none" strike="noStrike" kern="1200" cap="none" spc="0" normalizeH="0" baseline="0" noProof="0" dirty="0">
                <a:ln>
                  <a:noFill/>
                </a:ln>
                <a:solidFill>
                  <a:srgbClr val="000000"/>
                </a:solidFill>
                <a:effectLst/>
                <a:uLnTx/>
                <a:uFillTx/>
                <a:latin typeface="SimSun"/>
                <a:cs typeface="SimSun"/>
              </a:rPr>
              <a:t>SAP </a:t>
            </a:r>
            <a:r>
              <a:rPr kumimoji="0" lang="en-US" sz="1200" b="0" i="0" u="none" strike="noStrike" kern="1200" cap="none" spc="0" normalizeH="0" baseline="0" noProof="0" dirty="0" err="1">
                <a:ln>
                  <a:noFill/>
                </a:ln>
                <a:solidFill>
                  <a:srgbClr val="000000"/>
                </a:solidFill>
                <a:effectLst/>
                <a:uLnTx/>
                <a:uFillTx/>
                <a:latin typeface="SimSun"/>
                <a:cs typeface="SimSun"/>
              </a:rPr>
              <a:t>评为领导者</a:t>
            </a:r>
            <a:endParaRPr kumimoji="0" lang="en-US" sz="1200" b="0" i="0" u="none" strike="noStrike" kern="1200" cap="none" spc="0" normalizeH="0" baseline="0" noProof="0" dirty="0">
              <a:ln>
                <a:noFill/>
              </a:ln>
              <a:solidFill>
                <a:srgbClr val="000000"/>
              </a:solidFill>
              <a:effectLst/>
              <a:uLnTx/>
              <a:uFillTx/>
              <a:latin typeface="SimSun"/>
              <a:cs typeface="SimSun"/>
            </a:endParaRPr>
          </a:p>
          <a:p>
            <a:pPr marL="342900" marR="0" lvl="0" indent="-342900" algn="l" defTabSz="1088776" rtl="0" eaLnBrk="1" fontAlgn="auto" latinLnBrk="0" hangingPunct="1">
              <a:lnSpc>
                <a:spcPct val="100000"/>
              </a:lnSpc>
              <a:spcBef>
                <a:spcPts val="600"/>
              </a:spcBef>
              <a:spcAft>
                <a:spcPts val="0"/>
              </a:spcAft>
              <a:buClr>
                <a:srgbClr val="F0AB00"/>
              </a:buClr>
              <a:buSzPct val="80000"/>
              <a:buFont typeface="Arial" panose="020B0604020202020204" pitchFamily="34" charset="0"/>
              <a:buChar char="•"/>
              <a:tabLst>
                <a:tab pos="2587734" algn="l"/>
              </a:tabLst>
              <a:defRPr/>
            </a:pPr>
            <a:r>
              <a:rPr kumimoji="0" lang="en-US" sz="1200" b="0" i="0" u="none" strike="noStrike" kern="1200" cap="none" spc="0" normalizeH="0" baseline="0" noProof="0" dirty="0">
                <a:ln>
                  <a:noFill/>
                </a:ln>
                <a:solidFill>
                  <a:srgbClr val="000000"/>
                </a:solidFill>
                <a:effectLst/>
                <a:uLnTx/>
                <a:uFillTx/>
                <a:latin typeface="SimSun"/>
                <a:cs typeface="SimSun"/>
              </a:rPr>
              <a:t>40 </a:t>
            </a:r>
            <a:r>
              <a:rPr kumimoji="0" lang="en-US" sz="1200" b="0" i="0" u="none" strike="noStrike" kern="1200" cap="none" spc="0" normalizeH="0" baseline="0" noProof="0" dirty="0" err="1">
                <a:ln>
                  <a:noFill/>
                </a:ln>
                <a:solidFill>
                  <a:srgbClr val="000000"/>
                </a:solidFill>
                <a:effectLst/>
                <a:uLnTx/>
                <a:uFillTx/>
                <a:latin typeface="SimSun"/>
                <a:cs typeface="SimSun"/>
              </a:rPr>
              <a:t>多年来，SAP</a:t>
            </a:r>
            <a:r>
              <a:rPr kumimoji="0" lang="en-US" sz="1200" b="0" i="0" u="none" strike="noStrike" kern="1200" cap="none" spc="0" normalizeH="0" baseline="0" noProof="0" dirty="0">
                <a:ln>
                  <a:noFill/>
                </a:ln>
                <a:solidFill>
                  <a:srgbClr val="000000"/>
                </a:solidFill>
                <a:effectLst/>
                <a:uLnTx/>
                <a:uFillTx/>
                <a:latin typeface="SimSun"/>
                <a:cs typeface="SimSun"/>
              </a:rPr>
              <a:t> </a:t>
            </a:r>
            <a:r>
              <a:rPr kumimoji="0" lang="en-US" sz="1200" b="0" i="0" u="none" strike="noStrike" kern="1200" cap="none" spc="0" normalizeH="0" baseline="0" noProof="0" dirty="0" err="1">
                <a:ln>
                  <a:noFill/>
                </a:ln>
                <a:solidFill>
                  <a:srgbClr val="000000"/>
                </a:solidFill>
                <a:effectLst/>
                <a:uLnTx/>
                <a:uFillTx/>
                <a:latin typeface="SimSun"/>
                <a:cs typeface="SimSun"/>
              </a:rPr>
              <a:t>与各行各业的企业</a:t>
            </a:r>
            <a:r>
              <a:rPr kumimoji="0" lang="zh-CN" altLang="en-US" sz="1200" b="0" i="0" u="none" strike="noStrike" kern="1200" cap="none" spc="0" normalizeH="0" baseline="0" noProof="0" dirty="0">
                <a:ln>
                  <a:noFill/>
                </a:ln>
                <a:solidFill>
                  <a:srgbClr val="000000"/>
                </a:solidFill>
                <a:effectLst/>
                <a:uLnTx/>
                <a:uFillTx/>
                <a:latin typeface="SimSun"/>
                <a:cs typeface="SimSun"/>
              </a:rPr>
              <a:t>合作，</a:t>
            </a:r>
            <a:r>
              <a:rPr kumimoji="0" lang="en-US" sz="1200" b="0" i="0" u="none" strike="noStrike" kern="1200" cap="none" spc="0" normalizeH="0" baseline="0" noProof="0" dirty="0" err="1">
                <a:ln>
                  <a:noFill/>
                </a:ln>
                <a:solidFill>
                  <a:srgbClr val="000000"/>
                </a:solidFill>
                <a:effectLst/>
                <a:uLnTx/>
                <a:uFillTx/>
                <a:latin typeface="SimSun"/>
                <a:cs typeface="SimSun"/>
              </a:rPr>
              <a:t>积累了丰富的经验，并在此基础上构建了最佳实践</a:t>
            </a:r>
            <a:endParaRPr kumimoji="0" lang="en-US" sz="1200" b="0" i="0" u="none" strike="noStrike" kern="1200" cap="none" spc="0" normalizeH="0" baseline="0" noProof="0" dirty="0">
              <a:ln>
                <a:noFill/>
              </a:ln>
              <a:solidFill>
                <a:srgbClr val="000000"/>
              </a:solidFill>
              <a:effectLst/>
              <a:uLnTx/>
              <a:uFillTx/>
              <a:latin typeface="SimSun"/>
              <a:cs typeface="SimSun"/>
            </a:endParaRPr>
          </a:p>
          <a:p>
            <a:pPr marL="342900" marR="0" lvl="0" indent="-342900" algn="l" defTabSz="1088776" rtl="0" eaLnBrk="1" fontAlgn="auto" latinLnBrk="0" hangingPunct="1">
              <a:lnSpc>
                <a:spcPct val="100000"/>
              </a:lnSpc>
              <a:spcBef>
                <a:spcPts val="600"/>
              </a:spcBef>
              <a:spcAft>
                <a:spcPts val="0"/>
              </a:spcAft>
              <a:buClr>
                <a:srgbClr val="F0AB00"/>
              </a:buClr>
              <a:buSzPct val="80000"/>
              <a:buFont typeface="Arial" panose="020B0604020202020204" pitchFamily="34" charset="0"/>
              <a:buChar char="•"/>
              <a:tabLst>
                <a:tab pos="2587734" algn="l"/>
              </a:tabLst>
              <a:defRPr/>
            </a:pPr>
            <a:r>
              <a:rPr kumimoji="0" lang="en-US" sz="1200" b="0" i="0" u="none" strike="noStrike" kern="1200" cap="none" spc="0" normalizeH="0" baseline="0" noProof="0" dirty="0" err="1">
                <a:ln>
                  <a:noFill/>
                </a:ln>
                <a:solidFill>
                  <a:srgbClr val="000000"/>
                </a:solidFill>
                <a:effectLst/>
                <a:uLnTx/>
                <a:uFillTx/>
                <a:latin typeface="SimSun"/>
                <a:cs typeface="SimSun"/>
              </a:rPr>
              <a:t>利用最佳实践和咨询合作伙伴</a:t>
            </a:r>
            <a:r>
              <a:rPr kumimoji="0" lang="zh-CN" altLang="en-US" sz="1200" b="0" i="0" u="none" strike="noStrike" kern="1200" cap="none" spc="0" normalizeH="0" baseline="0" noProof="0" dirty="0">
                <a:ln>
                  <a:noFill/>
                </a:ln>
                <a:solidFill>
                  <a:srgbClr val="000000"/>
                </a:solidFill>
                <a:effectLst/>
                <a:uLnTx/>
                <a:uFillTx/>
                <a:latin typeface="SimSun"/>
                <a:cs typeface="SimSun"/>
              </a:rPr>
              <a:t>的支持</a:t>
            </a:r>
            <a:r>
              <a:rPr kumimoji="0" lang="en-US" sz="1200" b="0" i="0" u="none" strike="noStrike" kern="1200" cap="none" spc="0" normalizeH="0" baseline="0" noProof="0" dirty="0">
                <a:ln>
                  <a:noFill/>
                </a:ln>
                <a:solidFill>
                  <a:srgbClr val="000000"/>
                </a:solidFill>
                <a:effectLst/>
                <a:uLnTx/>
                <a:uFillTx/>
                <a:latin typeface="SimSun"/>
                <a:cs typeface="SimSun"/>
              </a:rPr>
              <a:t>、解决方案扩展包、快速部署解决方案，以及预构建的数据模型，快速实现价值。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SimSun"/>
                <a:cs typeface="SimSun"/>
              </a:rPr>
              <a:t>SAP Enterprise Information Management（收益）</a:t>
            </a:r>
          </a:p>
          <a:p>
            <a:pPr marL="285750" lvl="0" indent="-285750" algn="l">
              <a:spcAft>
                <a:spcPts val="600"/>
              </a:spcAft>
              <a:buFont typeface="Arial" panose="020B0604020202020204" pitchFamily="34" charset="0"/>
              <a:buChar char="•"/>
            </a:pPr>
            <a:r>
              <a:rPr lang="en-US" sz="1400" b="1" dirty="0">
                <a:solidFill>
                  <a:schemeClr val="bg1"/>
                </a:solidFill>
                <a:latin typeface="SimSun"/>
                <a:cs typeface="SimSun"/>
              </a:rPr>
              <a:t>数据集成、清理和自助式数据准备</a:t>
            </a:r>
            <a:br>
              <a:rPr dirty="0"/>
            </a:br>
            <a:r>
              <a:rPr lang="en-US" sz="1200" dirty="0">
                <a:solidFill>
                  <a:schemeClr val="bg1"/>
                </a:solidFill>
                <a:latin typeface="SimSun"/>
                <a:cs typeface="SimSun"/>
              </a:rPr>
              <a:t>提供可信的数据，实时挖掘洞察，更快地采取行动</a:t>
            </a:r>
          </a:p>
          <a:p>
            <a:pPr marL="285750" lvl="0" indent="-285750" algn="l">
              <a:spcAft>
                <a:spcPts val="600"/>
              </a:spcAft>
              <a:buFont typeface="Arial" panose="020B0604020202020204" pitchFamily="34" charset="0"/>
              <a:buChar char="•"/>
            </a:pPr>
            <a:r>
              <a:rPr lang="en-US" sz="1400" b="1" dirty="0">
                <a:solidFill>
                  <a:schemeClr val="bg1"/>
                </a:solidFill>
                <a:latin typeface="SimSun"/>
                <a:cs typeface="SimSun"/>
              </a:rPr>
              <a:t>主数据管理和内容管理</a:t>
            </a:r>
            <a:br>
              <a:rPr dirty="0"/>
            </a:br>
            <a:r>
              <a:rPr lang="en-US" sz="1200" dirty="0">
                <a:solidFill>
                  <a:schemeClr val="bg1"/>
                </a:solidFill>
                <a:latin typeface="SimSun"/>
                <a:cs typeface="SimSun"/>
              </a:rPr>
              <a:t>支持企业提高业务流程效率和员工工作效率</a:t>
            </a:r>
          </a:p>
          <a:p>
            <a:pPr marL="285750" lvl="0" indent="-285750" algn="l">
              <a:spcAft>
                <a:spcPts val="600"/>
              </a:spcAft>
              <a:buFont typeface="Arial" panose="020B0604020202020204" pitchFamily="34" charset="0"/>
              <a:buChar char="•"/>
            </a:pPr>
            <a:r>
              <a:rPr lang="en-US" sz="1400" b="1" dirty="0" err="1">
                <a:solidFill>
                  <a:schemeClr val="bg1"/>
                </a:solidFill>
                <a:latin typeface="SimSun"/>
                <a:cs typeface="SimSun"/>
              </a:rPr>
              <a:t>归档、留存和销毁</a:t>
            </a:r>
            <a:br>
              <a:rPr dirty="0"/>
            </a:br>
            <a:r>
              <a:rPr lang="en-US" sz="1200" dirty="0" err="1">
                <a:solidFill>
                  <a:schemeClr val="bg1"/>
                </a:solidFill>
                <a:latin typeface="SimSun"/>
                <a:cs typeface="SimSun"/>
              </a:rPr>
              <a:t>简化合规</a:t>
            </a:r>
            <a:r>
              <a:rPr lang="zh-CN" altLang="en-US" sz="1200" dirty="0">
                <a:solidFill>
                  <a:schemeClr val="bg1"/>
                </a:solidFill>
                <a:latin typeface="SimSun"/>
                <a:cs typeface="SimSun"/>
              </a:rPr>
              <a:t>流程</a:t>
            </a:r>
            <a:r>
              <a:rPr lang="en-US" sz="1200" dirty="0">
                <a:solidFill>
                  <a:schemeClr val="bg1"/>
                </a:solidFill>
                <a:latin typeface="SimSun"/>
                <a:cs typeface="SimSun"/>
              </a:rPr>
              <a:t>，</a:t>
            </a:r>
            <a:r>
              <a:rPr lang="en-US" sz="1200" dirty="0" err="1">
                <a:solidFill>
                  <a:schemeClr val="bg1"/>
                </a:solidFill>
                <a:latin typeface="SimSun"/>
                <a:cs typeface="SimSun"/>
              </a:rPr>
              <a:t>并降低数据管理风险</a:t>
            </a:r>
            <a:endParaRPr lang="zh-CN" sz="1200" dirty="0">
              <a:solidFill>
                <a:schemeClr val="bg1"/>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zh-CN" dirty="0"/>
          </a:p>
        </p:txBody>
      </p:sp>
    </p:spTree>
    <p:extLst>
      <p:ext uri="{BB962C8B-B14F-4D97-AF65-F5344CB8AC3E}">
        <p14:creationId xmlns:p14="http://schemas.microsoft.com/office/powerpoint/2010/main" val="2064826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SAP HANA </a:t>
            </a:r>
            <a:r>
              <a:rPr lang="zh-CN" altLang="en-US" sz="1200" baseline="0" dirty="0"/>
              <a:t>数据管理套件</a:t>
            </a:r>
            <a:r>
              <a:rPr lang="en-US" sz="1200" baseline="0" dirty="0" err="1">
                <a:latin typeface="SimSun"/>
                <a:cs typeface="SimSun"/>
              </a:rPr>
              <a:t>能够</a:t>
            </a:r>
            <a:r>
              <a:rPr lang="zh-CN" altLang="en-US" sz="1200" baseline="0" dirty="0">
                <a:latin typeface="SimSun"/>
                <a:cs typeface="SimSun"/>
              </a:rPr>
              <a:t>连接</a:t>
            </a:r>
            <a:r>
              <a:rPr lang="en-US" sz="1200" baseline="0" dirty="0" err="1">
                <a:latin typeface="SimSun"/>
                <a:cs typeface="SimSun"/>
              </a:rPr>
              <a:t>任意数据源，并</a:t>
            </a:r>
            <a:r>
              <a:rPr lang="zh-CN" altLang="en-US" sz="1200" baseline="0" dirty="0">
                <a:latin typeface="SimSun"/>
                <a:cs typeface="SimSun"/>
              </a:rPr>
              <a:t>将这些数据源纳入决策流程</a:t>
            </a:r>
            <a:r>
              <a:rPr lang="en-US" sz="1200" baseline="0" dirty="0">
                <a:latin typeface="SimSun"/>
                <a:cs typeface="SimSun"/>
              </a:rPr>
              <a:t>。</a:t>
            </a:r>
            <a:r>
              <a:rPr lang="en-US" sz="1200" baseline="0" dirty="0" err="1">
                <a:latin typeface="SimSun"/>
                <a:cs typeface="SimSun"/>
              </a:rPr>
              <a:t>除了传统数据源外，</a:t>
            </a:r>
            <a:r>
              <a:rPr lang="en-US" altLang="zh-CN" sz="1200" baseline="0" dirty="0" err="1"/>
              <a:t>SAP</a:t>
            </a:r>
            <a:r>
              <a:rPr lang="en-US" altLang="zh-CN" sz="1200" baseline="0" dirty="0"/>
              <a:t> HANA </a:t>
            </a:r>
            <a:r>
              <a:rPr lang="zh-CN" altLang="en-US" sz="1200" baseline="0" dirty="0"/>
              <a:t>数据管理套件</a:t>
            </a:r>
            <a:r>
              <a:rPr lang="en-US" sz="1200" baseline="0" dirty="0" err="1">
                <a:latin typeface="SimSun"/>
                <a:cs typeface="SimSun"/>
              </a:rPr>
              <a:t>还能处理流事件数据、Hadoop</a:t>
            </a:r>
            <a:r>
              <a:rPr lang="en-US" sz="1200" baseline="0" dirty="0">
                <a:latin typeface="SimSun"/>
                <a:cs typeface="SimSun"/>
              </a:rPr>
              <a:t> 和其他数据湖中存储的数据，以及云端的数据。此外，SAP Data Hub 将</a:t>
            </a:r>
            <a:r>
              <a:rPr lang="zh-CN" altLang="en-US" sz="1200" baseline="0" dirty="0">
                <a:latin typeface="SimSun"/>
                <a:cs typeface="SimSun"/>
              </a:rPr>
              <a:t>指导</a:t>
            </a:r>
            <a:r>
              <a:rPr lang="en-US" sz="1200" baseline="0" dirty="0" err="1">
                <a:latin typeface="SimSun"/>
                <a:cs typeface="SimSun"/>
              </a:rPr>
              <a:t>数据编配，协调数据的移动、充实和交付。这样，你就能直接查询</a:t>
            </a:r>
            <a:r>
              <a:rPr lang="en-US" sz="1200" baseline="0" dirty="0">
                <a:latin typeface="SimSun"/>
                <a:cs typeface="SimSun"/>
              </a:rPr>
              <a:t> SAP HANA </a:t>
            </a:r>
            <a:r>
              <a:rPr lang="zh-CN" altLang="en-US" sz="1200" baseline="0" dirty="0">
                <a:latin typeface="SimSun"/>
                <a:cs typeface="SimSun"/>
              </a:rPr>
              <a:t>数据管理套件</a:t>
            </a:r>
            <a:r>
              <a:rPr lang="en-US" sz="1200" baseline="0" dirty="0" err="1">
                <a:latin typeface="SimSun"/>
                <a:cs typeface="SimSun"/>
              </a:rPr>
              <a:t>中的数据，或者远程分析数据</a:t>
            </a:r>
            <a:r>
              <a:rPr lang="en-US" sz="1200" baseline="0" dirty="0">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aseline="0" dirty="0"/>
          </a:p>
          <a:p>
            <a:r>
              <a:rPr lang="zh-CN" altLang="en-US" sz="1200" dirty="0">
                <a:latin typeface="SimSun"/>
                <a:cs typeface="SimSun"/>
              </a:rPr>
              <a:t>唯有</a:t>
            </a:r>
            <a:r>
              <a:rPr lang="en-US" sz="1200" dirty="0">
                <a:latin typeface="SimSun"/>
                <a:cs typeface="SimSun"/>
              </a:rPr>
              <a:t> SAP </a:t>
            </a:r>
            <a:r>
              <a:rPr lang="en-US" sz="1200" dirty="0" err="1">
                <a:latin typeface="SimSun"/>
                <a:cs typeface="SimSun"/>
              </a:rPr>
              <a:t>能够</a:t>
            </a:r>
            <a:r>
              <a:rPr lang="zh-CN" altLang="en-US" sz="1200" b="1" dirty="0">
                <a:latin typeface="SimSun"/>
                <a:cs typeface="SimSun"/>
              </a:rPr>
              <a:t>以前所未有</a:t>
            </a:r>
            <a:r>
              <a:rPr lang="en-US" sz="1200" b="1" kern="0" dirty="0" err="1">
                <a:solidFill>
                  <a:schemeClr val="accent4">
                    <a:lumMod val="75000"/>
                  </a:schemeClr>
                </a:solidFill>
                <a:latin typeface="SimSun"/>
                <a:cs typeface="SimSun"/>
              </a:rPr>
              <a:t>的方式洞悉和访问现代企业复杂的数据网络，包括</a:t>
            </a:r>
            <a:r>
              <a:rPr lang="en-US" sz="1200" b="1" kern="0" dirty="0">
                <a:solidFill>
                  <a:schemeClr val="accent4">
                    <a:lumMod val="75000"/>
                  </a:schemeClr>
                </a:solidFill>
                <a:latin typeface="SimSun"/>
                <a:cs typeface="SimSun"/>
              </a:rPr>
              <a:t> Hadoop 和 Amazon S3、以及 SAP HANA 和 SAP ERP </a:t>
            </a:r>
            <a:r>
              <a:rPr lang="en-US" sz="1200" b="1" kern="0" dirty="0" err="1">
                <a:solidFill>
                  <a:schemeClr val="accent4">
                    <a:lumMod val="75000"/>
                  </a:schemeClr>
                </a:solidFill>
                <a:latin typeface="SimSun"/>
                <a:cs typeface="SimSun"/>
              </a:rPr>
              <a:t>等数据源</a:t>
            </a:r>
            <a:r>
              <a:rPr lang="zh-CN" altLang="en-US" sz="1200" b="1" kern="0" dirty="0">
                <a:solidFill>
                  <a:schemeClr val="accent4">
                    <a:lumMod val="75000"/>
                  </a:schemeClr>
                </a:solidFill>
                <a:latin typeface="SimSun"/>
                <a:cs typeface="SimSun"/>
              </a:rPr>
              <a:t>。数据网络</a:t>
            </a:r>
            <a:r>
              <a:rPr lang="en-US" sz="1200" b="1" kern="0" dirty="0" err="1">
                <a:solidFill>
                  <a:schemeClr val="accent4">
                    <a:lumMod val="75000"/>
                  </a:schemeClr>
                </a:solidFill>
                <a:latin typeface="SimSun"/>
                <a:cs typeface="SimSun"/>
              </a:rPr>
              <a:t>能帮助企业将日益增长的复杂数据系统架构中的信息互联</a:t>
            </a:r>
            <a:r>
              <a:rPr lang="en-US" altLang="zh-CN" sz="1200" b="1" kern="0" dirty="0" err="1">
                <a:solidFill>
                  <a:schemeClr val="accent4">
                    <a:lumMod val="75000"/>
                  </a:schemeClr>
                </a:solidFill>
                <a:latin typeface="SimSun"/>
                <a:cs typeface="SimSun"/>
              </a:rPr>
              <a:t>（数据规模庞大、数据类型繁多</a:t>
            </a:r>
            <a:r>
              <a:rPr lang="en-US" altLang="zh-CN" sz="1200" b="1" kern="0" dirty="0">
                <a:solidFill>
                  <a:schemeClr val="accent4">
                    <a:lumMod val="75000"/>
                  </a:schemeClr>
                </a:solidFill>
                <a:latin typeface="SimSun"/>
                <a:cs typeface="SimSun"/>
              </a:rPr>
              <a:t>）</a:t>
            </a:r>
            <a:r>
              <a:rPr lang="en-US" sz="1200" b="1" kern="0" dirty="0">
                <a:solidFill>
                  <a:schemeClr val="accent4">
                    <a:lumMod val="75000"/>
                  </a:schemeClr>
                </a:solidFill>
                <a:latin typeface="SimSun"/>
                <a:cs typeface="SimSun"/>
              </a:rPr>
              <a:t>，</a:t>
            </a:r>
            <a:r>
              <a:rPr lang="en-US" sz="1200" b="1" kern="0" dirty="0" err="1">
                <a:solidFill>
                  <a:schemeClr val="accent4">
                    <a:lumMod val="75000"/>
                  </a:schemeClr>
                </a:solidFill>
                <a:latin typeface="SimSun"/>
                <a:cs typeface="SimSun"/>
              </a:rPr>
              <a:t>推动企业制定并执行业务决策</a:t>
            </a:r>
            <a:r>
              <a:rPr lang="en-US" sz="1200" b="1" kern="0" dirty="0">
                <a:solidFill>
                  <a:schemeClr val="accent4">
                    <a:lumMod val="75000"/>
                  </a:schemeClr>
                </a:solidFill>
                <a:latin typeface="SimSun"/>
                <a:cs typeface="SimSun"/>
              </a:rPr>
              <a:t>。</a:t>
            </a:r>
            <a:r>
              <a:rPr dirty="0">
                <a:latin typeface="SimSun"/>
                <a:cs typeface="SimSun"/>
              </a:rPr>
              <a:t> </a:t>
            </a:r>
            <a:endParaRPr 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aseline="0" dirty="0"/>
          </a:p>
          <a:p>
            <a:pPr marL="0" marR="0" lvl="0" indent="0" algn="l" defTabSz="1088558"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唯有</a:t>
            </a:r>
            <a:r>
              <a:rPr lang="en-US" sz="1200" dirty="0">
                <a:latin typeface="SimSun"/>
                <a:cs typeface="SimSun"/>
              </a:rPr>
              <a:t> SAP </a:t>
            </a:r>
            <a:r>
              <a:rPr lang="en-US" sz="1200" dirty="0" err="1">
                <a:latin typeface="SimSun"/>
                <a:cs typeface="SimSun"/>
              </a:rPr>
              <a:t>能够</a:t>
            </a:r>
            <a:r>
              <a:rPr lang="en-US" sz="1200" b="1" kern="0" dirty="0" err="1">
                <a:solidFill>
                  <a:schemeClr val="accent4">
                    <a:lumMod val="75000"/>
                  </a:schemeClr>
                </a:solidFill>
                <a:latin typeface="SimSun"/>
                <a:cs typeface="SimSun"/>
              </a:rPr>
              <a:t>帮助你轻松、快速地创建</a:t>
            </a:r>
            <a:r>
              <a:rPr lang="zh-CN" altLang="en-US" sz="1200" b="1" kern="0" dirty="0">
                <a:solidFill>
                  <a:schemeClr val="accent4">
                    <a:lumMod val="75000"/>
                  </a:schemeClr>
                </a:solidFill>
                <a:latin typeface="SimSun"/>
                <a:cs typeface="SimSun"/>
              </a:rPr>
              <a:t>强大的</a:t>
            </a:r>
            <a:r>
              <a:rPr lang="en-US" sz="1200" b="1" kern="0" dirty="0" err="1">
                <a:solidFill>
                  <a:schemeClr val="accent4">
                    <a:lumMod val="75000"/>
                  </a:schemeClr>
                </a:solidFill>
                <a:latin typeface="SimSun"/>
                <a:cs typeface="SimSun"/>
              </a:rPr>
              <a:t>数据传输路径</a:t>
            </a:r>
            <a:r>
              <a:rPr lang="en-US" sz="1200" b="1" kern="0" dirty="0">
                <a:solidFill>
                  <a:schemeClr val="accent4">
                    <a:lumMod val="75000"/>
                  </a:schemeClr>
                </a:solidFill>
                <a:latin typeface="SimSun"/>
                <a:cs typeface="SimSun"/>
              </a:rPr>
              <a:t>，</a:t>
            </a:r>
            <a:r>
              <a:rPr lang="zh-CN" altLang="en-US" sz="1200" b="1" kern="0" dirty="0">
                <a:solidFill>
                  <a:schemeClr val="accent4">
                    <a:lumMod val="75000"/>
                  </a:schemeClr>
                </a:solidFill>
                <a:latin typeface="SimSun"/>
                <a:cs typeface="SimSun"/>
              </a:rPr>
              <a:t>充分</a:t>
            </a:r>
            <a:r>
              <a:rPr lang="en-US" sz="1200" b="1" kern="0" dirty="0" err="1">
                <a:solidFill>
                  <a:schemeClr val="accent4">
                    <a:lumMod val="75000"/>
                  </a:schemeClr>
                </a:solidFill>
                <a:latin typeface="SimSun"/>
                <a:cs typeface="SimSun"/>
              </a:rPr>
              <a:t>利用整个企业内的</a:t>
            </a:r>
            <a:r>
              <a:rPr lang="zh-CN" altLang="en-US" sz="1200" b="1" kern="0" dirty="0">
                <a:solidFill>
                  <a:schemeClr val="accent4">
                    <a:lumMod val="75000"/>
                  </a:schemeClr>
                </a:solidFill>
                <a:latin typeface="SimSun"/>
                <a:cs typeface="SimSun"/>
              </a:rPr>
              <a:t>各种</a:t>
            </a:r>
            <a:r>
              <a:rPr lang="en-US" sz="1200" b="1" kern="0" dirty="0" err="1">
                <a:solidFill>
                  <a:schemeClr val="accent4">
                    <a:lumMod val="75000"/>
                  </a:schemeClr>
                </a:solidFill>
                <a:latin typeface="SimSun"/>
                <a:cs typeface="SimSun"/>
              </a:rPr>
              <a:t>数据源</a:t>
            </a:r>
            <a:r>
              <a:rPr lang="zh-CN" altLang="en-US" sz="1200" b="1" kern="0" dirty="0">
                <a:solidFill>
                  <a:schemeClr val="accent4">
                    <a:lumMod val="75000"/>
                  </a:schemeClr>
                </a:solidFill>
                <a:latin typeface="SimSun"/>
                <a:cs typeface="SimSun"/>
              </a:rPr>
              <a:t>。这样你就可以</a:t>
            </a:r>
            <a:r>
              <a:rPr lang="en-US" sz="1200" b="1" kern="0" dirty="0" err="1">
                <a:solidFill>
                  <a:schemeClr val="accent4">
                    <a:lumMod val="75000"/>
                  </a:schemeClr>
                </a:solidFill>
                <a:latin typeface="SimSun"/>
                <a:cs typeface="SimSun"/>
              </a:rPr>
              <a:t>快速</a:t>
            </a:r>
            <a:r>
              <a:rPr lang="zh-CN" altLang="en-US" sz="1200" b="1" kern="0" dirty="0">
                <a:solidFill>
                  <a:schemeClr val="accent4">
                    <a:lumMod val="75000"/>
                  </a:schemeClr>
                </a:solidFill>
                <a:latin typeface="SimSun"/>
                <a:cs typeface="SimSun"/>
              </a:rPr>
              <a:t>开发</a:t>
            </a:r>
            <a:r>
              <a:rPr lang="en-US" sz="1200" b="1" kern="0" dirty="0" err="1">
                <a:solidFill>
                  <a:schemeClr val="accent4">
                    <a:lumMod val="75000"/>
                  </a:schemeClr>
                </a:solidFill>
                <a:latin typeface="SimSun"/>
                <a:cs typeface="SimSun"/>
              </a:rPr>
              <a:t>数据传输路径</a:t>
            </a:r>
            <a:r>
              <a:rPr lang="en-US" sz="1200" b="1" kern="0" dirty="0">
                <a:solidFill>
                  <a:schemeClr val="accent4">
                    <a:lumMod val="75000"/>
                  </a:schemeClr>
                </a:solidFill>
                <a:latin typeface="SimSun"/>
                <a:cs typeface="SimSun"/>
              </a:rPr>
              <a:t>，</a:t>
            </a:r>
            <a:r>
              <a:rPr lang="zh-CN" altLang="en-US" sz="1200" b="1" kern="0" dirty="0">
                <a:solidFill>
                  <a:schemeClr val="accent4">
                    <a:lumMod val="75000"/>
                  </a:schemeClr>
                </a:solidFill>
                <a:latin typeface="SimSun"/>
                <a:cs typeface="SimSun"/>
              </a:rPr>
              <a:t>获得超越空前</a:t>
            </a:r>
            <a:r>
              <a:rPr lang="en-US" sz="1200" b="1" kern="0" dirty="0" err="1">
                <a:solidFill>
                  <a:schemeClr val="accent4">
                    <a:lumMod val="75000"/>
                  </a:schemeClr>
                </a:solidFill>
                <a:latin typeface="SimSun"/>
                <a:cs typeface="SimSun"/>
              </a:rPr>
              <a:t>的业务灵活性</a:t>
            </a:r>
            <a:r>
              <a:rPr lang="en-US" sz="1200" b="1" kern="0" dirty="0">
                <a:solidFill>
                  <a:schemeClr val="accent4">
                    <a:lumMod val="75000"/>
                  </a:schemeClr>
                </a:solidFill>
                <a:latin typeface="SimSun"/>
                <a:cs typeface="SimSun"/>
              </a:rPr>
              <a:t>。
</a:t>
            </a:r>
            <a:br>
              <a:rPr dirty="0"/>
            </a:br>
            <a:endParaRPr dirty="0"/>
          </a:p>
          <a:p>
            <a:pPr marL="0" marR="0" lvl="0" indent="0" algn="l" defTabSz="1088558" rtl="0" eaLnBrk="1" fontAlgn="auto" latinLnBrk="0" hangingPunct="1">
              <a:lnSpc>
                <a:spcPct val="100000"/>
              </a:lnSpc>
              <a:spcBef>
                <a:spcPts val="0"/>
              </a:spcBef>
              <a:spcAft>
                <a:spcPts val="0"/>
              </a:spcAft>
              <a:buClrTx/>
              <a:buSzTx/>
              <a:buFontTx/>
              <a:buNone/>
              <a:tabLst/>
              <a:defRPr/>
            </a:pPr>
            <a:endParaRPr lang="zh-CN" sz="1200" dirty="0"/>
          </a:p>
          <a:p>
            <a:pPr marL="0" marR="0" lvl="0" indent="0" algn="l" defTabSz="1088558"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唯有</a:t>
            </a:r>
            <a:r>
              <a:rPr lang="en-US" sz="1200" dirty="0">
                <a:latin typeface="SimSun"/>
                <a:cs typeface="SimSun"/>
              </a:rPr>
              <a:t> SAP 能够</a:t>
            </a:r>
            <a:r>
              <a:rPr lang="en-US" sz="1200" b="1" kern="0" dirty="0">
                <a:solidFill>
                  <a:schemeClr val="accent4">
                    <a:lumMod val="75000"/>
                  </a:schemeClr>
                </a:solidFill>
                <a:latin typeface="SimSun"/>
                <a:cs typeface="SimSun"/>
              </a:rPr>
              <a:t>将计算任务分配至数据所在的本地环境，确保快速落实数据传输路径，加速制定更明智的决策。</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err="1">
                <a:latin typeface="SimSun"/>
                <a:cs typeface="SimSun"/>
              </a:rPr>
              <a:t>互联的数据</a:t>
            </a:r>
            <a:r>
              <a:rPr lang="en-US" sz="1200" baseline="0" dirty="0">
                <a:latin typeface="SimSun"/>
                <a:cs typeface="SimSun"/>
              </a:rPr>
              <a:t>：</a:t>
            </a:r>
            <a:r>
              <a:rPr lang="zh-CN" altLang="en-US" sz="1200" baseline="0" dirty="0">
                <a:latin typeface="SimSun"/>
                <a:cs typeface="SimSun"/>
              </a:rPr>
              <a:t>唯有</a:t>
            </a:r>
            <a:r>
              <a:rPr lang="en-US" sz="1200" baseline="0" dirty="0">
                <a:latin typeface="SimSun"/>
                <a:cs typeface="SimSun"/>
              </a:rPr>
              <a:t> SAP </a:t>
            </a:r>
            <a:r>
              <a:rPr lang="en-US" sz="1200" baseline="0" dirty="0" err="1">
                <a:latin typeface="SimSun"/>
                <a:cs typeface="SimSun"/>
              </a:rPr>
              <a:t>能够对同一数据集执行实时的内存事务处理和分析处理，实时分析最新数据</a:t>
            </a:r>
            <a:r>
              <a:rPr lang="en-US" sz="1200" baseline="0" dirty="0">
                <a:latin typeface="SimSun"/>
                <a:cs typeface="SimSun"/>
              </a:rPr>
              <a:t>，</a:t>
            </a:r>
            <a:r>
              <a:rPr lang="zh-CN" altLang="en-US" sz="1200" baseline="0" dirty="0">
                <a:latin typeface="SimSun"/>
                <a:cs typeface="SimSun"/>
              </a:rPr>
              <a:t>而</a:t>
            </a:r>
            <a:r>
              <a:rPr lang="en-US" sz="1200" baseline="0" dirty="0">
                <a:latin typeface="SimSun"/>
                <a:cs typeface="SimSun"/>
              </a:rPr>
              <a:t>不</a:t>
            </a:r>
            <a:r>
              <a:rPr lang="zh-CN" altLang="en-US" sz="1200" baseline="0" dirty="0">
                <a:latin typeface="SimSun"/>
                <a:cs typeface="SimSun"/>
              </a:rPr>
              <a:t>是</a:t>
            </a:r>
            <a:r>
              <a:rPr lang="en-US" sz="1200" baseline="0" dirty="0" err="1">
                <a:latin typeface="SimSun"/>
                <a:cs typeface="SimSun"/>
              </a:rPr>
              <a:t>像其他供应商</a:t>
            </a:r>
            <a:r>
              <a:rPr lang="zh-CN" altLang="en-US" sz="1200" baseline="0" dirty="0">
                <a:latin typeface="SimSun"/>
                <a:cs typeface="SimSun"/>
              </a:rPr>
              <a:t>那样</a:t>
            </a:r>
            <a:r>
              <a:rPr lang="en-US" sz="1200" baseline="0" dirty="0" err="1">
                <a:latin typeface="SimSun"/>
                <a:cs typeface="SimSun"/>
              </a:rPr>
              <a:t>需要批量复制数据</a:t>
            </a:r>
            <a:r>
              <a:rPr lang="en-US" sz="1200" baseline="0" dirty="0">
                <a:latin typeface="SimSun"/>
                <a:cs typeface="SimSun"/>
              </a:rPr>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zh-CN" dirty="0"/>
          </a:p>
        </p:txBody>
      </p:sp>
    </p:spTree>
    <p:extLst>
      <p:ext uri="{BB962C8B-B14F-4D97-AF65-F5344CB8AC3E}">
        <p14:creationId xmlns:p14="http://schemas.microsoft.com/office/powerpoint/2010/main" val="1884597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400" b="1" kern="1200" dirty="0">
                <a:solidFill>
                  <a:schemeClr val="tx1"/>
                </a:solidFill>
                <a:effectLst/>
                <a:latin typeface="SimSun"/>
                <a:cs typeface="SimSun"/>
              </a:rPr>
              <a:t>SAP </a:t>
            </a:r>
            <a:r>
              <a:rPr lang="en-US" sz="1400" b="1" kern="1200" dirty="0" err="1">
                <a:solidFill>
                  <a:schemeClr val="tx1"/>
                </a:solidFill>
                <a:effectLst/>
                <a:latin typeface="SimSun"/>
                <a:cs typeface="SimSun"/>
              </a:rPr>
              <a:t>数据框架的另一重要功能：在</a:t>
            </a:r>
            <a:r>
              <a:rPr lang="en-US" sz="1400" b="1" kern="1200" dirty="0">
                <a:solidFill>
                  <a:schemeClr val="tx1"/>
                </a:solidFill>
                <a:effectLst/>
                <a:latin typeface="SimSun"/>
                <a:cs typeface="SimSun"/>
              </a:rPr>
              <a:t> SAP 平台本地构建无数分析引擎。  </a:t>
            </a:r>
            <a:br>
              <a:rPr dirty="0"/>
            </a:br>
            <a:endParaRPr lang="zh-CN" sz="1400" b="1" kern="1200" baseline="0" dirty="0">
              <a:solidFill>
                <a:schemeClr val="tx1"/>
              </a:solidFill>
              <a:effectLst/>
              <a:latin typeface="SimSun"/>
              <a:ea typeface="SimSun"/>
              <a:cs typeface="SimSu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SimSun"/>
                <a:cs typeface="SimSun"/>
              </a:rPr>
              <a:t>只有 SAP 能够</a:t>
            </a:r>
            <a:r>
              <a:rPr lang="en-US" sz="1400" b="1" kern="0" dirty="0">
                <a:solidFill>
                  <a:schemeClr val="accent4">
                    <a:lumMod val="75000"/>
                  </a:schemeClr>
                </a:solidFill>
                <a:latin typeface="SimSun"/>
                <a:cs typeface="SimSun"/>
              </a:rPr>
              <a:t>利用通用的工具和 </a:t>
            </a:r>
            <a:r>
              <a:rPr lang="en-US" sz="1400" b="1" kern="0" dirty="0" err="1">
                <a:solidFill>
                  <a:schemeClr val="accent4">
                    <a:lumMod val="75000"/>
                  </a:schemeClr>
                </a:solidFill>
                <a:latin typeface="SimSun"/>
                <a:cs typeface="SimSun"/>
              </a:rPr>
              <a:t>SQL，在本地集成多种数据类型，</a:t>
            </a:r>
            <a:r>
              <a:rPr lang="en-US" sz="1400" b="1" kern="0" dirty="0" err="1">
                <a:solidFill>
                  <a:schemeClr val="accent5">
                    <a:lumMod val="60000"/>
                    <a:lumOff val="40000"/>
                  </a:schemeClr>
                </a:solidFill>
                <a:latin typeface="SimSun"/>
                <a:cs typeface="SimSun"/>
              </a:rPr>
              <a:t>简化架构，最终降低成本，并提高开发人员</a:t>
            </a:r>
            <a:r>
              <a:rPr lang="zh-CN" altLang="en-US" sz="1400" b="1" kern="0" dirty="0">
                <a:solidFill>
                  <a:schemeClr val="accent5">
                    <a:lumMod val="60000"/>
                    <a:lumOff val="40000"/>
                  </a:schemeClr>
                </a:solidFill>
                <a:latin typeface="SimSun"/>
                <a:cs typeface="SimSun"/>
              </a:rPr>
              <a:t>的</a:t>
            </a:r>
            <a:r>
              <a:rPr lang="en-US" sz="1400" b="1" kern="0" dirty="0" err="1">
                <a:solidFill>
                  <a:schemeClr val="accent5">
                    <a:lumMod val="60000"/>
                    <a:lumOff val="40000"/>
                  </a:schemeClr>
                </a:solidFill>
                <a:latin typeface="SimSun"/>
                <a:cs typeface="SimSun"/>
              </a:rPr>
              <a:t>工作效率与业务灵活性</a:t>
            </a:r>
            <a:r>
              <a:rPr lang="en-US" sz="1400" b="1" kern="0" dirty="0">
                <a:solidFill>
                  <a:schemeClr val="accent5">
                    <a:lumMod val="60000"/>
                    <a:lumOff val="40000"/>
                  </a:schemeClr>
                </a:solidFill>
                <a:latin typeface="SimSun"/>
                <a:cs typeface="SimSun"/>
              </a:rPr>
              <a:t>，</a:t>
            </a:r>
            <a:r>
              <a:rPr lang="zh-CN" altLang="en-US" sz="1400" b="1" kern="0" dirty="0">
                <a:solidFill>
                  <a:schemeClr val="accent5">
                    <a:lumMod val="60000"/>
                    <a:lumOff val="40000"/>
                  </a:schemeClr>
                </a:solidFill>
                <a:latin typeface="SimSun"/>
                <a:cs typeface="SimSun"/>
              </a:rPr>
              <a:t>而</a:t>
            </a:r>
            <a:r>
              <a:rPr lang="en-US" sz="1400" dirty="0" err="1">
                <a:latin typeface="SimSun"/>
                <a:cs typeface="SimSun"/>
              </a:rPr>
              <a:t>不像其他供应商</a:t>
            </a:r>
            <a:r>
              <a:rPr lang="zh-CN" altLang="en-US" sz="1400" dirty="0">
                <a:latin typeface="SimSun"/>
                <a:cs typeface="SimSun"/>
              </a:rPr>
              <a:t>那样</a:t>
            </a:r>
            <a:r>
              <a:rPr lang="en-US" sz="1400" dirty="0" err="1">
                <a:latin typeface="SimSun"/>
                <a:cs typeface="SimSun"/>
              </a:rPr>
              <a:t>需要</a:t>
            </a:r>
            <a:r>
              <a:rPr lang="en-US" sz="1400" b="1" baseline="0" dirty="0" err="1">
                <a:latin typeface="SimSun"/>
                <a:cs typeface="SimSun"/>
              </a:rPr>
              <a:t>单独、复杂的架构</a:t>
            </a:r>
            <a:r>
              <a:rPr lang="en-US" sz="1400" b="1" baseline="0" dirty="0">
                <a:latin typeface="SimSun"/>
                <a:cs typeface="SimSun"/>
              </a:rPr>
              <a:t>。</a:t>
            </a:r>
          </a:p>
          <a:p>
            <a:endParaRPr lang="zh-CN" sz="1400" b="1" kern="1200" baseline="0" dirty="0">
              <a:solidFill>
                <a:schemeClr val="tx1"/>
              </a:solidFill>
              <a:effectLst/>
              <a:latin typeface="SimSun"/>
              <a:ea typeface="SimSun"/>
              <a:cs typeface="SimSun"/>
            </a:endParaRPr>
          </a:p>
          <a:p>
            <a:r>
              <a:rPr lang="en-US" sz="1400" b="1" kern="1200" dirty="0">
                <a:solidFill>
                  <a:schemeClr val="tx1"/>
                </a:solidFill>
                <a:effectLst/>
                <a:latin typeface="SimSun"/>
                <a:cs typeface="SimSun"/>
              </a:rPr>
              <a:t>SAP </a:t>
            </a:r>
            <a:r>
              <a:rPr lang="en-US" sz="1400" b="1" kern="1200" dirty="0" err="1">
                <a:solidFill>
                  <a:schemeClr val="tx1"/>
                </a:solidFill>
                <a:effectLst/>
                <a:latin typeface="SimSun"/>
                <a:cs typeface="SimSun"/>
              </a:rPr>
              <a:t>数据框架的另一重要功能：在</a:t>
            </a:r>
            <a:r>
              <a:rPr lang="en-US" sz="1400" b="1" kern="1200" dirty="0">
                <a:solidFill>
                  <a:schemeClr val="tx1"/>
                </a:solidFill>
                <a:effectLst/>
                <a:latin typeface="SimSun"/>
                <a:cs typeface="SimSun"/>
              </a:rPr>
              <a:t> SAP 平台本地构建无数分析引擎。</a:t>
            </a:r>
          </a:p>
          <a:p>
            <a:pPr marL="285750" indent="-285750">
              <a:buFont typeface="Arial" panose="020B0604020202020204" pitchFamily="34" charset="0"/>
              <a:buChar char="•"/>
            </a:pPr>
            <a:r>
              <a:rPr lang="en-US" sz="1400" b="1" kern="1200" dirty="0" err="1">
                <a:solidFill>
                  <a:schemeClr val="tx1"/>
                </a:solidFill>
                <a:effectLst/>
                <a:latin typeface="SimSun"/>
                <a:cs typeface="SimSun"/>
              </a:rPr>
              <a:t>空间处理</a:t>
            </a:r>
            <a:r>
              <a:rPr lang="en-US" sz="1400" kern="1200" dirty="0" err="1">
                <a:solidFill>
                  <a:schemeClr val="tx1"/>
                </a:solidFill>
                <a:effectLst/>
                <a:latin typeface="SimSun"/>
                <a:cs typeface="SimSun"/>
              </a:rPr>
              <a:t>功能</a:t>
            </a:r>
            <a:r>
              <a:rPr lang="zh-CN" altLang="en-US" sz="1400" kern="1200" dirty="0">
                <a:solidFill>
                  <a:schemeClr val="tx1"/>
                </a:solidFill>
                <a:effectLst/>
                <a:latin typeface="SimSun"/>
                <a:cs typeface="SimSun"/>
              </a:rPr>
              <a:t>可以帮助</a:t>
            </a:r>
            <a:r>
              <a:rPr lang="en-US" sz="1400" kern="1200" dirty="0">
                <a:solidFill>
                  <a:schemeClr val="tx1"/>
                </a:solidFill>
                <a:effectLst/>
                <a:latin typeface="SimSun"/>
                <a:cs typeface="SimSun"/>
              </a:rPr>
              <a:t>你用地理空间数据充实业务数据，然后从业务数据中挖掘新洞察。空间数据类型包括点、线、多边形、3D </a:t>
            </a:r>
            <a:r>
              <a:rPr lang="en-US" sz="1400" kern="1200" dirty="0" err="1">
                <a:solidFill>
                  <a:schemeClr val="tx1"/>
                </a:solidFill>
                <a:effectLst/>
                <a:latin typeface="SimSun"/>
                <a:cs typeface="SimSun"/>
              </a:rPr>
              <a:t>和测量数据。内置地理内容包括地图、边界</a:t>
            </a:r>
            <a:r>
              <a:rPr lang="en-US" sz="1400" kern="1200" dirty="0">
                <a:solidFill>
                  <a:schemeClr val="tx1"/>
                </a:solidFill>
                <a:effectLst/>
                <a:latin typeface="SimSun"/>
                <a:cs typeface="SimSun"/>
              </a:rPr>
              <a:t>、</a:t>
            </a:r>
            <a:r>
              <a:rPr lang="zh-CN" altLang="en-US" sz="1400" kern="1200" dirty="0">
                <a:solidFill>
                  <a:schemeClr val="tx1"/>
                </a:solidFill>
                <a:effectLst/>
                <a:latin typeface="SimSun"/>
                <a:cs typeface="SimSun"/>
              </a:rPr>
              <a:t>路径</a:t>
            </a:r>
            <a:r>
              <a:rPr lang="en-US" sz="1400" kern="1200" dirty="0" err="1">
                <a:solidFill>
                  <a:schemeClr val="tx1"/>
                </a:solidFill>
                <a:effectLst/>
                <a:latin typeface="SimSun"/>
                <a:cs typeface="SimSun"/>
              </a:rPr>
              <a:t>和目标点。空间功能包括面积、距离</a:t>
            </a:r>
            <a:r>
              <a:rPr lang="en-US" sz="1400" kern="1200" dirty="0">
                <a:solidFill>
                  <a:schemeClr val="tx1"/>
                </a:solidFill>
                <a:effectLst/>
                <a:latin typeface="SimSun"/>
                <a:cs typeface="SimSun"/>
              </a:rPr>
              <a:t>、</a:t>
            </a:r>
            <a:r>
              <a:rPr lang="zh-CN" altLang="en-US" sz="1400" kern="1200" dirty="0">
                <a:solidFill>
                  <a:schemeClr val="tx1"/>
                </a:solidFill>
                <a:effectLst/>
                <a:latin typeface="SimSun"/>
                <a:cs typeface="SimSun"/>
              </a:rPr>
              <a:t>内部</a:t>
            </a:r>
            <a:r>
              <a:rPr lang="en-US" sz="1400" kern="1200" dirty="0">
                <a:solidFill>
                  <a:schemeClr val="tx1"/>
                </a:solidFill>
                <a:effectLst/>
                <a:latin typeface="SimSun"/>
                <a:cs typeface="SimSun"/>
              </a:rPr>
              <a:t>、相交、相邻和相切。SAP 还与领先的地理空间技术供应商建立了合作关系。</a:t>
            </a:r>
          </a:p>
          <a:p>
            <a:pPr marL="285750" indent="-285750">
              <a:buFont typeface="Arial" panose="020B0604020202020204" pitchFamily="34" charset="0"/>
              <a:buChar char="•"/>
            </a:pPr>
            <a:r>
              <a:rPr lang="en-US" sz="1400" b="1" kern="1200" baseline="0" dirty="0" err="1">
                <a:solidFill>
                  <a:schemeClr val="tx1"/>
                </a:solidFill>
                <a:effectLst/>
                <a:latin typeface="SimSun"/>
                <a:cs typeface="SimSun"/>
              </a:rPr>
              <a:t>图形处理</a:t>
            </a:r>
            <a:r>
              <a:rPr lang="en-US" sz="1400" kern="1200" baseline="0" dirty="0" err="1">
                <a:solidFill>
                  <a:schemeClr val="tx1"/>
                </a:solidFill>
                <a:effectLst/>
                <a:latin typeface="SimSun"/>
                <a:cs typeface="SimSun"/>
              </a:rPr>
              <a:t>功能</a:t>
            </a:r>
            <a:r>
              <a:rPr lang="zh-CN" altLang="en-US" sz="1400" kern="1200" baseline="0" dirty="0">
                <a:solidFill>
                  <a:schemeClr val="tx1"/>
                </a:solidFill>
                <a:effectLst/>
                <a:latin typeface="SimSun"/>
                <a:cs typeface="SimSun"/>
              </a:rPr>
              <a:t>可以</a:t>
            </a:r>
            <a:r>
              <a:rPr lang="en-US" sz="1400" kern="1200" baseline="0" dirty="0" err="1">
                <a:solidFill>
                  <a:schemeClr val="tx1"/>
                </a:solidFill>
                <a:effectLst/>
                <a:latin typeface="SimSun"/>
                <a:cs typeface="SimSun"/>
              </a:rPr>
              <a:t>帮助你实时从互联数据中发现关系。该功能基于活力数据运行</a:t>
            </a:r>
            <a:r>
              <a:rPr lang="en-US" sz="1400" kern="1200" baseline="0" dirty="0">
                <a:solidFill>
                  <a:schemeClr val="tx1"/>
                </a:solidFill>
                <a:effectLst/>
                <a:latin typeface="SimSun"/>
                <a:cs typeface="SimSun"/>
              </a:rPr>
              <a:t>，</a:t>
            </a:r>
            <a:r>
              <a:rPr lang="zh-CN" altLang="en-US" sz="1400" kern="1200" baseline="0" dirty="0">
                <a:solidFill>
                  <a:schemeClr val="tx1"/>
                </a:solidFill>
                <a:effectLst/>
                <a:latin typeface="SimSun"/>
                <a:cs typeface="SimSun"/>
              </a:rPr>
              <a:t>能够交付</a:t>
            </a:r>
            <a:r>
              <a:rPr lang="en-US" sz="1400" kern="1200" baseline="0" dirty="0" err="1">
                <a:solidFill>
                  <a:schemeClr val="tx1"/>
                </a:solidFill>
                <a:effectLst/>
                <a:latin typeface="SimSun"/>
                <a:cs typeface="SimSun"/>
              </a:rPr>
              <a:t>实时洞察。预置算法包括邻域搜索、最短路径、连通分支和模式匹配。你能够利用</a:t>
            </a:r>
            <a:r>
              <a:rPr lang="en-US" sz="1400" kern="1200" baseline="0" dirty="0">
                <a:solidFill>
                  <a:schemeClr val="tx1"/>
                </a:solidFill>
                <a:effectLst/>
                <a:latin typeface="SimSun"/>
                <a:cs typeface="SimSun"/>
              </a:rPr>
              <a:t> SQL / </a:t>
            </a:r>
            <a:r>
              <a:rPr lang="en-US" sz="1400" kern="1200" baseline="0" dirty="0" err="1">
                <a:solidFill>
                  <a:schemeClr val="tx1"/>
                </a:solidFill>
                <a:effectLst/>
                <a:latin typeface="SimSun"/>
                <a:cs typeface="SimSun"/>
              </a:rPr>
              <a:t>Cyper，访问并处理图形；整合空间数据与预测分析</a:t>
            </a:r>
            <a:r>
              <a:rPr lang="en-US" sz="1400" kern="1200" baseline="0" dirty="0">
                <a:solidFill>
                  <a:schemeClr val="tx1"/>
                </a:solidFill>
                <a:effectLst/>
                <a:latin typeface="SimSun"/>
                <a:cs typeface="SimSun"/>
              </a:rPr>
              <a:t>，</a:t>
            </a:r>
            <a:r>
              <a:rPr lang="zh-CN" altLang="en-US" sz="1400" kern="1200" baseline="0" dirty="0">
                <a:solidFill>
                  <a:schemeClr val="tx1"/>
                </a:solidFill>
                <a:effectLst/>
                <a:latin typeface="SimSun"/>
                <a:cs typeface="SimSun"/>
              </a:rPr>
              <a:t>获取更深入的</a:t>
            </a:r>
            <a:r>
              <a:rPr lang="en-US" sz="1400" kern="1200" baseline="0" dirty="0" err="1">
                <a:solidFill>
                  <a:schemeClr val="tx1"/>
                </a:solidFill>
                <a:effectLst/>
                <a:latin typeface="SimSun"/>
                <a:cs typeface="SimSun"/>
              </a:rPr>
              <a:t>洞察</a:t>
            </a:r>
            <a:r>
              <a:rPr lang="en-US" sz="1400" kern="1200" baseline="0" dirty="0">
                <a:solidFill>
                  <a:schemeClr val="tx1"/>
                </a:solidFill>
                <a:effectLst/>
                <a:latin typeface="SimSun"/>
                <a:cs typeface="SimSun"/>
              </a:rPr>
              <a:t>。</a:t>
            </a:r>
            <a:endParaRPr lang="zh-CN" sz="1400" kern="1200" dirty="0">
              <a:solidFill>
                <a:schemeClr val="tx1"/>
              </a:solidFill>
              <a:effectLst/>
              <a:latin typeface="SimSun"/>
              <a:ea typeface="SimSun"/>
              <a:cs typeface="SimSun"/>
            </a:endParaRPr>
          </a:p>
          <a:p>
            <a:pPr marL="285750" indent="-285750">
              <a:buFont typeface="Arial" panose="020B0604020202020204" pitchFamily="34" charset="0"/>
              <a:buChar char="•"/>
            </a:pPr>
            <a:r>
              <a:rPr lang="en-US" sz="1400" b="1" kern="1200" dirty="0" err="1">
                <a:solidFill>
                  <a:schemeClr val="tx1"/>
                </a:solidFill>
                <a:effectLst/>
                <a:latin typeface="SimSun"/>
                <a:cs typeface="SimSun"/>
              </a:rPr>
              <a:t>文本分析、搜索和挖掘</a:t>
            </a:r>
            <a:r>
              <a:rPr lang="en-US" sz="1400" b="0" kern="1200" dirty="0" err="1">
                <a:solidFill>
                  <a:schemeClr val="tx1"/>
                </a:solidFill>
                <a:effectLst/>
                <a:latin typeface="SimSun"/>
                <a:cs typeface="SimSun"/>
              </a:rPr>
              <a:t>技术能够分析非结构化文本（txt、html、xml、pdf、doc、ppt、xls、rtf</a:t>
            </a:r>
            <a:r>
              <a:rPr lang="en-US" sz="1400" b="0" kern="1200" dirty="0">
                <a:solidFill>
                  <a:schemeClr val="tx1"/>
                </a:solidFill>
                <a:effectLst/>
                <a:latin typeface="SimSun"/>
                <a:cs typeface="SimSun"/>
              </a:rPr>
              <a:t> 和 msg）；自动读取 31 种语言。你还能利用模糊搜索功能；文本分析功能，从文本中提取相关信息（语言标记、实体和情感）；以及文本挖掘功能（对文本内进行排列和分类）</a:t>
            </a:r>
            <a:br>
              <a:rPr dirty="0"/>
            </a:br>
            <a:r>
              <a:rPr lang="en-US" sz="1400" b="1" kern="1200" dirty="0">
                <a:solidFill>
                  <a:schemeClr val="tx1"/>
                </a:solidFill>
                <a:effectLst/>
                <a:latin typeface="SimSun"/>
                <a:cs typeface="SimSun"/>
              </a:rPr>
              <a:t>预测/</a:t>
            </a:r>
            <a:r>
              <a:rPr lang="en-US" sz="1400" b="1" kern="1200" dirty="0" err="1">
                <a:solidFill>
                  <a:schemeClr val="tx1"/>
                </a:solidFill>
                <a:effectLst/>
                <a:latin typeface="SimSun"/>
                <a:cs typeface="SimSun"/>
              </a:rPr>
              <a:t>机器学习</a:t>
            </a:r>
            <a:r>
              <a:rPr lang="en-US" sz="1400" kern="1200" dirty="0" err="1">
                <a:solidFill>
                  <a:schemeClr val="tx1"/>
                </a:solidFill>
                <a:effectLst/>
                <a:latin typeface="SimSun"/>
                <a:cs typeface="SimSun"/>
              </a:rPr>
              <a:t>技术能帮助你基于大量数据集</a:t>
            </a:r>
            <a:r>
              <a:rPr lang="zh-CN" altLang="en-US" sz="1400" kern="1200" dirty="0">
                <a:solidFill>
                  <a:schemeClr val="tx1"/>
                </a:solidFill>
                <a:effectLst/>
                <a:latin typeface="SimSun"/>
                <a:cs typeface="SimSun"/>
              </a:rPr>
              <a:t>的</a:t>
            </a:r>
            <a:r>
              <a:rPr lang="en-US" sz="1400" kern="1200" dirty="0" err="1">
                <a:solidFill>
                  <a:schemeClr val="tx1"/>
                </a:solidFill>
                <a:effectLst/>
                <a:latin typeface="SimSun"/>
                <a:cs typeface="SimSun"/>
              </a:rPr>
              <a:t>预测值，挖掘机会，并优化决策。我们提供</a:t>
            </a:r>
            <a:r>
              <a:rPr lang="en-US" sz="1400" kern="1200" dirty="0">
                <a:solidFill>
                  <a:schemeClr val="tx1"/>
                </a:solidFill>
                <a:effectLst/>
                <a:latin typeface="SimSun"/>
                <a:cs typeface="SimSun"/>
              </a:rPr>
              <a:t> 90 多个预打包的算法，如，覆盖所有数据类型的关联、聚类、分类、回归和时序算法。该技术支持图形化建模，让你能够使用 PAL 和 R-脚本开发应用。</a:t>
            </a:r>
            <a:r>
              <a:rPr lang="en-US" sz="1400" i="0" kern="1200" dirty="0">
                <a:solidFill>
                  <a:schemeClr val="tx1"/>
                </a:solidFill>
                <a:effectLst/>
                <a:latin typeface="SimSun"/>
                <a:cs typeface="SimSun"/>
              </a:rPr>
              <a:t>SAP HANA 提供本地</a:t>
            </a:r>
            <a:r>
              <a:rPr lang="en-US" sz="1400" b="1" i="0" kern="1200" dirty="0">
                <a:solidFill>
                  <a:schemeClr val="tx1"/>
                </a:solidFill>
                <a:effectLst/>
                <a:latin typeface="SimSun"/>
                <a:cs typeface="SimSun"/>
              </a:rPr>
              <a:t>内存机器学习功能</a:t>
            </a:r>
            <a:r>
              <a:rPr lang="en-US" sz="1400" i="0" kern="1200" dirty="0">
                <a:solidFill>
                  <a:schemeClr val="tx1"/>
                </a:solidFill>
                <a:effectLst/>
                <a:latin typeface="SimSun"/>
                <a:cs typeface="SimSun"/>
              </a:rPr>
              <a:t>，让业务分析师和数据科学家能够使用预测分析、文本挖掘、时序和时间流处理功能。</a:t>
            </a:r>
            <a:r>
              <a:rPr lang="en-US" sz="1400" kern="1200" dirty="0">
                <a:solidFill>
                  <a:schemeClr val="tx1"/>
                </a:solidFill>
                <a:effectLst/>
                <a:latin typeface="SimSun"/>
                <a:cs typeface="SimSun"/>
              </a:rPr>
              <a:t>现在，通过集成</a:t>
            </a:r>
            <a:r>
              <a:rPr lang="en-US" sz="1400" b="1" kern="1200" baseline="0" dirty="0">
                <a:solidFill>
                  <a:schemeClr val="tx1"/>
                </a:solidFill>
                <a:effectLst/>
                <a:latin typeface="SimSun"/>
                <a:cs typeface="SimSun"/>
              </a:rPr>
              <a:t> SAP HANA 与 Google Tensorflow</a:t>
            </a:r>
            <a:r>
              <a:rPr lang="en-US" sz="1400" kern="1200" dirty="0">
                <a:solidFill>
                  <a:schemeClr val="tx1"/>
                </a:solidFill>
                <a:effectLst/>
                <a:latin typeface="SimSun"/>
                <a:cs typeface="SimSun"/>
              </a:rPr>
              <a:t>，企业能够分析 Tensorflow 库中的图像</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kern="1200" dirty="0">
                <a:solidFill>
                  <a:schemeClr val="tx1"/>
                </a:solidFill>
                <a:effectLst/>
                <a:latin typeface="SimSun"/>
                <a:cs typeface="SimSun"/>
              </a:rPr>
              <a:t>流数据</a:t>
            </a:r>
            <a:r>
              <a:rPr lang="en-US" sz="1400" kern="1200" dirty="0">
                <a:solidFill>
                  <a:schemeClr val="tx1"/>
                </a:solidFill>
                <a:effectLst/>
                <a:latin typeface="SimSun"/>
                <a:cs typeface="SimSun"/>
              </a:rPr>
              <a:t>技术能够实时从各种数据源中每秒捕获数百万个事件，加以筛选和分析，然后在此基础上采取行动。SAP 采用面向设备和物联网网关的轻量级流处理器。你能够利用声明式方法或由模型驱动的方法，执行连续查询。</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kern="1200" baseline="0" dirty="0" err="1">
                <a:solidFill>
                  <a:schemeClr val="tx1"/>
                </a:solidFill>
                <a:effectLst/>
                <a:latin typeface="SimSun"/>
                <a:cs typeface="SimSun"/>
              </a:rPr>
              <a:t>序列数据存储和处理</a:t>
            </a:r>
            <a:r>
              <a:rPr lang="en-US" sz="1400" kern="1200" baseline="0" dirty="0" err="1">
                <a:solidFill>
                  <a:schemeClr val="tx1"/>
                </a:solidFill>
                <a:effectLst/>
                <a:latin typeface="SimSun"/>
                <a:cs typeface="SimSun"/>
              </a:rPr>
              <a:t>功能</a:t>
            </a:r>
            <a:r>
              <a:rPr lang="zh-CN" altLang="en-US" sz="1400" kern="1200" baseline="0" dirty="0">
                <a:solidFill>
                  <a:schemeClr val="tx1"/>
                </a:solidFill>
                <a:effectLst/>
                <a:latin typeface="SimSun"/>
                <a:cs typeface="SimSun"/>
              </a:rPr>
              <a:t>能够</a:t>
            </a:r>
            <a:r>
              <a:rPr lang="en-US" sz="1400" kern="1200" baseline="0" dirty="0" err="1">
                <a:solidFill>
                  <a:schemeClr val="tx1"/>
                </a:solidFill>
                <a:effectLst/>
                <a:latin typeface="SimSun"/>
                <a:cs typeface="SimSun"/>
              </a:rPr>
              <a:t>分析等间距和非等间距序列数据。</a:t>
            </a:r>
            <a:r>
              <a:rPr dirty="0" err="1">
                <a:latin typeface="SimSun"/>
                <a:cs typeface="SimSun"/>
              </a:rPr>
              <a:t>该技术支持间隔序列和即时序列、稀疏序列和非稀疏序列、工作日日历（未来</a:t>
            </a:r>
            <a:r>
              <a:rPr dirty="0">
                <a:latin typeface="SimSun"/>
                <a:cs typeface="SimSun"/>
              </a:rPr>
              <a:t>）、按日期/时间或按号码排序，以及多元序列。你可以利用 SQL，创建、读取、更新和删除序列数据：</a:t>
            </a:r>
          </a:p>
          <a:p>
            <a:pPr marL="628650" lvl="1" indent="-171450">
              <a:buFont typeface="Arial" panose="020B0604020202020204" pitchFamily="34" charset="0"/>
              <a:buChar char="•"/>
            </a:pPr>
            <a:r>
              <a:rPr dirty="0">
                <a:latin typeface="SimSun"/>
                <a:cs typeface="SimSun"/>
              </a:rPr>
              <a:t>挑选、推断、合并和分组</a:t>
            </a:r>
          </a:p>
          <a:p>
            <a:pPr marL="628650" lvl="1" indent="-171450">
              <a:buFont typeface="Arial" panose="020B0604020202020204" pitchFamily="34" charset="0"/>
              <a:buChar char="•"/>
            </a:pPr>
            <a:r>
              <a:rPr dirty="0">
                <a:latin typeface="SimSun"/>
                <a:cs typeface="SimSun"/>
              </a:rPr>
              <a:t>算术运算和数值函数</a:t>
            </a:r>
          </a:p>
          <a:p>
            <a:pPr marL="628650" lvl="1" indent="-171450">
              <a:buFont typeface="Arial" panose="020B0604020202020204" pitchFamily="34" charset="0"/>
              <a:buChar char="•"/>
            </a:pPr>
            <a:r>
              <a:rPr dirty="0">
                <a:latin typeface="SimSun"/>
                <a:cs typeface="SimSun"/>
              </a:rPr>
              <a:t>滑动窗口和累计总和</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2B6DB1-5796-354F-A857-8E5D6DF56D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zh-CN"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8159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latin typeface="SimSun"/>
              </a:rPr>
              <a:t>作为</a:t>
            </a:r>
            <a:r>
              <a:rPr lang="en-US" sz="1200" dirty="0">
                <a:latin typeface="SimSun"/>
                <a:cs typeface="SimSun"/>
              </a:rPr>
              <a:t> SAP </a:t>
            </a:r>
            <a:r>
              <a:rPr lang="en-US" sz="1200" dirty="0" err="1">
                <a:latin typeface="SimSun"/>
                <a:cs typeface="SimSun"/>
              </a:rPr>
              <a:t>应用和分析</a:t>
            </a:r>
            <a:r>
              <a:rPr lang="zh-CN" altLang="en-US" sz="1200" dirty="0">
                <a:latin typeface="SimSun"/>
                <a:cs typeface="SimSun"/>
              </a:rPr>
              <a:t>解决方案</a:t>
            </a:r>
            <a:r>
              <a:rPr lang="en-US" sz="1200" dirty="0" err="1">
                <a:latin typeface="SimSun"/>
                <a:cs typeface="SimSun"/>
              </a:rPr>
              <a:t>的数据平台，</a:t>
            </a:r>
            <a:r>
              <a:rPr lang="en-US" altLang="zh-CN" sz="1200" baseline="0" dirty="0" err="1"/>
              <a:t>SAP</a:t>
            </a:r>
            <a:r>
              <a:rPr lang="en-US" altLang="zh-CN" sz="1200" baseline="0" dirty="0"/>
              <a:t> HANA </a:t>
            </a:r>
            <a:r>
              <a:rPr lang="zh-CN" altLang="en-US" sz="1200" baseline="0" dirty="0"/>
              <a:t>数据管理套件支持你</a:t>
            </a:r>
            <a:r>
              <a:rPr lang="en-US" sz="1200" dirty="0" err="1">
                <a:latin typeface="SimSun"/>
                <a:cs typeface="SimSun"/>
              </a:rPr>
              <a:t>灵活</a:t>
            </a:r>
            <a:r>
              <a:rPr lang="zh-CN" altLang="en-US" sz="1200" dirty="0">
                <a:latin typeface="SimSun"/>
                <a:cs typeface="SimSun"/>
              </a:rPr>
              <a:t>地</a:t>
            </a:r>
            <a:r>
              <a:rPr lang="en-US" sz="1200" dirty="0" err="1">
                <a:latin typeface="SimSun"/>
                <a:cs typeface="SimSun"/>
              </a:rPr>
              <a:t>开发企业预置型</a:t>
            </a:r>
            <a:r>
              <a:rPr lang="zh-CN" altLang="en-US" sz="1200" dirty="0">
                <a:latin typeface="SimSun"/>
                <a:cs typeface="SimSun"/>
              </a:rPr>
              <a:t>应用</a:t>
            </a:r>
            <a:r>
              <a:rPr lang="en-US" sz="1200" dirty="0" err="1">
                <a:latin typeface="SimSun"/>
                <a:cs typeface="SimSun"/>
              </a:rPr>
              <a:t>或云应用</a:t>
            </a:r>
            <a:r>
              <a:rPr lang="zh-CN" altLang="en-US" sz="1200" dirty="0">
                <a:latin typeface="SimSun"/>
                <a:cs typeface="SimSun"/>
              </a:rPr>
              <a:t>及商业</a:t>
            </a:r>
            <a:r>
              <a:rPr lang="en-US" sz="1200" dirty="0" err="1">
                <a:latin typeface="SimSun"/>
                <a:cs typeface="SimSun"/>
              </a:rPr>
              <a:t>智能系统。同时，你还能开发尖端机器学习系统、区块链和物联网解决方案</a:t>
            </a:r>
            <a:r>
              <a:rPr lang="en-US" sz="1200" dirty="0">
                <a:latin typeface="SimSun"/>
                <a:cs typeface="SimSu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唯有 </a:t>
            </a:r>
            <a:r>
              <a:rPr lang="en-US" sz="1200" dirty="0">
                <a:latin typeface="SimSun"/>
                <a:cs typeface="SimSun"/>
              </a:rPr>
              <a:t>SAP </a:t>
            </a:r>
            <a:r>
              <a:rPr lang="zh-CN" altLang="en-US" sz="1200" dirty="0">
                <a:latin typeface="SimSun"/>
                <a:cs typeface="SimSun"/>
              </a:rPr>
              <a:t>提供了</a:t>
            </a:r>
            <a:r>
              <a:rPr lang="en-US" sz="1200" b="1" kern="0" dirty="0" err="1">
                <a:solidFill>
                  <a:schemeClr val="accent4">
                    <a:lumMod val="75000"/>
                  </a:schemeClr>
                </a:solidFill>
                <a:latin typeface="SimSun"/>
                <a:cs typeface="SimSun"/>
              </a:rPr>
              <a:t>广泛的企业应用开发功能、工具、服务和微服务</a:t>
            </a:r>
            <a:r>
              <a:rPr lang="zh-CN" altLang="en-US" sz="1200" b="1" kern="0" dirty="0">
                <a:solidFill>
                  <a:schemeClr val="accent4">
                    <a:lumMod val="75000"/>
                  </a:schemeClr>
                </a:solidFill>
                <a:latin typeface="SimSun"/>
                <a:cs typeface="SimSun"/>
              </a:rPr>
              <a:t>，</a:t>
            </a:r>
            <a:r>
              <a:rPr lang="en-US" sz="1200" b="1" kern="0" dirty="0" err="1">
                <a:solidFill>
                  <a:schemeClr val="accent4">
                    <a:lumMod val="75000"/>
                  </a:schemeClr>
                </a:solidFill>
                <a:latin typeface="SimSun"/>
                <a:cs typeface="SimSun"/>
              </a:rPr>
              <a:t>如文本处理与卫星图像和服务</a:t>
            </a:r>
            <a:r>
              <a:rPr lang="zh-CN" altLang="en-US" sz="1200" b="1" kern="0" dirty="0">
                <a:solidFill>
                  <a:schemeClr val="accent4">
                    <a:lumMod val="75000"/>
                  </a:schemeClr>
                </a:solidFill>
                <a:latin typeface="SimSun"/>
                <a:cs typeface="SimSun"/>
              </a:rPr>
              <a:t>。借此，</a:t>
            </a:r>
            <a:r>
              <a:rPr lang="en-US" sz="1200" dirty="0" err="1">
                <a:latin typeface="SimSun"/>
                <a:cs typeface="SimSun"/>
              </a:rPr>
              <a:t>我们的开发人员</a:t>
            </a:r>
            <a:r>
              <a:rPr lang="zh-CN" altLang="en-US" sz="1200" dirty="0">
                <a:latin typeface="SimSun"/>
                <a:cs typeface="SimSun"/>
              </a:rPr>
              <a:t>能够</a:t>
            </a:r>
            <a:r>
              <a:rPr lang="en-US" sz="1200" b="1" kern="0" dirty="0" err="1">
                <a:solidFill>
                  <a:schemeClr val="accent5">
                    <a:lumMod val="60000"/>
                    <a:lumOff val="40000"/>
                  </a:schemeClr>
                </a:solidFill>
                <a:latin typeface="SimSun"/>
                <a:cs typeface="SimSun"/>
              </a:rPr>
              <a:t>快速构建强大且功能丰富的企业应用</a:t>
            </a:r>
            <a:r>
              <a:rPr lang="zh-CN" altLang="en-US" sz="1200" b="1" kern="0" dirty="0">
                <a:solidFill>
                  <a:schemeClr val="accent5">
                    <a:lumMod val="60000"/>
                    <a:lumOff val="40000"/>
                  </a:schemeClr>
                </a:solidFill>
                <a:latin typeface="SimSun"/>
                <a:cs typeface="SimSun"/>
              </a:rPr>
              <a:t>，从而帮助企业提高</a:t>
            </a:r>
            <a:r>
              <a:rPr lang="en-US" sz="1200" b="1" kern="0" dirty="0" err="1">
                <a:solidFill>
                  <a:schemeClr val="accent5">
                    <a:lumMod val="60000"/>
                    <a:lumOff val="40000"/>
                  </a:schemeClr>
                </a:solidFill>
                <a:latin typeface="SimSun"/>
                <a:cs typeface="SimSun"/>
              </a:rPr>
              <a:t>业务灵活性，降低开发成本</a:t>
            </a:r>
            <a:r>
              <a:rPr lang="zh-CN" altLang="en-US" sz="1200" b="1" kern="0" dirty="0">
                <a:solidFill>
                  <a:schemeClr val="accent5">
                    <a:lumMod val="60000"/>
                    <a:lumOff val="40000"/>
                  </a:schemeClr>
                </a:solidFill>
                <a:latin typeface="SimSun"/>
                <a:cs typeface="SimSun"/>
              </a:rPr>
              <a:t>。</a:t>
            </a:r>
            <a:r>
              <a:rPr lang="zh-CN" altLang="en-US" sz="1200" b="0" kern="0" baseline="0" dirty="0">
                <a:solidFill>
                  <a:schemeClr val="accent5">
                    <a:lumMod val="60000"/>
                    <a:lumOff val="40000"/>
                  </a:schemeClr>
                </a:solidFill>
                <a:latin typeface="SimSun"/>
                <a:cs typeface="SimSun"/>
              </a:rPr>
              <a:t>而</a:t>
            </a:r>
            <a:r>
              <a:rPr lang="en-US" sz="1200" b="0" baseline="0" dirty="0" err="1">
                <a:latin typeface="SimSun"/>
                <a:cs typeface="SimSun"/>
              </a:rPr>
              <a:t>其他供应商</a:t>
            </a:r>
            <a:r>
              <a:rPr lang="zh-CN" altLang="en-US" sz="1200" b="0" baseline="0" dirty="0">
                <a:latin typeface="SimSun"/>
                <a:cs typeface="SimSun"/>
              </a:rPr>
              <a:t>由于</a:t>
            </a:r>
            <a:r>
              <a:rPr lang="en-US" sz="1200" b="1" baseline="0" dirty="0" err="1">
                <a:latin typeface="SimSun"/>
                <a:cs typeface="SimSun"/>
              </a:rPr>
              <a:t>缺乏</a:t>
            </a:r>
            <a:r>
              <a:rPr lang="zh-CN" altLang="en-US" sz="1200" b="1" baseline="0" dirty="0">
                <a:latin typeface="SimSun"/>
                <a:cs typeface="SimSun"/>
              </a:rPr>
              <a:t>这类</a:t>
            </a:r>
            <a:r>
              <a:rPr lang="en-US" sz="1200" b="1" baseline="0" dirty="0" err="1">
                <a:latin typeface="SimSun"/>
                <a:cs typeface="SimSun"/>
              </a:rPr>
              <a:t>专业</a:t>
            </a:r>
            <a:r>
              <a:rPr lang="zh-CN" altLang="en-US" sz="1200" b="1" baseline="0" dirty="0">
                <a:latin typeface="SimSun"/>
                <a:cs typeface="SimSun"/>
              </a:rPr>
              <a:t>的</a:t>
            </a:r>
            <a:r>
              <a:rPr lang="en-US" sz="1200" b="1" baseline="0" dirty="0" err="1">
                <a:latin typeface="SimSun"/>
                <a:cs typeface="SimSun"/>
              </a:rPr>
              <a:t>服务</a:t>
            </a:r>
            <a:r>
              <a:rPr lang="en-US" sz="1200" b="1" baseline="0" dirty="0">
                <a:latin typeface="SimSun"/>
                <a:cs typeface="SimSun"/>
              </a:rPr>
              <a:t>，</a:t>
            </a:r>
            <a:r>
              <a:rPr lang="zh-CN" altLang="en-US" sz="1200" b="1" baseline="0" dirty="0">
                <a:latin typeface="SimSun"/>
                <a:cs typeface="SimSun"/>
              </a:rPr>
              <a:t>导致开发人员必须实施</a:t>
            </a:r>
            <a:r>
              <a:rPr lang="en-US" sz="1200" b="1" baseline="0" dirty="0" err="1">
                <a:latin typeface="SimSun"/>
                <a:cs typeface="SimSun"/>
              </a:rPr>
              <a:t>复杂的开发流程</a:t>
            </a:r>
            <a:r>
              <a:rPr lang="en-US" sz="1200" b="1" baseline="0" dirty="0">
                <a:latin typeface="SimSun"/>
                <a:cs typeface="SimSun"/>
              </a:rPr>
              <a:t>。</a:t>
            </a:r>
            <a:endParaRPr lang="zh-CN" sz="1200" dirty="0"/>
          </a:p>
          <a:p>
            <a:endParaRPr lang="zh-CN" sz="1200" dirty="0"/>
          </a:p>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只有 </a:t>
            </a:r>
            <a:r>
              <a:rPr lang="en-US" altLang="zh-CN" sz="1200" dirty="0">
                <a:latin typeface="SimSun"/>
                <a:cs typeface="SimSun"/>
              </a:rPr>
              <a:t>SAP</a:t>
            </a:r>
            <a:r>
              <a:rPr lang="zh-CN" altLang="en-US" sz="1200" dirty="0">
                <a:latin typeface="SimSun"/>
                <a:cs typeface="SimSun"/>
              </a:rPr>
              <a:t> 引进了</a:t>
            </a:r>
            <a:r>
              <a:rPr lang="zh-CN" altLang="en-US" sz="1200" b="1" kern="0" dirty="0">
                <a:solidFill>
                  <a:schemeClr val="accent4">
                    <a:lumMod val="75000"/>
                  </a:schemeClr>
                </a:solidFill>
                <a:latin typeface="SimSun"/>
                <a:cs typeface="SimSun"/>
              </a:rPr>
              <a:t>非易失性存储器、区块链、</a:t>
            </a:r>
            <a:r>
              <a:rPr lang="en-US" altLang="zh-CN" sz="1200" b="1" kern="0" dirty="0">
                <a:solidFill>
                  <a:schemeClr val="accent4">
                    <a:lumMod val="75000"/>
                  </a:schemeClr>
                </a:solidFill>
                <a:latin typeface="SimSun"/>
                <a:cs typeface="SimSun"/>
              </a:rPr>
              <a:t>GPU</a:t>
            </a:r>
            <a:r>
              <a:rPr lang="zh-CN" altLang="en-US" sz="1200" b="1" kern="0" dirty="0">
                <a:solidFill>
                  <a:schemeClr val="accent4">
                    <a:lumMod val="75000"/>
                  </a:schemeClr>
                </a:solidFill>
                <a:latin typeface="SimSun"/>
                <a:cs typeface="SimSun"/>
              </a:rPr>
              <a:t> 和无服务器计算等技术</a:t>
            </a:r>
            <a:r>
              <a:rPr lang="zh-CN" altLang="en-US" sz="1200" dirty="0">
                <a:latin typeface="SimSun"/>
                <a:cs typeface="SimSun"/>
              </a:rPr>
              <a:t>。这意外着，企业能够</a:t>
            </a:r>
            <a:r>
              <a:rPr lang="zh-CN" altLang="en-US" sz="1200" b="1" kern="0" dirty="0">
                <a:solidFill>
                  <a:schemeClr val="accent5">
                    <a:lumMod val="60000"/>
                    <a:lumOff val="40000"/>
                  </a:schemeClr>
                </a:solidFill>
                <a:latin typeface="SimSun"/>
                <a:cs typeface="SimSun"/>
              </a:rPr>
              <a:t>更快速地投产，简化架构管理，在云模式和企业预置模式之间轻松切换，并最大化资源利用率。而</a:t>
            </a:r>
            <a:r>
              <a:rPr lang="zh-CN" altLang="en-US" sz="1200" b="1" baseline="0" dirty="0">
                <a:latin typeface="SimSun"/>
                <a:cs typeface="SimSun"/>
              </a:rPr>
              <a:t>其他供应商只能有选择性地提供低级支持服务。</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200" b="1" baseline="0" dirty="0">
              <a:latin typeface="SimSun"/>
              <a:cs typeface="SimSun"/>
            </a:endParaRPr>
          </a:p>
          <a:p>
            <a:endParaRPr 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latin typeface="SimSun"/>
                <a:cs typeface="SimSun"/>
              </a:rPr>
              <a:t>唯有</a:t>
            </a:r>
            <a:r>
              <a:rPr lang="en-US" sz="1200" baseline="0" dirty="0">
                <a:latin typeface="SimSun"/>
                <a:cs typeface="SimSun"/>
              </a:rPr>
              <a:t> SAP </a:t>
            </a:r>
            <a:r>
              <a:rPr lang="en-US" sz="1200" b="1" kern="0" dirty="0" err="1">
                <a:solidFill>
                  <a:schemeClr val="accent4">
                    <a:lumMod val="75000"/>
                  </a:schemeClr>
                </a:solidFill>
                <a:latin typeface="SimSun"/>
                <a:cs typeface="SimSun"/>
              </a:rPr>
              <a:t>支持</a:t>
            </a:r>
            <a:r>
              <a:rPr lang="en-US" sz="1200" b="1" kern="0" dirty="0">
                <a:solidFill>
                  <a:schemeClr val="accent4">
                    <a:lumMod val="75000"/>
                  </a:schemeClr>
                </a:solidFill>
                <a:latin typeface="SimSun"/>
                <a:cs typeface="SimSun"/>
              </a:rPr>
              <a:t> 30 </a:t>
            </a:r>
            <a:r>
              <a:rPr lang="en-US" sz="1200" b="1" kern="0" dirty="0" err="1">
                <a:solidFill>
                  <a:schemeClr val="accent4">
                    <a:lumMod val="75000"/>
                  </a:schemeClr>
                </a:solidFill>
                <a:latin typeface="SimSun"/>
                <a:cs typeface="SimSun"/>
              </a:rPr>
              <a:t>多种自然语言和端到端</a:t>
            </a:r>
            <a:r>
              <a:rPr lang="zh-CN" altLang="en-US" sz="1200" b="1" kern="0" dirty="0">
                <a:solidFill>
                  <a:schemeClr val="accent4">
                    <a:lumMod val="75000"/>
                  </a:schemeClr>
                </a:solidFill>
                <a:latin typeface="SimSun"/>
                <a:cs typeface="SimSun"/>
              </a:rPr>
              <a:t>的</a:t>
            </a:r>
            <a:r>
              <a:rPr lang="en-US" sz="1200" b="1" kern="0" dirty="0" err="1">
                <a:solidFill>
                  <a:schemeClr val="accent4">
                    <a:lumMod val="75000"/>
                  </a:schemeClr>
                </a:solidFill>
                <a:latin typeface="SimSun"/>
                <a:cs typeface="SimSun"/>
              </a:rPr>
              <a:t>分析建模</a:t>
            </a:r>
            <a:r>
              <a:rPr lang="zh-CN" altLang="en-US" sz="1200" b="1" kern="0" dirty="0">
                <a:solidFill>
                  <a:schemeClr val="accent4">
                    <a:lumMod val="75000"/>
                  </a:schemeClr>
                </a:solidFill>
                <a:latin typeface="SimSun"/>
                <a:cs typeface="SimSun"/>
              </a:rPr>
              <a:t>。</a:t>
            </a:r>
            <a:r>
              <a:rPr lang="en-US" sz="1200" baseline="0" dirty="0" err="1">
                <a:latin typeface="SimSun"/>
                <a:cs typeface="SimSun"/>
              </a:rPr>
              <a:t>只有我们的客户</a:t>
            </a:r>
            <a:r>
              <a:rPr lang="en-US" sz="1200" b="1" kern="0" dirty="0" err="1">
                <a:solidFill>
                  <a:schemeClr val="accent5">
                    <a:lumMod val="60000"/>
                    <a:lumOff val="40000"/>
                  </a:schemeClr>
                </a:solidFill>
                <a:latin typeface="SimSun"/>
                <a:cs typeface="SimSun"/>
              </a:rPr>
              <a:t>能利用本土语言</a:t>
            </a:r>
            <a:r>
              <a:rPr lang="zh-CN" altLang="en-US" sz="1200" b="1" kern="0" dirty="0">
                <a:solidFill>
                  <a:schemeClr val="accent5">
                    <a:lumMod val="60000"/>
                    <a:lumOff val="40000"/>
                  </a:schemeClr>
                </a:solidFill>
                <a:latin typeface="SimSun"/>
                <a:cs typeface="SimSun"/>
              </a:rPr>
              <a:t>顺利进驻</a:t>
            </a:r>
            <a:r>
              <a:rPr lang="en-US" sz="1200" b="1" kern="0" dirty="0" err="1">
                <a:solidFill>
                  <a:schemeClr val="accent5">
                    <a:lumMod val="60000"/>
                    <a:lumOff val="40000"/>
                  </a:schemeClr>
                </a:solidFill>
                <a:latin typeface="SimSun"/>
                <a:cs typeface="SimSun"/>
              </a:rPr>
              <a:t>新市场</a:t>
            </a:r>
            <a:r>
              <a:rPr lang="zh-CN" altLang="en-US" sz="1200" b="1" kern="0" dirty="0">
                <a:solidFill>
                  <a:schemeClr val="accent5">
                    <a:lumMod val="60000"/>
                    <a:lumOff val="40000"/>
                  </a:schemeClr>
                </a:solidFill>
                <a:latin typeface="SimSun"/>
                <a:cs typeface="SimSun"/>
              </a:rPr>
              <a:t>。而</a:t>
            </a:r>
            <a:r>
              <a:rPr lang="en-US" sz="1200" b="0" baseline="0" dirty="0" err="1">
                <a:latin typeface="SimSun"/>
                <a:cs typeface="SimSun"/>
              </a:rPr>
              <a:t>其他供应商</a:t>
            </a:r>
            <a:r>
              <a:rPr lang="en-US" sz="1200" b="1" baseline="0" dirty="0" err="1">
                <a:latin typeface="SimSun"/>
                <a:cs typeface="SimSun"/>
              </a:rPr>
              <a:t>只能提供有限的语言支持</a:t>
            </a:r>
            <a:r>
              <a:rPr lang="en-US" sz="1200" b="1" baseline="0" dirty="0">
                <a:latin typeface="SimSun"/>
                <a:cs typeface="SimSun"/>
              </a:rPr>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zh-CN" dirty="0"/>
          </a:p>
        </p:txBody>
      </p:sp>
    </p:spTree>
    <p:extLst>
      <p:ext uri="{BB962C8B-B14F-4D97-AF65-F5344CB8AC3E}">
        <p14:creationId xmlns:p14="http://schemas.microsoft.com/office/powerpoint/2010/main" val="104177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zh-CN" sz="1800" b="0" i="0" u="none" strike="noStrike" kern="0" cap="none" spc="0" normalizeH="0" baseline="0" noProof="0" dirty="0">
              <a:ln>
                <a:noFill/>
              </a:ln>
              <a:solidFill>
                <a:sysClr val="windowText" lastClr="000000"/>
              </a:solidFill>
              <a:effectLst/>
              <a:uLnTx/>
              <a:uFillTx/>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8775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latin typeface="SimSun"/>
                <a:cs typeface="SimSun"/>
              </a:rPr>
              <a:t>&lt;&lt;</a:t>
            </a:r>
            <a:r>
              <a:rPr lang="en-US" sz="1200" b="0" baseline="0" dirty="0" err="1">
                <a:latin typeface="SimSun"/>
                <a:cs typeface="SimSun"/>
              </a:rPr>
              <a:t>用新的“迷你</a:t>
            </a:r>
            <a:r>
              <a:rPr lang="en-US" sz="1200" b="0" baseline="0" dirty="0">
                <a:latin typeface="SimSun"/>
                <a:cs typeface="SimSun"/>
              </a:rPr>
              <a:t>”</a:t>
            </a:r>
            <a:r>
              <a:rPr lang="zh-CN" altLang="en-US" sz="1200" b="0" baseline="0" dirty="0">
                <a:latin typeface="SimSun"/>
                <a:cs typeface="SimSun"/>
              </a:rPr>
              <a:t>参考</a:t>
            </a:r>
            <a:r>
              <a:rPr lang="en-US" sz="1200" b="0" baseline="0" dirty="0" err="1">
                <a:latin typeface="SimSun"/>
                <a:cs typeface="SimSun"/>
              </a:rPr>
              <a:t>幻灯片更新本页</a:t>
            </a:r>
            <a:r>
              <a:rPr lang="en-US" sz="1200" b="0" baseline="0" dirty="0">
                <a:latin typeface="SimSun"/>
                <a:cs typeface="SimSun"/>
              </a:rPr>
              <a:t>&gt;&gt;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sz="12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SAP HANA </a:t>
            </a:r>
            <a:r>
              <a:rPr lang="zh-CN" altLang="en-US" sz="1200" baseline="0" dirty="0"/>
              <a:t>数据管理套件</a:t>
            </a:r>
            <a:r>
              <a:rPr lang="en-US" sz="1200" b="0" baseline="0" dirty="0" err="1">
                <a:latin typeface="SimSun"/>
                <a:cs typeface="SimSun"/>
              </a:rPr>
              <a:t>是一款全面的解决方案</a:t>
            </a:r>
            <a:r>
              <a:rPr lang="zh-CN" altLang="en-US" sz="1200" b="0" baseline="0" dirty="0">
                <a:latin typeface="SimSun"/>
                <a:cs typeface="SimSun"/>
              </a:rPr>
              <a:t>。</a:t>
            </a:r>
            <a:r>
              <a:rPr lang="en-US" sz="1200" b="0" baseline="0" dirty="0" err="1">
                <a:latin typeface="SimSun"/>
                <a:cs typeface="SimSun"/>
              </a:rPr>
              <a:t>你能够轻松定制该解决方案，构建逻辑架构，应对不同的业务挑战</a:t>
            </a:r>
            <a:r>
              <a:rPr lang="en-US" sz="1200" b="0" baseline="0" dirty="0">
                <a:latin typeface="SimSun"/>
                <a:cs typeface="SimSun"/>
              </a:rPr>
              <a:t>。</a:t>
            </a:r>
            <a:r>
              <a:rPr lang="zh-CN" altLang="en-US" sz="1200" b="0" baseline="0" dirty="0">
                <a:latin typeface="SimSun"/>
                <a:cs typeface="SimSun"/>
              </a:rPr>
              <a:t>从</a:t>
            </a:r>
            <a:r>
              <a:rPr lang="en-US" altLang="zh-CN" sz="1200" b="0" baseline="0" dirty="0" err="1">
                <a:latin typeface="SimSun"/>
                <a:cs typeface="SimSun"/>
              </a:rPr>
              <a:t>数据集市</a:t>
            </a:r>
            <a:r>
              <a:rPr lang="zh-CN" altLang="en-US" sz="1200" b="0" baseline="0" dirty="0">
                <a:latin typeface="SimSun"/>
                <a:cs typeface="SimSun"/>
              </a:rPr>
              <a:t>到</a:t>
            </a:r>
            <a:r>
              <a:rPr lang="en-US" altLang="zh-CN" sz="1200" b="0" baseline="0" dirty="0" err="1">
                <a:latin typeface="SimSun"/>
                <a:cs typeface="SimSun"/>
              </a:rPr>
              <a:t>数据湖</a:t>
            </a:r>
            <a:r>
              <a:rPr lang="zh-CN" altLang="en-US" sz="1200" b="0" baseline="0" dirty="0">
                <a:latin typeface="SimSun"/>
                <a:cs typeface="SimSun"/>
              </a:rPr>
              <a:t>，</a:t>
            </a:r>
            <a:r>
              <a:rPr lang="en-US" sz="1200" b="0" baseline="0" dirty="0">
                <a:latin typeface="SimSun"/>
                <a:cs typeface="SimSun"/>
              </a:rPr>
              <a:t>你</a:t>
            </a:r>
            <a:r>
              <a:rPr lang="zh-CN" altLang="en-US" sz="1200" b="0" baseline="0" dirty="0">
                <a:latin typeface="SimSun"/>
                <a:cs typeface="SimSun"/>
              </a:rPr>
              <a:t>可以轻松地扩展</a:t>
            </a:r>
            <a:r>
              <a:rPr lang="en-US" sz="1200" b="0" baseline="0" dirty="0" err="1">
                <a:latin typeface="SimSun"/>
                <a:cs typeface="SimSun"/>
              </a:rPr>
              <a:t>核心和组件，处理流数据和数据清理任务等</a:t>
            </a:r>
            <a:r>
              <a:rPr lang="en-US" sz="1200" b="0" baseline="0" dirty="0">
                <a:latin typeface="SimSun"/>
                <a:cs typeface="SimSun"/>
              </a:rPr>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zh-CN" dirty="0"/>
          </a:p>
        </p:txBody>
      </p:sp>
    </p:spTree>
    <p:extLst>
      <p:ext uri="{BB962C8B-B14F-4D97-AF65-F5344CB8AC3E}">
        <p14:creationId xmlns:p14="http://schemas.microsoft.com/office/powerpoint/2010/main" val="682173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SAP HANA </a:t>
            </a:r>
            <a:r>
              <a:rPr lang="zh-CN" altLang="en-US" sz="1200" baseline="0" dirty="0"/>
              <a:t>数据管理套件</a:t>
            </a:r>
            <a:r>
              <a:rPr lang="en-US" sz="1200" dirty="0" err="1">
                <a:latin typeface="SimSun"/>
                <a:cs typeface="SimSun"/>
              </a:rPr>
              <a:t>提供</a:t>
            </a:r>
            <a:r>
              <a:rPr lang="zh-CN" altLang="en-US" sz="1200" dirty="0">
                <a:latin typeface="SimSun"/>
                <a:cs typeface="SimSun"/>
              </a:rPr>
              <a:t>了开放的</a:t>
            </a:r>
            <a:r>
              <a:rPr lang="en-US" sz="1200" dirty="0" err="1">
                <a:latin typeface="SimSun"/>
                <a:cs typeface="SimSun"/>
              </a:rPr>
              <a:t>支持多重云环境的混合</a:t>
            </a:r>
            <a:r>
              <a:rPr lang="zh-CN" altLang="en-US" sz="1200" dirty="0">
                <a:latin typeface="SimSun"/>
                <a:cs typeface="SimSun"/>
              </a:rPr>
              <a:t>型</a:t>
            </a:r>
            <a:r>
              <a:rPr lang="en-US" sz="1200" dirty="0" err="1">
                <a:latin typeface="SimSun"/>
                <a:cs typeface="SimSun"/>
              </a:rPr>
              <a:t>解决方案套件，让你能够在可靠且统一的架构中协调所有需要的数据，最终构建安全、可控的企业级应用和分析</a:t>
            </a:r>
            <a:r>
              <a:rPr lang="en-US" sz="1200" dirty="0">
                <a:latin typeface="SimSun"/>
                <a:cs typeface="SimSun"/>
              </a:rPr>
              <a:t>。</a:t>
            </a:r>
            <a:endParaRPr lang="zh-CN" sz="1200" b="1" kern="1200" dirty="0">
              <a:solidFill>
                <a:schemeClr val="tx1"/>
              </a:solidFill>
              <a:latin typeface="SimSun"/>
              <a:ea typeface="SimSun"/>
              <a:cs typeface="SimSun"/>
            </a:endParaRPr>
          </a:p>
        </p:txBody>
      </p:sp>
      <p:sp>
        <p:nvSpPr>
          <p:cNvPr id="4" name="Slide Number Placeholder 3"/>
          <p:cNvSpPr>
            <a:spLocks noGrp="1"/>
          </p:cNvSpPr>
          <p:nvPr>
            <p:ph type="sldNum" sz="quarter" idx="10"/>
          </p:nvPr>
        </p:nvSpPr>
        <p:spPr/>
        <p:txBody>
          <a:bodyPr/>
          <a:lstStyle/>
          <a:p>
            <a:fld id="{1014D27B-1C49-4C4A-935A-9365B88FF7C5}" type="slidenum">
              <a:rPr lang="en-US" smtClean="0"/>
              <a:pPr/>
              <a:t>21</a:t>
            </a:fld>
            <a:endParaRPr lang="zh-CN"/>
          </a:p>
        </p:txBody>
      </p:sp>
    </p:spTree>
    <p:extLst>
      <p:ext uri="{BB962C8B-B14F-4D97-AF65-F5344CB8AC3E}">
        <p14:creationId xmlns:p14="http://schemas.microsoft.com/office/powerpoint/2010/main" val="277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dirty="0" err="1">
                <a:latin typeface="SimSun"/>
                <a:cs typeface="SimSun"/>
              </a:rPr>
              <a:t>我们的客户通常采用三种方式，从</a:t>
            </a:r>
            <a:r>
              <a:rPr dirty="0">
                <a:latin typeface="SimSun"/>
                <a:cs typeface="SimSun"/>
              </a:rPr>
              <a:t> </a:t>
            </a:r>
            <a:r>
              <a:rPr lang="en-US" dirty="0">
                <a:latin typeface="SimSun"/>
                <a:cs typeface="SimSun"/>
              </a:rPr>
              <a:t>SAP HANA </a:t>
            </a:r>
            <a:r>
              <a:rPr lang="zh-CN" altLang="en-US" dirty="0">
                <a:latin typeface="SimSun"/>
                <a:cs typeface="SimSun"/>
              </a:rPr>
              <a:t>数据管理套件</a:t>
            </a:r>
            <a:r>
              <a:rPr dirty="0" err="1">
                <a:latin typeface="SimSun"/>
                <a:cs typeface="SimSun"/>
              </a:rPr>
              <a:t>中成功挖掘了价值。首先，他们采用战略方法，基于</a:t>
            </a:r>
            <a:r>
              <a:rPr dirty="0">
                <a:latin typeface="SimSun"/>
                <a:cs typeface="SimSun"/>
              </a:rPr>
              <a:t> SAP </a:t>
            </a:r>
            <a:r>
              <a:rPr dirty="0" err="1">
                <a:latin typeface="SimSun"/>
                <a:cs typeface="SimSun"/>
              </a:rPr>
              <a:t>数据框架制定数据战略。为了解决更多战术性业务问题，他们</a:t>
            </a:r>
            <a:r>
              <a:rPr lang="zh-CN" altLang="en-US" dirty="0">
                <a:latin typeface="SimSun"/>
                <a:cs typeface="SimSun"/>
              </a:rPr>
              <a:t>运用</a:t>
            </a:r>
            <a:r>
              <a:rPr dirty="0">
                <a:latin typeface="SimSun"/>
                <a:cs typeface="SimSun"/>
              </a:rPr>
              <a:t> </a:t>
            </a:r>
            <a:r>
              <a:rPr lang="en-US" dirty="0">
                <a:latin typeface="SimSun"/>
                <a:cs typeface="SimSun"/>
              </a:rPr>
              <a:t>SAP HANA </a:t>
            </a:r>
            <a:r>
              <a:rPr lang="zh-CN" altLang="en-US" dirty="0">
                <a:latin typeface="SimSun"/>
                <a:cs typeface="SimSun"/>
              </a:rPr>
              <a:t>数据管理套件，</a:t>
            </a:r>
            <a:r>
              <a:rPr dirty="0" err="1">
                <a:latin typeface="SimSun"/>
                <a:cs typeface="SimSun"/>
              </a:rPr>
              <a:t>处理部门级别的数据集市或处理空间数据等等。最后，很多客户利用</a:t>
            </a:r>
            <a:r>
              <a:rPr dirty="0">
                <a:latin typeface="SimSun"/>
                <a:cs typeface="SimSun"/>
              </a:rPr>
              <a:t> SAP </a:t>
            </a:r>
            <a:r>
              <a:rPr dirty="0" err="1">
                <a:latin typeface="SimSun"/>
                <a:cs typeface="SimSun"/>
              </a:rPr>
              <a:t>的治理工具</a:t>
            </a:r>
            <a:r>
              <a:rPr lang="zh-CN" altLang="en-US" dirty="0">
                <a:latin typeface="SimSun"/>
                <a:cs typeface="SimSun"/>
              </a:rPr>
              <a:t>创造了</a:t>
            </a:r>
            <a:r>
              <a:rPr dirty="0" err="1">
                <a:latin typeface="SimSun"/>
                <a:cs typeface="SimSun"/>
              </a:rPr>
              <a:t>价值。不论你一开始采用哪种方法，你都能随时扩展至更大规模的解决方案</a:t>
            </a:r>
            <a:r>
              <a:rPr dirty="0">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zh-CN" dirty="0"/>
          </a:p>
        </p:txBody>
      </p:sp>
    </p:spTree>
    <p:extLst>
      <p:ext uri="{BB962C8B-B14F-4D97-AF65-F5344CB8AC3E}">
        <p14:creationId xmlns:p14="http://schemas.microsoft.com/office/powerpoint/2010/main" val="320291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i="0" kern="1200" dirty="0">
                <a:solidFill>
                  <a:schemeClr val="tx1"/>
                </a:solidFill>
                <a:effectLst/>
                <a:latin typeface="SimSun"/>
                <a:cs typeface="SimSun"/>
              </a:rPr>
              <a:t>壳牌 (Shell)：</a:t>
            </a:r>
            <a:r>
              <a:rPr lang="en-US" sz="1200" b="0" i="0" u="sng" kern="1200" dirty="0">
                <a:solidFill>
                  <a:schemeClr val="tx1"/>
                </a:solidFill>
                <a:effectLst/>
                <a:latin typeface="SimSun"/>
                <a:cs typeface="SimSun"/>
                <a:hlinkClick r:id="rId3"/>
              </a:rPr>
              <a:t>https://www.sap.com/assetdetail/2017/03/165bfd1f-ae7c-0010-82c7-eda71af511fa.html</a:t>
            </a:r>
            <a:endParaRPr lang="zh-CN" sz="1200" b="0" i="0" kern="1200" dirty="0">
              <a:solidFill>
                <a:schemeClr val="tx1"/>
              </a:solidFill>
              <a:effectLst/>
              <a:latin typeface="SimSun"/>
              <a:ea typeface="SimSun"/>
              <a:cs typeface="SimSun"/>
            </a:endParaRPr>
          </a:p>
          <a:p>
            <a:r>
              <a:rPr lang="en-US" sz="1200" b="0" i="0" kern="1200" dirty="0">
                <a:solidFill>
                  <a:schemeClr val="tx1"/>
                </a:solidFill>
                <a:effectLst/>
                <a:latin typeface="SimSun"/>
                <a:cs typeface="SimSun"/>
              </a:rPr>
              <a:t>思科 (CISCO)：</a:t>
            </a:r>
            <a:r>
              <a:rPr lang="en-US" sz="1200" b="0" i="0" u="sng" kern="1200" dirty="0">
                <a:solidFill>
                  <a:schemeClr val="tx1"/>
                </a:solidFill>
                <a:effectLst/>
                <a:latin typeface="SimSun"/>
                <a:cs typeface="SimSun"/>
                <a:hlinkClick r:id="rId4"/>
              </a:rPr>
              <a:t>http://www.compositesw.com/solutions/sap-data-integration/</a:t>
            </a:r>
            <a:endParaRPr lang="zh-CN" sz="1200" b="0" i="0" kern="1200" dirty="0">
              <a:solidFill>
                <a:schemeClr val="tx1"/>
              </a:solidFill>
              <a:effectLst/>
              <a:latin typeface="SimSun"/>
              <a:ea typeface="SimSun"/>
              <a:cs typeface="SimSun"/>
            </a:endParaRPr>
          </a:p>
          <a:p>
            <a:r>
              <a:rPr lang="en-US" sz="1200" b="0" i="0" kern="1200" dirty="0">
                <a:solidFill>
                  <a:schemeClr val="tx1"/>
                </a:solidFill>
                <a:effectLst/>
                <a:latin typeface="SimSun"/>
                <a:cs typeface="SimSun"/>
              </a:rPr>
              <a:t>埃克森美孚 (ExxonMobil)：</a:t>
            </a:r>
            <a:r>
              <a:rPr lang="en-US" sz="1200" b="0" i="0" u="sng" kern="1200" dirty="0">
                <a:solidFill>
                  <a:schemeClr val="tx1"/>
                </a:solidFill>
                <a:effectLst/>
                <a:latin typeface="SimSun"/>
                <a:cs typeface="SimSun"/>
                <a:hlinkClick r:id="rId5"/>
              </a:rPr>
              <a:t>https://sessioncatalog.sapevents.com/go/agendabuilder.sessions/?l=157&amp;sid=50076_470926&amp;locale=en_US</a:t>
            </a:r>
            <a:endParaRPr lang="zh-CN" sz="1200" b="0" i="0" kern="1200" dirty="0">
              <a:solidFill>
                <a:schemeClr val="tx1"/>
              </a:solidFill>
              <a:effectLst/>
              <a:latin typeface="SimSun"/>
              <a:ea typeface="SimSun"/>
              <a:cs typeface="SimSun"/>
            </a:endParaRPr>
          </a:p>
          <a:p>
            <a:r>
              <a:rPr dirty="0">
                <a:latin typeface="SimSun"/>
                <a:cs typeface="SimSun"/>
              </a:rPr>
              <a:t>NTT DOCOMO: https://news.sap.com/sap-hana-selected-by-ntt-docomo-to-build-operational-data-visualization-platform-for-nationwide-customer-service/</a:t>
            </a:r>
          </a:p>
          <a:p>
            <a:r>
              <a:rPr dirty="0">
                <a:latin typeface="SimSun"/>
                <a:cs typeface="SimSun"/>
              </a:rPr>
              <a:t>Rabobank: http://biplatform.nl/497464/rabobank-kiest-voor-sap-hana.html</a:t>
            </a:r>
          </a:p>
          <a:p>
            <a:r>
              <a:rPr dirty="0">
                <a:latin typeface="SimSun"/>
                <a:cs typeface="SimSun"/>
              </a:rPr>
              <a:t>Swisscom: https://www.sap.com/denmark/documents/2017/05/4a0d1ee5-b97c-0010-82c7-eda71af511fa.html</a:t>
            </a:r>
          </a:p>
          <a:p>
            <a:r>
              <a:rPr dirty="0">
                <a:latin typeface="SimSun"/>
                <a:cs typeface="SimSun"/>
              </a:rPr>
              <a:t>Southern California Edison: https://blogs.saphana.com/2012/07/10/july-18-hana-customer-spotlight-with-southern-california-edison/</a:t>
            </a:r>
          </a:p>
          <a:p>
            <a:endParaRPr lang="zh-CN" baseline="0" dirty="0"/>
          </a:p>
          <a:p>
            <a:r>
              <a:rPr dirty="0">
                <a:latin typeface="SimSun"/>
                <a:cs typeface="SimSun"/>
              </a:rPr>
              <a:t>开普敦市： https://www.sap.com/about/customer-testimonials/public-sector/city-of-cape-town.html</a:t>
            </a:r>
            <a:endParaRPr lang="zh-CN" baseline="0" dirty="0"/>
          </a:p>
          <a:p>
            <a:r>
              <a:rPr dirty="0">
                <a:latin typeface="SimSun"/>
                <a:cs typeface="SimSun"/>
              </a:rPr>
              <a:t>比亚乔 (Piaggio)： https://www.sap.com/about/customer-testimonials/automotive/piaggio-group.html</a:t>
            </a:r>
            <a:endParaRPr lang="zh-CN" baseline="0" dirty="0"/>
          </a:p>
          <a:p>
            <a:r>
              <a:rPr dirty="0">
                <a:latin typeface="SimSun"/>
                <a:cs typeface="SimSun"/>
              </a:rPr>
              <a:t>Trenitalia: https://news.sap.com/trenitalia-showcases-railway-innovation-with-sap/</a:t>
            </a:r>
          </a:p>
          <a:p>
            <a:r>
              <a:rPr dirty="0">
                <a:latin typeface="SimSun"/>
                <a:cs typeface="SimSun"/>
              </a:rPr>
              <a:t>Alliander: http://www.digitalistmag.com/digital-economy/2016/06/14/alliander-nv-implements-new-data-collection-analysis-programs-04264566</a:t>
            </a:r>
          </a:p>
          <a:p>
            <a:r>
              <a:rPr dirty="0">
                <a:latin typeface="SimSun"/>
                <a:cs typeface="SimSun"/>
              </a:rPr>
              <a:t>CenterPoint Energy: http://events.sap.com/sapandasug/en/session/26937</a:t>
            </a:r>
          </a:p>
          <a:p>
            <a:r>
              <a:rPr dirty="0">
                <a:latin typeface="SimSun"/>
                <a:cs typeface="SimSun"/>
              </a:rPr>
              <a:t>布宜诺斯艾利斯市： https://www.sap.com/about/customer-testimonials/public-sector/city-of-cape-town.html</a:t>
            </a:r>
            <a:endParaRPr lang="zh-CN" baseline="0" dirty="0"/>
          </a:p>
          <a:p>
            <a:r>
              <a:rPr dirty="0">
                <a:latin typeface="SimSun"/>
                <a:cs typeface="SimSun"/>
              </a:rPr>
              <a:t>ARI: https://www.sap.com/assetdetail/2017/09/24be6af4-d27c-0010-82c7-eda71af511fa.html</a:t>
            </a:r>
          </a:p>
          <a:p>
            <a:r>
              <a:rPr dirty="0">
                <a:latin typeface="SimSun"/>
                <a:cs typeface="SimSun"/>
              </a:rPr>
              <a:t>HPA: https://www.sap.com/about/customer-testimonials/public-sector/hamburg-port-authority.html</a:t>
            </a:r>
            <a:endParaRPr lang="zh-CN" baseline="0" dirty="0"/>
          </a:p>
          <a:p>
            <a:r>
              <a:rPr dirty="0">
                <a:latin typeface="SimSun"/>
                <a:cs typeface="SimSun"/>
              </a:rPr>
              <a:t>L3: http://events.sap.com/teched/en/session/33431</a:t>
            </a:r>
          </a:p>
          <a:p>
            <a:r>
              <a:rPr dirty="0">
                <a:latin typeface="SimSun"/>
                <a:cs typeface="SimSun"/>
              </a:rPr>
              <a:t>采埃孚 (ZF)： https://news.sap.com/sap-to-upgrade-worldwide-it-landscape-of-global-automotive-supplier/</a:t>
            </a:r>
          </a:p>
          <a:p>
            <a:r>
              <a:rPr dirty="0">
                <a:latin typeface="SimSun"/>
                <a:cs typeface="SimSun"/>
              </a:rPr>
              <a:t>Telkom: http://www.techsmart.co.za/business/Telkom-Business-Connexion-launches-SAP-HANA-Enterprise-Cloud-.html</a:t>
            </a:r>
          </a:p>
          <a:p>
            <a:pPr marL="0" marR="0" indent="0" algn="l" defTabSz="1088776"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imSun"/>
                <a:cs typeface="SimSun"/>
              </a:rPr>
              <a:t>哈萨克斯坦</a:t>
            </a:r>
            <a:r>
              <a:rPr dirty="0">
                <a:latin typeface="SimSun"/>
                <a:cs typeface="SimSun"/>
              </a:rPr>
              <a:t>： https://news.sap.com/kazakhstan-a-nation-going-places/</a:t>
            </a:r>
          </a:p>
          <a:p>
            <a:r>
              <a:rPr dirty="0">
                <a:latin typeface="SimSun"/>
                <a:cs typeface="SimSun"/>
              </a:rPr>
              <a:t>波音公司： http://www.space-travel.com/reports/Boeing_Lockheed_Rocketeers_Turn_To_SAP_For_Bettter_ERP_999.html</a:t>
            </a:r>
          </a:p>
          <a:p>
            <a:r>
              <a:rPr dirty="0">
                <a:latin typeface="SimSun"/>
                <a:cs typeface="SimSun"/>
              </a:rPr>
              <a:t>迪拜水电局 (Dubai Energy and Water Authority)： https://www.metering.com/news/dewa-signs-mou-sap-smart-city-technology/</a:t>
            </a:r>
            <a:endParaRPr lang="zh-CN" dirty="0"/>
          </a:p>
          <a:p>
            <a:endParaRPr lang="zh-CN" dirty="0"/>
          </a:p>
        </p:txBody>
      </p:sp>
      <p:sp>
        <p:nvSpPr>
          <p:cNvPr id="4" name="Slide Number Placeholder 3"/>
          <p:cNvSpPr>
            <a:spLocks noGrp="1"/>
          </p:cNvSpPr>
          <p:nvPr>
            <p:ph type="sldNum" sz="quarter" idx="10"/>
          </p:nvPr>
        </p:nvSpPr>
        <p:spPr/>
        <p:txBody>
          <a:bodyPr/>
          <a:lstStyle/>
          <a:p>
            <a:fld id="{1014D27B-1C49-4C4A-935A-9365B88FF7C5}" type="slidenum">
              <a:rPr lang="en-US" smtClean="0"/>
              <a:pPr/>
              <a:t>23</a:t>
            </a:fld>
            <a:endParaRPr lang="zh-CN"/>
          </a:p>
        </p:txBody>
      </p:sp>
    </p:spTree>
    <p:extLst>
      <p:ext uri="{BB962C8B-B14F-4D97-AF65-F5344CB8AC3E}">
        <p14:creationId xmlns:p14="http://schemas.microsoft.com/office/powerpoint/2010/main" val="31763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dirty="0">
                <a:latin typeface="SimSun"/>
                <a:cs typeface="SimSun"/>
              </a:rPr>
              <a:t>沃达丰 (Vodafone)： https://www.sap.com/about/customer-testimonials/telecommunications/vodafone.html</a:t>
            </a:r>
            <a:endParaRPr lang="zh-CN" dirty="0"/>
          </a:p>
          <a:p>
            <a:r>
              <a:rPr dirty="0">
                <a:latin typeface="SimSun"/>
                <a:cs typeface="SimSun"/>
              </a:rPr>
              <a:t>Bank hapoalim: https://ideas.sap.com/D32618</a:t>
            </a:r>
          </a:p>
          <a:p>
            <a:r>
              <a:rPr dirty="0">
                <a:latin typeface="SimSun"/>
                <a:cs typeface="SimSun"/>
              </a:rPr>
              <a:t>博柏利 (Burberry)： https://news.sap.com/hana-in-memory-sapphirenow-orlando-2012/</a:t>
            </a:r>
          </a:p>
          <a:p>
            <a:r>
              <a:rPr dirty="0">
                <a:latin typeface="SimSun"/>
                <a:cs typeface="SimSun"/>
              </a:rPr>
              <a:t>HSE24: https://news.sap.com/shop-around-the-clock/</a:t>
            </a:r>
          </a:p>
          <a:p>
            <a:r>
              <a:rPr dirty="0">
                <a:latin typeface="SimSun"/>
                <a:cs typeface="SimSun"/>
              </a:rPr>
              <a:t>AMEC: https://www.prnewswire.com/news-releases/amec-receives-2017-sap-hana-r-innovation-award-300458254.html</a:t>
            </a:r>
          </a:p>
          <a:p>
            <a:endParaRPr lang="zh-CN" baseline="0" dirty="0"/>
          </a:p>
          <a:p>
            <a:r>
              <a:rPr dirty="0">
                <a:latin typeface="SimSun"/>
                <a:cs typeface="SimSun"/>
              </a:rPr>
              <a:t>路透社 (Reuters)： https://discover.sap.com/live-business/en-us/customer-reuters/index.html</a:t>
            </a:r>
            <a:endParaRPr lang="zh-CN" baseline="0" dirty="0"/>
          </a:p>
          <a:p>
            <a:r>
              <a:rPr dirty="0">
                <a:latin typeface="SimSun"/>
                <a:cs typeface="SimSun"/>
              </a:rPr>
              <a:t>Adobe: https://www.adobe.com/manufacturing/pdfs/MSS_ESS_sap_interactiveforms_sb.pdf</a:t>
            </a:r>
            <a:endParaRPr lang="zh-CN" baseline="0" dirty="0"/>
          </a:p>
          <a:p>
            <a:r>
              <a:rPr dirty="0">
                <a:latin typeface="SimSun"/>
                <a:cs typeface="SimSun"/>
              </a:rPr>
              <a:t>戴尔： http://sapinsider.wispubs.com/Assets/Articles/2016/December/IP-Dell-and-the-Agile-Data-Mart</a:t>
            </a:r>
          </a:p>
          <a:p>
            <a:r>
              <a:rPr dirty="0">
                <a:latin typeface="SimSun"/>
                <a:cs typeface="SimSun"/>
              </a:rPr>
              <a:t>物联网： https://news.sap.com/state-indiana-chooses-sap-hana-platform-help-fight-infant-mortality/</a:t>
            </a:r>
          </a:p>
          <a:p>
            <a:r>
              <a:rPr dirty="0">
                <a:latin typeface="SimSun"/>
                <a:cs typeface="SimSun"/>
              </a:rPr>
              <a:t>Loblaw: https://www.chainstoreage.com/article/loblaw-selects-sap-omnichannel-solution/</a:t>
            </a:r>
          </a:p>
          <a:p>
            <a:r>
              <a:rPr dirty="0">
                <a:latin typeface="SimSun"/>
                <a:cs typeface="SimSun"/>
              </a:rPr>
              <a:t>Munich RE: https://www.sap.com/documents/2016/07/52fadbf4-7e7c-0010-82c7-eda71af511fa.html</a:t>
            </a:r>
          </a:p>
          <a:p>
            <a:endParaRPr lang="zh-CN" baseline="0" dirty="0"/>
          </a:p>
          <a:p>
            <a:r>
              <a:rPr dirty="0">
                <a:latin typeface="SimSun"/>
                <a:cs typeface="SimSun"/>
              </a:rPr>
              <a:t>Sony Network Communications: https://www.sap.com/documents/2016/11/5ec8b24b-957c-0010-82c7-eda71af511fa.html</a:t>
            </a:r>
          </a:p>
          <a:p>
            <a:r>
              <a:rPr dirty="0">
                <a:latin typeface="SimSun"/>
                <a:cs typeface="SimSun"/>
              </a:rPr>
              <a:t>UZ Leuven: https://www.sap.com/assetdetail/2017/02/ee96a953-ab7c-0010-82c7-eda71af511fa.html</a:t>
            </a:r>
          </a:p>
        </p:txBody>
      </p:sp>
      <p:sp>
        <p:nvSpPr>
          <p:cNvPr id="4" name="Slide Number Placeholder 3"/>
          <p:cNvSpPr>
            <a:spLocks noGrp="1"/>
          </p:cNvSpPr>
          <p:nvPr>
            <p:ph type="sldNum" sz="quarter" idx="10"/>
          </p:nvPr>
        </p:nvSpPr>
        <p:spPr/>
        <p:txBody>
          <a:bodyPr/>
          <a:lstStyle/>
          <a:p>
            <a:fld id="{1014D27B-1C49-4C4A-935A-9365B88FF7C5}" type="slidenum">
              <a:rPr lang="en-US" smtClean="0"/>
              <a:pPr/>
              <a:t>24</a:t>
            </a:fld>
            <a:endParaRPr lang="zh-CN"/>
          </a:p>
        </p:txBody>
      </p:sp>
    </p:spTree>
    <p:extLst>
      <p:ext uri="{BB962C8B-B14F-4D97-AF65-F5344CB8AC3E}">
        <p14:creationId xmlns:p14="http://schemas.microsoft.com/office/powerpoint/2010/main" val="1105379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a:latin typeface="SimSun"/>
                <a:cs typeface="SimSun"/>
              </a:rPr>
              <a:t>红牛： https://news.sap.com/how-to-connect-everything-with-best-in-class-technology-sapphirenow/</a:t>
            </a:r>
          </a:p>
          <a:p>
            <a:r>
              <a:rPr dirty="0">
                <a:latin typeface="SimSun"/>
                <a:cs typeface="SimSun"/>
              </a:rPr>
              <a:t>博世-西门子家用电器集团 (B/S/H)： https://www.sap.com/documents/2016/08/5c1e746e-857c-0010-82c7-eda71af511fa.html</a:t>
            </a:r>
          </a:p>
          <a:p>
            <a:endParaRPr lang="zh-CN" dirty="0"/>
          </a:p>
          <a:p>
            <a:r>
              <a:rPr dirty="0">
                <a:latin typeface="SimSun"/>
                <a:cs typeface="SimSun"/>
              </a:rPr>
              <a:t>西门子： https://cloudplatform.sap.com/success/siemens.html</a:t>
            </a:r>
            <a:endParaRPr lang="zh-CN" dirty="0"/>
          </a:p>
          <a:p>
            <a:r>
              <a:rPr dirty="0">
                <a:latin typeface="SimSun"/>
                <a:cs typeface="SimSun"/>
              </a:rPr>
              <a:t>佛吉亚 (Faurecia)： https://www.sap.com/assetdetail/2016/11/8a260888-977c-0010-82c7-eda71af511fa.html</a:t>
            </a:r>
          </a:p>
          <a:p>
            <a:pPr marL="0" marR="0" indent="0" algn="l" defTabSz="1088776" rtl="0" eaLnBrk="1" fontAlgn="auto" latinLnBrk="0" hangingPunct="1">
              <a:lnSpc>
                <a:spcPct val="100000"/>
              </a:lnSpc>
              <a:spcBef>
                <a:spcPts val="0"/>
              </a:spcBef>
              <a:spcAft>
                <a:spcPts val="0"/>
              </a:spcAft>
              <a:buClrTx/>
              <a:buSzTx/>
              <a:buFontTx/>
              <a:buNone/>
              <a:tabLst/>
              <a:defRPr/>
            </a:pPr>
            <a:r>
              <a:rPr dirty="0">
                <a:latin typeface="SimSun"/>
                <a:cs typeface="SimSun"/>
              </a:rPr>
              <a:t>沃达丰： https://www.sap.com/about/customer-testimonials/telecommunications/vodafone.html</a:t>
            </a:r>
            <a:endParaRPr lang="zh-CN" dirty="0"/>
          </a:p>
          <a:p>
            <a:endParaRPr lang="zh-CN" dirty="0"/>
          </a:p>
          <a:p>
            <a:endParaRPr lang="zh-CN" dirty="0"/>
          </a:p>
          <a:p>
            <a:r>
              <a:rPr dirty="0">
                <a:latin typeface="SimSun"/>
                <a:cs typeface="SimSun"/>
              </a:rPr>
              <a:t>苏黎世： https://blogs.sap.com/2013/05/15/zurich-global-finance-transformation/</a:t>
            </a:r>
          </a:p>
          <a:p>
            <a:r>
              <a:rPr dirty="0">
                <a:latin typeface="SimSun"/>
                <a:cs typeface="SimSun"/>
              </a:rPr>
              <a:t>American Water: https://www.panorama-consulting.com/sap-to-deliver-software-solution-to-american-water/</a:t>
            </a:r>
          </a:p>
          <a:p>
            <a:r>
              <a:rPr dirty="0">
                <a:latin typeface="SimSun"/>
                <a:cs typeface="SimSun"/>
              </a:rPr>
              <a:t>CONA: http://conaservices.com/about/news/community/cona-services-leadership-data-governance/</a:t>
            </a:r>
          </a:p>
        </p:txBody>
      </p:sp>
      <p:sp>
        <p:nvSpPr>
          <p:cNvPr id="4" name="Slide Number Placeholder 3"/>
          <p:cNvSpPr>
            <a:spLocks noGrp="1"/>
          </p:cNvSpPr>
          <p:nvPr>
            <p:ph type="sldNum" sz="quarter" idx="10"/>
          </p:nvPr>
        </p:nvSpPr>
        <p:spPr/>
        <p:txBody>
          <a:bodyPr/>
          <a:lstStyle/>
          <a:p>
            <a:fld id="{1014D27B-1C49-4C4A-935A-9365B88FF7C5}" type="slidenum">
              <a:rPr lang="en-US" smtClean="0"/>
              <a:pPr/>
              <a:t>25</a:t>
            </a:fld>
            <a:endParaRPr lang="zh-CN"/>
          </a:p>
        </p:txBody>
      </p:sp>
    </p:spTree>
    <p:extLst>
      <p:ext uri="{BB962C8B-B14F-4D97-AF65-F5344CB8AC3E}">
        <p14:creationId xmlns:p14="http://schemas.microsoft.com/office/powerpoint/2010/main" val="379818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imSun"/>
                <a:cs typeface="SimSun"/>
                <a:hlinkClick r:id="rId3"/>
              </a:rPr>
              <a:t>sapdemostore.com/sap/bc/ui5_ui5/sap/yunifiedstore/index.html#/scenario/14336</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zh-CN" dirty="0"/>
          </a:p>
        </p:txBody>
      </p:sp>
    </p:spTree>
    <p:extLst>
      <p:ext uri="{BB962C8B-B14F-4D97-AF65-F5344CB8AC3E}">
        <p14:creationId xmlns:p14="http://schemas.microsoft.com/office/powerpoint/2010/main" val="941128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借助</a:t>
            </a:r>
            <a:r>
              <a:rPr lang="en-US" sz="1200" dirty="0">
                <a:latin typeface="SimSun"/>
                <a:cs typeface="SimSun"/>
              </a:rPr>
              <a:t> SAP </a:t>
            </a:r>
            <a:r>
              <a:rPr lang="en-US" sz="1200" dirty="0" err="1">
                <a:latin typeface="SimSun"/>
                <a:cs typeface="SimSun"/>
              </a:rPr>
              <a:t>HANA，</a:t>
            </a:r>
            <a:r>
              <a:rPr lang="en-US" altLang="zh-CN" sz="1200" dirty="0" err="1">
                <a:latin typeface="SimSun"/>
                <a:cs typeface="SimSun"/>
              </a:rPr>
              <a:t>思科</a:t>
            </a:r>
            <a:r>
              <a:rPr lang="en-US" sz="1200" dirty="0" err="1">
                <a:latin typeface="SimSun"/>
                <a:cs typeface="SimSun"/>
              </a:rPr>
              <a:t>将所有分散的数据源整合</a:t>
            </a:r>
            <a:r>
              <a:rPr lang="zh-CN" altLang="en-US" sz="1200" dirty="0">
                <a:latin typeface="SimSun"/>
                <a:cs typeface="SimSun"/>
              </a:rPr>
              <a:t>到了单一</a:t>
            </a:r>
            <a:r>
              <a:rPr lang="en-US" sz="1200" dirty="0" err="1">
                <a:latin typeface="SimSun"/>
                <a:cs typeface="SimSun"/>
              </a:rPr>
              <a:t>数据仓库中</a:t>
            </a:r>
            <a:r>
              <a:rPr lang="zh-CN" altLang="en-US" sz="1200" dirty="0">
                <a:latin typeface="SimSun"/>
                <a:cs typeface="SimSun"/>
              </a:rPr>
              <a:t>。</a:t>
            </a:r>
            <a:endParaRPr lang="en-US" sz="1200" dirty="0">
              <a:latin typeface="SimSun"/>
              <a:cs typeface="SimSun"/>
            </a:endParaRPr>
          </a:p>
          <a:p>
            <a:endParaRPr 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latin typeface="SimSun"/>
                <a:cs typeface="SimSun"/>
              </a:rPr>
              <a:t>SAP HANA 数据库近乎实时地处理 1 </a:t>
            </a:r>
            <a:r>
              <a:rPr lang="en-US" sz="1200" dirty="0" err="1">
                <a:latin typeface="SimSun"/>
                <a:cs typeface="SimSun"/>
              </a:rPr>
              <a:t>亿份调查结果，帮助路透社快速交付准确</a:t>
            </a:r>
            <a:r>
              <a:rPr lang="zh-CN" altLang="en-US" sz="1200" dirty="0">
                <a:latin typeface="SimSun"/>
                <a:cs typeface="SimSun"/>
              </a:rPr>
              <a:t>的</a:t>
            </a:r>
            <a:r>
              <a:rPr lang="en-US" sz="1200" dirty="0" err="1">
                <a:latin typeface="SimSun"/>
                <a:cs typeface="SimSun"/>
              </a:rPr>
              <a:t>数据</a:t>
            </a:r>
            <a:r>
              <a:rPr lang="en-US" sz="1200" dirty="0">
                <a:latin typeface="SimSun"/>
                <a:cs typeface="SimSun"/>
              </a:rPr>
              <a:t>。</a:t>
            </a:r>
          </a:p>
          <a:p>
            <a:endParaRPr 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latin typeface="SimSun"/>
                <a:cs typeface="SimSun"/>
              </a:rPr>
              <a:t>Trenitalia 利用 SAP </a:t>
            </a:r>
            <a:r>
              <a:rPr lang="en-US" sz="1200" dirty="0" err="1">
                <a:latin typeface="SimSun"/>
                <a:cs typeface="SimSun"/>
              </a:rPr>
              <a:t>HANA，实时分析</a:t>
            </a:r>
            <a:r>
              <a:rPr lang="zh-CN" altLang="en-US" sz="1200" dirty="0">
                <a:latin typeface="SimSun"/>
                <a:cs typeface="SimSun"/>
              </a:rPr>
              <a:t>列车</a:t>
            </a:r>
            <a:r>
              <a:rPr lang="en-US" sz="1200" dirty="0">
                <a:latin typeface="SimSun"/>
                <a:cs typeface="SimSun"/>
              </a:rPr>
              <a:t>上</a:t>
            </a:r>
            <a:r>
              <a:rPr lang="zh-CN" altLang="en-US" sz="1200" dirty="0">
                <a:latin typeface="SimSun"/>
                <a:cs typeface="SimSun"/>
              </a:rPr>
              <a:t>的</a:t>
            </a:r>
            <a:r>
              <a:rPr lang="en-US" sz="1200" dirty="0" err="1">
                <a:latin typeface="SimSun"/>
                <a:cs typeface="SimSun"/>
              </a:rPr>
              <a:t>数千个传感器</a:t>
            </a:r>
            <a:r>
              <a:rPr lang="zh-CN" altLang="en-US" sz="1200" dirty="0">
                <a:latin typeface="SimSun"/>
                <a:cs typeface="SimSun"/>
              </a:rPr>
              <a:t>以及</a:t>
            </a:r>
            <a:r>
              <a:rPr lang="en-US" sz="1200" dirty="0" err="1">
                <a:latin typeface="SimSun"/>
                <a:cs typeface="SimSun"/>
              </a:rPr>
              <a:t>物联网系统生成的海量数据</a:t>
            </a:r>
            <a:r>
              <a:rPr lang="en-US" sz="1200" dirty="0">
                <a:latin typeface="SimSun"/>
                <a:cs typeface="SimSun"/>
              </a:rPr>
              <a:t>。</a:t>
            </a:r>
          </a:p>
          <a:p>
            <a:endParaRPr 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SimSun"/>
                <a:cs typeface="SimSun"/>
              </a:rPr>
              <a:t>通过</a:t>
            </a:r>
            <a:r>
              <a:rPr lang="en-US" sz="1200" dirty="0" err="1">
                <a:latin typeface="SimSun"/>
                <a:cs typeface="SimSun"/>
              </a:rPr>
              <a:t>混合建模，</a:t>
            </a:r>
            <a:r>
              <a:rPr lang="en-US" altLang="zh-CN" sz="1200" dirty="0" err="1">
                <a:latin typeface="SimSun"/>
                <a:cs typeface="SimSun"/>
              </a:rPr>
              <a:t>Swisscom</a:t>
            </a:r>
            <a:r>
              <a:rPr lang="en-US" altLang="zh-CN" sz="1200" dirty="0">
                <a:latin typeface="SimSun"/>
                <a:cs typeface="SimSun"/>
              </a:rPr>
              <a:t> </a:t>
            </a:r>
            <a:r>
              <a:rPr lang="en-US" sz="1200" dirty="0" err="1">
                <a:latin typeface="SimSun"/>
                <a:cs typeface="SimSun"/>
              </a:rPr>
              <a:t>利用基于</a:t>
            </a:r>
            <a:r>
              <a:rPr lang="en-US" sz="1200" dirty="0">
                <a:latin typeface="SimSun"/>
                <a:cs typeface="SimSun"/>
              </a:rPr>
              <a:t> SAP HANA 的 SAP Business Warehouse，将 3 个数据仓库整合至单一真实的信息源。</a:t>
            </a:r>
          </a:p>
          <a:p>
            <a:endParaRPr 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latin typeface="SimSun"/>
                <a:cs typeface="SimSun"/>
              </a:rPr>
              <a:t>沃达丰将 Margin Assurance 部署在 SAP HANA 上，</a:t>
            </a:r>
            <a:r>
              <a:rPr lang="zh-CN" altLang="en-US" sz="1200" dirty="0">
                <a:latin typeface="SimSun"/>
                <a:cs typeface="SimSun"/>
              </a:rPr>
              <a:t>用于</a:t>
            </a:r>
            <a:r>
              <a:rPr lang="en-US" sz="1200" dirty="0" err="1">
                <a:latin typeface="SimSun"/>
                <a:cs typeface="SimSun"/>
              </a:rPr>
              <a:t>获取有关客户盈利能力的详细视图，并快速</a:t>
            </a:r>
            <a:r>
              <a:rPr lang="zh-CN" altLang="en-US" sz="1200" dirty="0">
                <a:latin typeface="SimSun"/>
                <a:cs typeface="SimSun"/>
              </a:rPr>
              <a:t>执行详细分析</a:t>
            </a:r>
            <a:r>
              <a:rPr lang="en-US" sz="1200" dirty="0">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zh-CN" dirty="0"/>
          </a:p>
        </p:txBody>
      </p:sp>
    </p:spTree>
    <p:extLst>
      <p:ext uri="{BB962C8B-B14F-4D97-AF65-F5344CB8AC3E}">
        <p14:creationId xmlns:p14="http://schemas.microsoft.com/office/powerpoint/2010/main" val="435496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zh-CN" dirty="0"/>
          </a:p>
        </p:txBody>
      </p:sp>
    </p:spTree>
    <p:extLst>
      <p:ext uri="{BB962C8B-B14F-4D97-AF65-F5344CB8AC3E}">
        <p14:creationId xmlns:p14="http://schemas.microsoft.com/office/powerpoint/2010/main" val="770314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zh-CN"/>
          </a:p>
        </p:txBody>
      </p:sp>
    </p:spTree>
    <p:extLst>
      <p:ext uri="{BB962C8B-B14F-4D97-AF65-F5344CB8AC3E}">
        <p14:creationId xmlns:p14="http://schemas.microsoft.com/office/powerpoint/2010/main" val="171059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CA" sz="1400" dirty="0" err="1">
                <a:latin typeface="SimSun"/>
                <a:cs typeface="SimSun"/>
              </a:rPr>
              <a:t>业务线主管向</a:t>
            </a:r>
            <a:r>
              <a:rPr lang="en-CA" sz="1400" dirty="0">
                <a:latin typeface="SimSun"/>
                <a:cs typeface="SimSun"/>
              </a:rPr>
              <a:t> IT </a:t>
            </a:r>
            <a:r>
              <a:rPr lang="en-CA" sz="1400" dirty="0" err="1">
                <a:latin typeface="SimSun"/>
                <a:cs typeface="SimSun"/>
              </a:rPr>
              <a:t>主管</a:t>
            </a:r>
            <a:r>
              <a:rPr lang="zh-CN" altLang="en-US" sz="1400" dirty="0">
                <a:latin typeface="SimSun"/>
                <a:cs typeface="SimSun"/>
              </a:rPr>
              <a:t>透露</a:t>
            </a:r>
            <a:r>
              <a:rPr lang="en-CA" sz="1400" dirty="0">
                <a:latin typeface="SimSun"/>
                <a:cs typeface="SimSun"/>
              </a:rPr>
              <a:t>了</a:t>
            </a:r>
            <a:r>
              <a:rPr lang="zh-CN" altLang="en-US" sz="1400" dirty="0">
                <a:latin typeface="SimSun"/>
                <a:cs typeface="SimSun"/>
              </a:rPr>
              <a:t>他们面临的许多商</a:t>
            </a:r>
            <a:r>
              <a:rPr lang="en-CA" sz="1400" dirty="0">
                <a:latin typeface="SimSun"/>
                <a:cs typeface="SimSun"/>
              </a:rPr>
              <a:t>机</a:t>
            </a:r>
            <a:r>
              <a:rPr lang="zh-CN" altLang="en-US" sz="1400" dirty="0">
                <a:latin typeface="SimSun"/>
                <a:cs typeface="SimSun"/>
              </a:rPr>
              <a:t>和</a:t>
            </a:r>
            <a:r>
              <a:rPr lang="en-CA" sz="1400" dirty="0" err="1">
                <a:latin typeface="SimSun"/>
                <a:cs typeface="SimSun"/>
              </a:rPr>
              <a:t>挑战</a:t>
            </a:r>
            <a:r>
              <a:rPr lang="en-CA" sz="1400" dirty="0">
                <a:latin typeface="SimSun"/>
                <a:cs typeface="SimSun"/>
              </a:rPr>
              <a:t>。</a:t>
            </a:r>
            <a:r>
              <a:rPr lang="zh-CN" altLang="en-US" sz="1400" dirty="0">
                <a:latin typeface="SimSun"/>
                <a:cs typeface="SimSun"/>
              </a:rPr>
              <a:t>在</a:t>
            </a:r>
            <a:r>
              <a:rPr lang="en-CA" sz="1400" dirty="0">
                <a:latin typeface="SimSun"/>
                <a:cs typeface="SimSun"/>
              </a:rPr>
              <a:t>与</a:t>
            </a:r>
            <a:r>
              <a:rPr lang="zh-CN" altLang="en-US" sz="1400" dirty="0">
                <a:latin typeface="SimSun"/>
                <a:cs typeface="SimSun"/>
              </a:rPr>
              <a:t>众多</a:t>
            </a:r>
            <a:r>
              <a:rPr lang="en-CA" sz="1400" dirty="0" err="1">
                <a:latin typeface="SimSun"/>
                <a:cs typeface="SimSun"/>
              </a:rPr>
              <a:t>客户和行业专家</a:t>
            </a:r>
            <a:r>
              <a:rPr lang="zh-CN" altLang="en-US" sz="1400" dirty="0">
                <a:latin typeface="SimSun"/>
                <a:cs typeface="SimSun"/>
              </a:rPr>
              <a:t>深入交流后</a:t>
            </a:r>
            <a:r>
              <a:rPr lang="en-CA" sz="1400" dirty="0">
                <a:latin typeface="SimSun"/>
                <a:cs typeface="SimSun"/>
              </a:rPr>
              <a:t>，</a:t>
            </a:r>
            <a:r>
              <a:rPr lang="zh-CN" altLang="en-US" sz="1400" dirty="0">
                <a:latin typeface="SimSun"/>
                <a:cs typeface="SimSun"/>
              </a:rPr>
              <a:t>我的研究</a:t>
            </a:r>
            <a:r>
              <a:rPr lang="en-CA" sz="1400" dirty="0" err="1">
                <a:latin typeface="SimSun"/>
                <a:cs typeface="SimSun"/>
              </a:rPr>
              <a:t>发现</a:t>
            </a:r>
            <a:r>
              <a:rPr lang="zh-CN" altLang="en-US" sz="1400" dirty="0">
                <a:latin typeface="SimSun"/>
                <a:cs typeface="SimSun"/>
              </a:rPr>
              <a:t>，来自不同行业的许多企业普遍</a:t>
            </a:r>
            <a:r>
              <a:rPr lang="en-CA" sz="1400" dirty="0" err="1">
                <a:latin typeface="SimSun"/>
                <a:cs typeface="SimSun"/>
              </a:rPr>
              <a:t>面临</a:t>
            </a:r>
            <a:r>
              <a:rPr lang="zh-CN" altLang="en-US" sz="1400" dirty="0">
                <a:latin typeface="SimSun"/>
                <a:cs typeface="SimSun"/>
              </a:rPr>
              <a:t>着三大</a:t>
            </a:r>
            <a:r>
              <a:rPr lang="en-CA" sz="1400" dirty="0" err="1">
                <a:latin typeface="SimSun"/>
                <a:cs typeface="SimSun"/>
              </a:rPr>
              <a:t>挑战和</a:t>
            </a:r>
            <a:r>
              <a:rPr lang="zh-CN" altLang="en-US" sz="1400" dirty="0">
                <a:latin typeface="SimSun"/>
                <a:cs typeface="SimSun"/>
              </a:rPr>
              <a:t>机遇</a:t>
            </a:r>
            <a:r>
              <a:rPr lang="en-CA" sz="1400" dirty="0">
                <a:latin typeface="SimSun"/>
                <a:cs typeface="SimSun"/>
              </a:rPr>
              <a:t>。</a:t>
            </a:r>
            <a:r>
              <a:rPr lang="en-CA" sz="1400" dirty="0" err="1">
                <a:latin typeface="SimSun"/>
                <a:cs typeface="SimSun"/>
              </a:rPr>
              <a:t>首先，业务主管</a:t>
            </a:r>
            <a:r>
              <a:rPr lang="zh-CN" altLang="en-US" sz="1400" dirty="0">
                <a:latin typeface="SimSun"/>
                <a:cs typeface="SimSun"/>
              </a:rPr>
              <a:t>意识到了数据越全面，决策质量越高</a:t>
            </a:r>
            <a:r>
              <a:rPr lang="en-CA" sz="1400" dirty="0">
                <a:latin typeface="SimSun"/>
                <a:cs typeface="SimSun"/>
              </a:rPr>
              <a:t>，</a:t>
            </a:r>
            <a:r>
              <a:rPr lang="en-CA" sz="1400" dirty="0" err="1">
                <a:latin typeface="SimSun"/>
                <a:cs typeface="SimSun"/>
              </a:rPr>
              <a:t>但他们</a:t>
            </a:r>
            <a:r>
              <a:rPr lang="zh-CN" altLang="en-US" sz="1400" dirty="0">
                <a:latin typeface="SimSun"/>
                <a:cs typeface="SimSun"/>
              </a:rPr>
              <a:t>担心</a:t>
            </a:r>
            <a:r>
              <a:rPr lang="en-CA" sz="1400" dirty="0" err="1">
                <a:latin typeface="SimSun"/>
                <a:cs typeface="SimSun"/>
              </a:rPr>
              <a:t>数据的准确性。此外</a:t>
            </a:r>
            <a:r>
              <a:rPr lang="en-CA" sz="1400" dirty="0">
                <a:latin typeface="SimSun"/>
                <a:cs typeface="SimSun"/>
              </a:rPr>
              <a:t>，</a:t>
            </a:r>
            <a:r>
              <a:rPr lang="zh-CN" altLang="en-US" sz="1400" dirty="0">
                <a:latin typeface="SimSun"/>
                <a:cs typeface="SimSun"/>
              </a:rPr>
              <a:t>在目睹</a:t>
            </a:r>
            <a:r>
              <a:rPr lang="en-CA" sz="1400" dirty="0" err="1">
                <a:latin typeface="SimSun"/>
                <a:cs typeface="SimSun"/>
              </a:rPr>
              <a:t>很多同行因安全漏洞而动摇企业</a:t>
            </a:r>
            <a:r>
              <a:rPr lang="zh-CN" altLang="en-US" sz="1400" dirty="0">
                <a:latin typeface="SimSun"/>
                <a:cs typeface="SimSun"/>
              </a:rPr>
              <a:t>生存的根本之后</a:t>
            </a:r>
            <a:r>
              <a:rPr lang="en-CA" sz="1400" dirty="0">
                <a:latin typeface="SimSun"/>
                <a:cs typeface="SimSun"/>
              </a:rPr>
              <a:t>，</a:t>
            </a:r>
            <a:r>
              <a:rPr lang="en-CA" sz="1400" dirty="0" err="1">
                <a:latin typeface="SimSun"/>
                <a:cs typeface="SimSun"/>
              </a:rPr>
              <a:t>他们</a:t>
            </a:r>
            <a:r>
              <a:rPr lang="zh-CN" altLang="en-US" sz="1400" dirty="0">
                <a:latin typeface="SimSun"/>
                <a:cs typeface="SimSun"/>
              </a:rPr>
              <a:t>也很</a:t>
            </a:r>
            <a:r>
              <a:rPr lang="en-CA" sz="1400" dirty="0" err="1">
                <a:latin typeface="SimSun"/>
                <a:cs typeface="SimSun"/>
              </a:rPr>
              <a:t>担心敏感</a:t>
            </a:r>
            <a:r>
              <a:rPr lang="zh-CN" altLang="en-US" sz="1400" dirty="0">
                <a:latin typeface="SimSun"/>
                <a:cs typeface="SimSun"/>
              </a:rPr>
              <a:t>的</a:t>
            </a:r>
            <a:r>
              <a:rPr lang="en-CA" sz="1400" dirty="0" err="1">
                <a:latin typeface="SimSun"/>
                <a:cs typeface="SimSun"/>
              </a:rPr>
              <a:t>客户数据</a:t>
            </a:r>
            <a:r>
              <a:rPr lang="zh-CN" altLang="en-US" sz="1400" dirty="0">
                <a:latin typeface="SimSun"/>
                <a:cs typeface="SimSun"/>
              </a:rPr>
              <a:t>是否安全</a:t>
            </a:r>
            <a:r>
              <a:rPr lang="en-CA" sz="1400" dirty="0">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1014D27B-1C49-4C4A-935A-9365B88FF7C5}" type="slidenum">
              <a:rPr lang="en-US" smtClean="0"/>
              <a:pPr/>
              <a:t>3</a:t>
            </a:fld>
            <a:endParaRPr lang="zh-CN"/>
          </a:p>
        </p:txBody>
      </p:sp>
    </p:spTree>
    <p:extLst>
      <p:ext uri="{BB962C8B-B14F-4D97-AF65-F5344CB8AC3E}">
        <p14:creationId xmlns:p14="http://schemas.microsoft.com/office/powerpoint/2010/main" val="915173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8C2C35-2B8A-446E-BEC0-FD36716C29AC}" type="slidenum">
              <a:rPr lang="de-DE" smtClean="0"/>
              <a:pPr/>
              <a:t>30</a:t>
            </a:fld>
            <a:endParaRPr lang="zh-CN" dirty="0"/>
          </a:p>
        </p:txBody>
      </p:sp>
    </p:spTree>
    <p:extLst>
      <p:ext uri="{BB962C8B-B14F-4D97-AF65-F5344CB8AC3E}">
        <p14:creationId xmlns:p14="http://schemas.microsoft.com/office/powerpoint/2010/main" val="323404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zh-CN" sz="1800" b="0" i="0" u="none" strike="noStrike" kern="0" cap="none" spc="0" normalizeH="0" baseline="0" noProof="0" dirty="0">
              <a:ln>
                <a:noFill/>
              </a:ln>
              <a:solidFill>
                <a:sysClr val="windowText" lastClr="000000"/>
              </a:solidFill>
              <a:effectLst/>
              <a:uLnTx/>
              <a:uFillTx/>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5184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dirty="0">
                <a:latin typeface="SimSun"/>
                <a:cs typeface="SimSun"/>
              </a:rPr>
              <a:t>聆听</a:t>
            </a:r>
            <a:r>
              <a:rPr dirty="0" err="1">
                <a:latin typeface="SimSun"/>
                <a:cs typeface="SimSun"/>
              </a:rPr>
              <a:t>业务主管</a:t>
            </a:r>
            <a:r>
              <a:rPr lang="zh-CN" altLang="en-US" dirty="0">
                <a:latin typeface="SimSun"/>
                <a:cs typeface="SimSun"/>
              </a:rPr>
              <a:t>讲述他们的</a:t>
            </a:r>
            <a:r>
              <a:rPr dirty="0" err="1">
                <a:latin typeface="SimSun"/>
                <a:cs typeface="SimSun"/>
              </a:rPr>
              <a:t>机会与担忧后，</a:t>
            </a:r>
            <a:r>
              <a:rPr lang="en-US" altLang="zh-CN" dirty="0" err="1">
                <a:latin typeface="SimSun"/>
                <a:cs typeface="SimSun"/>
              </a:rPr>
              <a:t>IT</a:t>
            </a:r>
            <a:r>
              <a:rPr lang="en-US" altLang="zh-CN" dirty="0">
                <a:latin typeface="SimSun"/>
                <a:cs typeface="SimSun"/>
              </a:rPr>
              <a:t> </a:t>
            </a:r>
            <a:r>
              <a:rPr lang="zh-CN" altLang="en-US" dirty="0">
                <a:latin typeface="SimSun"/>
                <a:cs typeface="SimSun"/>
              </a:rPr>
              <a:t>管理人员表示，他们</a:t>
            </a:r>
            <a:r>
              <a:rPr dirty="0" err="1">
                <a:latin typeface="SimSun"/>
                <a:cs typeface="SimSun"/>
              </a:rPr>
              <a:t>希望数据基础架构能够提供</a:t>
            </a:r>
            <a:r>
              <a:rPr lang="zh-CN" altLang="en-US" dirty="0">
                <a:latin typeface="SimSun"/>
                <a:cs typeface="SimSun"/>
              </a:rPr>
              <a:t>有意义的安全的互联智能数据</a:t>
            </a:r>
            <a:r>
              <a:rPr dirty="0">
                <a:latin typeface="SimSun"/>
                <a:cs typeface="SimSun"/>
              </a:rPr>
              <a:t>，</a:t>
            </a:r>
            <a:r>
              <a:rPr lang="zh-CN" altLang="en-US" dirty="0">
                <a:latin typeface="SimSun"/>
                <a:cs typeface="SimSun"/>
              </a:rPr>
              <a:t>并确保</a:t>
            </a:r>
            <a:r>
              <a:rPr dirty="0" err="1">
                <a:latin typeface="SimSun"/>
                <a:cs typeface="SimSun"/>
              </a:rPr>
              <a:t>内部客户在制定重要决策时，能够信任这些数据</a:t>
            </a:r>
            <a:r>
              <a:rPr dirty="0">
                <a:latin typeface="SimSun"/>
                <a:cs typeface="SimSun"/>
              </a:rPr>
              <a:t>。</a:t>
            </a:r>
          </a:p>
          <a:p>
            <a:endParaRPr lang="zh-CN" dirty="0"/>
          </a:p>
          <a:p>
            <a:endParaRPr lang="zh-CN" dirty="0"/>
          </a:p>
        </p:txBody>
      </p:sp>
      <p:sp>
        <p:nvSpPr>
          <p:cNvPr id="4" name="Slide Number Placeholder 3"/>
          <p:cNvSpPr>
            <a:spLocks noGrp="1"/>
          </p:cNvSpPr>
          <p:nvPr>
            <p:ph type="sldNum" sz="quarter" idx="10"/>
          </p:nvPr>
        </p:nvSpPr>
        <p:spPr/>
        <p:txBody>
          <a:bodyPr/>
          <a:lstStyle/>
          <a:p>
            <a:fld id="{1014D27B-1C49-4C4A-935A-9365B88FF7C5}" type="slidenum">
              <a:rPr lang="en-US" smtClean="0"/>
              <a:pPr/>
              <a:t>4</a:t>
            </a:fld>
            <a:endParaRPr lang="zh-CN"/>
          </a:p>
        </p:txBody>
      </p:sp>
    </p:spTree>
    <p:extLst>
      <p:ext uri="{BB962C8B-B14F-4D97-AF65-F5344CB8AC3E}">
        <p14:creationId xmlns:p14="http://schemas.microsoft.com/office/powerpoint/2010/main" val="175900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dirty="0">
                <a:latin typeface="SimSun"/>
                <a:cs typeface="SimSun"/>
              </a:rPr>
              <a:t>IT </a:t>
            </a:r>
            <a:r>
              <a:rPr lang="zh-CN" altLang="en-US" dirty="0">
                <a:latin typeface="SimSun"/>
                <a:cs typeface="SimSun"/>
              </a:rPr>
              <a:t>管理人员还</a:t>
            </a:r>
            <a:r>
              <a:rPr dirty="0" err="1">
                <a:latin typeface="SimSun"/>
                <a:cs typeface="SimSun"/>
              </a:rPr>
              <a:t>必须跟进最新</a:t>
            </a:r>
            <a:r>
              <a:rPr lang="zh-CN" altLang="en-US" dirty="0">
                <a:latin typeface="SimSun"/>
                <a:cs typeface="SimSun"/>
              </a:rPr>
              <a:t>的</a:t>
            </a:r>
            <a:r>
              <a:rPr dirty="0" err="1">
                <a:latin typeface="SimSun"/>
                <a:cs typeface="SimSun"/>
              </a:rPr>
              <a:t>技术发展动态</a:t>
            </a:r>
            <a:r>
              <a:rPr dirty="0">
                <a:latin typeface="SimSun"/>
                <a:cs typeface="SimSun"/>
              </a:rPr>
              <a:t>。</a:t>
            </a:r>
            <a:r>
              <a:rPr lang="zh-CN" altLang="en-US" dirty="0">
                <a:latin typeface="SimSun"/>
                <a:cs typeface="SimSun"/>
              </a:rPr>
              <a:t>其中，</a:t>
            </a:r>
            <a:r>
              <a:rPr dirty="0" err="1">
                <a:latin typeface="SimSun"/>
                <a:cs typeface="SimSun"/>
              </a:rPr>
              <a:t>云部署战略</a:t>
            </a:r>
            <a:r>
              <a:rPr lang="zh-CN" altLang="en-US" dirty="0">
                <a:latin typeface="SimSun"/>
                <a:cs typeface="SimSun"/>
              </a:rPr>
              <a:t>必不可少，</a:t>
            </a:r>
            <a:r>
              <a:rPr dirty="0" err="1">
                <a:latin typeface="SimSun"/>
                <a:cs typeface="SimSun"/>
              </a:rPr>
              <a:t>但是</a:t>
            </a:r>
            <a:r>
              <a:rPr dirty="0">
                <a:latin typeface="SimSun"/>
                <a:cs typeface="SimSun"/>
              </a:rPr>
              <a:t> IT </a:t>
            </a:r>
            <a:r>
              <a:rPr dirty="0" err="1">
                <a:latin typeface="SimSun"/>
                <a:cs typeface="SimSun"/>
              </a:rPr>
              <a:t>主管</a:t>
            </a:r>
            <a:r>
              <a:rPr lang="zh-CN" altLang="en-US" dirty="0">
                <a:latin typeface="SimSun"/>
                <a:cs typeface="SimSun"/>
              </a:rPr>
              <a:t>发现</a:t>
            </a:r>
            <a:r>
              <a:rPr dirty="0" err="1">
                <a:latin typeface="SimSun"/>
                <a:cs typeface="SimSun"/>
              </a:rPr>
              <a:t>云平台</a:t>
            </a:r>
            <a:r>
              <a:rPr lang="zh-CN" altLang="en-US" dirty="0">
                <a:latin typeface="SimSun"/>
                <a:cs typeface="SimSun"/>
              </a:rPr>
              <a:t>的种类五花八门</a:t>
            </a:r>
            <a:r>
              <a:rPr dirty="0">
                <a:latin typeface="SimSun"/>
                <a:cs typeface="SimSun"/>
              </a:rPr>
              <a:t>，没</a:t>
            </a:r>
            <a:r>
              <a:rPr lang="zh-CN" altLang="en-US" dirty="0">
                <a:latin typeface="SimSun"/>
                <a:cs typeface="SimSun"/>
              </a:rPr>
              <a:t>有明显的优劣之分</a:t>
            </a:r>
            <a:r>
              <a:rPr dirty="0">
                <a:latin typeface="SimSun"/>
                <a:cs typeface="SimSun"/>
              </a:rPr>
              <a:t>。</a:t>
            </a:r>
            <a:r>
              <a:rPr lang="zh-CN" altLang="en-US" dirty="0">
                <a:latin typeface="SimSun"/>
                <a:cs typeface="SimSun"/>
              </a:rPr>
              <a:t>同时</a:t>
            </a:r>
            <a:r>
              <a:rPr dirty="0">
                <a:latin typeface="SimSun"/>
                <a:cs typeface="SimSun"/>
              </a:rPr>
              <a:t>，</a:t>
            </a:r>
            <a:r>
              <a:rPr lang="zh-CN" altLang="en-US" dirty="0">
                <a:latin typeface="SimSun"/>
                <a:cs typeface="SimSun"/>
              </a:rPr>
              <a:t>他们</a:t>
            </a:r>
            <a:r>
              <a:rPr dirty="0" err="1">
                <a:latin typeface="SimSun"/>
                <a:cs typeface="SimSun"/>
              </a:rPr>
              <a:t>也知道，除非从</a:t>
            </a:r>
            <a:r>
              <a:rPr lang="zh-CN" altLang="en-US" dirty="0">
                <a:latin typeface="SimSun"/>
                <a:cs typeface="SimSun"/>
              </a:rPr>
              <a:t>全局</a:t>
            </a:r>
            <a:r>
              <a:rPr dirty="0" err="1">
                <a:latin typeface="SimSun"/>
                <a:cs typeface="SimSun"/>
              </a:rPr>
              <a:t>角度理解数据，否则</a:t>
            </a:r>
            <a:r>
              <a:rPr lang="zh-CN" altLang="en-US" dirty="0">
                <a:latin typeface="SimSun"/>
                <a:cs typeface="SimSun"/>
              </a:rPr>
              <a:t>将无法彻底解决</a:t>
            </a:r>
            <a:r>
              <a:rPr dirty="0" err="1">
                <a:latin typeface="SimSun"/>
                <a:cs typeface="SimSun"/>
              </a:rPr>
              <a:t>一直</a:t>
            </a:r>
            <a:r>
              <a:rPr lang="zh-CN" altLang="en-US" dirty="0">
                <a:latin typeface="SimSun"/>
                <a:cs typeface="SimSun"/>
              </a:rPr>
              <a:t>存在</a:t>
            </a:r>
            <a:r>
              <a:rPr dirty="0" err="1">
                <a:latin typeface="SimSun"/>
                <a:cs typeface="SimSun"/>
              </a:rPr>
              <a:t>的数据碎片和</a:t>
            </a:r>
            <a:r>
              <a:rPr lang="zh-CN" altLang="en-US" dirty="0">
                <a:latin typeface="SimSun"/>
                <a:cs typeface="SimSun"/>
              </a:rPr>
              <a:t>数据</a:t>
            </a:r>
            <a:r>
              <a:rPr dirty="0" err="1">
                <a:latin typeface="SimSun"/>
                <a:cs typeface="SimSun"/>
              </a:rPr>
              <a:t>孤岛</a:t>
            </a:r>
            <a:r>
              <a:rPr lang="zh-CN" altLang="en-US" dirty="0">
                <a:latin typeface="SimSun"/>
                <a:cs typeface="SimSun"/>
              </a:rPr>
              <a:t>问题</a:t>
            </a:r>
            <a:r>
              <a:rPr dirty="0">
                <a:latin typeface="SimSun"/>
                <a:cs typeface="SimSun"/>
              </a:rPr>
              <a:t>。</a:t>
            </a:r>
            <a:r>
              <a:rPr lang="zh-CN" altLang="en-US" dirty="0">
                <a:latin typeface="SimSun"/>
                <a:cs typeface="SimSun"/>
              </a:rPr>
              <a:t>企业普遍面临的第三大机遇：非结构化数据湖等</a:t>
            </a:r>
            <a:r>
              <a:rPr dirty="0" err="1">
                <a:latin typeface="SimSun"/>
                <a:cs typeface="SimSun"/>
              </a:rPr>
              <a:t>新数据架构</a:t>
            </a:r>
            <a:r>
              <a:rPr lang="zh-CN" altLang="en-US" dirty="0">
                <a:latin typeface="SimSun"/>
                <a:cs typeface="SimSun"/>
              </a:rPr>
              <a:t>带来的利好。借此，</a:t>
            </a:r>
            <a:r>
              <a:rPr dirty="0" err="1">
                <a:latin typeface="SimSun"/>
                <a:cs typeface="SimSun"/>
              </a:rPr>
              <a:t>企业能够处理新型数据，如空间数据或物联网流数据</a:t>
            </a:r>
            <a:r>
              <a:rPr lang="zh-CN" altLang="en-US" dirty="0">
                <a:latin typeface="SimSun"/>
                <a:cs typeface="SimSun"/>
              </a:rPr>
              <a:t>等</a:t>
            </a:r>
            <a:r>
              <a:rPr dirty="0">
                <a:latin typeface="SimSun"/>
                <a:cs typeface="SimSun"/>
              </a:rPr>
              <a:t>。</a:t>
            </a:r>
            <a:endParaRPr lang="zh-CN" dirty="0"/>
          </a:p>
        </p:txBody>
      </p:sp>
      <p:sp>
        <p:nvSpPr>
          <p:cNvPr id="4" name="Slide Number Placeholder 3"/>
          <p:cNvSpPr>
            <a:spLocks noGrp="1"/>
          </p:cNvSpPr>
          <p:nvPr>
            <p:ph type="sldNum" sz="quarter" idx="10"/>
          </p:nvPr>
        </p:nvSpPr>
        <p:spPr/>
        <p:txBody>
          <a:bodyPr/>
          <a:lstStyle/>
          <a:p>
            <a:fld id="{1014D27B-1C49-4C4A-935A-9365B88FF7C5}" type="slidenum">
              <a:rPr lang="en-US" smtClean="0"/>
              <a:pPr/>
              <a:t>5</a:t>
            </a:fld>
            <a:endParaRPr lang="zh-CN"/>
          </a:p>
        </p:txBody>
      </p:sp>
    </p:spTree>
    <p:extLst>
      <p:ext uri="{BB962C8B-B14F-4D97-AF65-F5344CB8AC3E}">
        <p14:creationId xmlns:p14="http://schemas.microsoft.com/office/powerpoint/2010/main" val="76403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dirty="0" err="1">
                <a:latin typeface="SimSun"/>
                <a:cs typeface="SimSun"/>
              </a:rPr>
              <a:t>为了</a:t>
            </a:r>
            <a:r>
              <a:rPr lang="zh-CN" altLang="en-US" dirty="0">
                <a:latin typeface="SimSun"/>
                <a:cs typeface="SimSun"/>
              </a:rPr>
              <a:t>紧跟新的技术进步</a:t>
            </a:r>
            <a:r>
              <a:rPr dirty="0">
                <a:latin typeface="SimSun"/>
                <a:cs typeface="SimSun"/>
              </a:rPr>
              <a:t>、</a:t>
            </a:r>
            <a:r>
              <a:rPr dirty="0" err="1">
                <a:latin typeface="SimSun"/>
                <a:cs typeface="SimSun"/>
              </a:rPr>
              <a:t>应对新的数据类型，并实现企业级数据愿景，企业需要提高灵活性。这种灵活性体现在</a:t>
            </a:r>
            <a:r>
              <a:rPr lang="zh-CN" altLang="en-US" dirty="0">
                <a:latin typeface="SimSun"/>
                <a:cs typeface="SimSun"/>
              </a:rPr>
              <a:t>：</a:t>
            </a:r>
            <a:r>
              <a:rPr dirty="0" err="1">
                <a:latin typeface="SimSun"/>
                <a:cs typeface="SimSun"/>
              </a:rPr>
              <a:t>企业必须灵活处理数据，灵活部署数据解决方案</a:t>
            </a:r>
            <a:r>
              <a:rPr lang="zh-CN" altLang="en-US" dirty="0">
                <a:latin typeface="SimSun"/>
                <a:cs typeface="SimSun"/>
              </a:rPr>
              <a:t>。</a:t>
            </a:r>
            <a:r>
              <a:rPr dirty="0" err="1">
                <a:latin typeface="SimSun"/>
                <a:cs typeface="SimSun"/>
              </a:rPr>
              <a:t>最理想的状态</a:t>
            </a:r>
            <a:r>
              <a:rPr lang="zh-CN" altLang="en-US" dirty="0">
                <a:latin typeface="SimSun"/>
                <a:cs typeface="SimSun"/>
              </a:rPr>
              <a:t>就</a:t>
            </a:r>
            <a:r>
              <a:rPr dirty="0" err="1">
                <a:latin typeface="SimSun"/>
                <a:cs typeface="SimSun"/>
              </a:rPr>
              <a:t>是创建单一逻辑数据集，将所有数据部署在最有效的平台上，不论是企业预置型平台、云平台还是混合</a:t>
            </a:r>
            <a:r>
              <a:rPr lang="zh-CN" altLang="en-US" dirty="0">
                <a:latin typeface="SimSun"/>
                <a:cs typeface="SimSun"/>
              </a:rPr>
              <a:t>型</a:t>
            </a:r>
            <a:r>
              <a:rPr dirty="0" err="1">
                <a:latin typeface="SimSun"/>
                <a:cs typeface="SimSun"/>
              </a:rPr>
              <a:t>平台</a:t>
            </a:r>
            <a:r>
              <a:rPr dirty="0">
                <a:latin typeface="SimSun"/>
                <a:cs typeface="SimSun"/>
              </a:rPr>
              <a:t>。</a:t>
            </a:r>
          </a:p>
        </p:txBody>
      </p:sp>
      <p:sp>
        <p:nvSpPr>
          <p:cNvPr id="4" name="Slide Number Placeholder 3"/>
          <p:cNvSpPr>
            <a:spLocks noGrp="1"/>
          </p:cNvSpPr>
          <p:nvPr>
            <p:ph type="sldNum" sz="quarter" idx="10"/>
          </p:nvPr>
        </p:nvSpPr>
        <p:spPr/>
        <p:txBody>
          <a:bodyPr/>
          <a:lstStyle/>
          <a:p>
            <a:fld id="{1014D27B-1C49-4C4A-935A-9365B88FF7C5}" type="slidenum">
              <a:rPr lang="en-US" smtClean="0"/>
              <a:pPr/>
              <a:t>6</a:t>
            </a:fld>
            <a:endParaRPr lang="zh-CN"/>
          </a:p>
        </p:txBody>
      </p:sp>
    </p:spTree>
    <p:extLst>
      <p:ext uri="{BB962C8B-B14F-4D97-AF65-F5344CB8AC3E}">
        <p14:creationId xmlns:p14="http://schemas.microsoft.com/office/powerpoint/2010/main" val="91872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zh-CN" altLang="en-US" sz="1400" b="0" dirty="0">
                <a:latin typeface="SimSun"/>
                <a:cs typeface="SimSun"/>
              </a:rPr>
              <a:t>我们明白</a:t>
            </a:r>
            <a:r>
              <a:rPr lang="en-US" sz="1400" b="0" dirty="0" err="1">
                <a:latin typeface="SimSun"/>
                <a:cs typeface="SimSun"/>
              </a:rPr>
              <a:t>企业</a:t>
            </a:r>
            <a:r>
              <a:rPr lang="zh-CN" altLang="en-US" sz="1400" b="0" dirty="0">
                <a:latin typeface="SimSun"/>
                <a:cs typeface="SimSun"/>
              </a:rPr>
              <a:t>的</a:t>
            </a:r>
            <a:r>
              <a:rPr lang="en-US" sz="1400" b="0" dirty="0">
                <a:latin typeface="SimSun"/>
                <a:cs typeface="SimSun"/>
              </a:rPr>
              <a:t>需</a:t>
            </a:r>
            <a:r>
              <a:rPr lang="zh-CN" altLang="en-US" sz="1400" b="0" dirty="0">
                <a:latin typeface="SimSun"/>
                <a:cs typeface="SimSun"/>
              </a:rPr>
              <a:t>求</a:t>
            </a:r>
            <a:r>
              <a:rPr lang="en-US" sz="1400" b="0" dirty="0">
                <a:latin typeface="SimSun"/>
                <a:cs typeface="SimSun"/>
              </a:rPr>
              <a:t>，</a:t>
            </a:r>
            <a:r>
              <a:rPr lang="en-US" sz="1400" b="0" dirty="0" err="1">
                <a:latin typeface="SimSun"/>
                <a:cs typeface="SimSun"/>
              </a:rPr>
              <a:t>但是</a:t>
            </a:r>
            <a:r>
              <a:rPr lang="zh-CN" altLang="en-US" sz="1400" b="0" dirty="0">
                <a:latin typeface="SimSun"/>
                <a:cs typeface="SimSun"/>
              </a:rPr>
              <a:t>要</a:t>
            </a:r>
            <a:r>
              <a:rPr lang="en-US" sz="1400" b="0" dirty="0" err="1">
                <a:latin typeface="SimSun"/>
                <a:cs typeface="SimSun"/>
              </a:rPr>
              <a:t>满足</a:t>
            </a:r>
            <a:r>
              <a:rPr lang="zh-CN" altLang="en-US" sz="1400" b="0" dirty="0">
                <a:latin typeface="SimSun"/>
                <a:cs typeface="SimSun"/>
              </a:rPr>
              <a:t>这些</a:t>
            </a:r>
            <a:r>
              <a:rPr lang="en-US" sz="1400" b="0" dirty="0" err="1">
                <a:latin typeface="SimSun"/>
                <a:cs typeface="SimSun"/>
              </a:rPr>
              <a:t>需求</a:t>
            </a:r>
            <a:r>
              <a:rPr lang="zh-CN" altLang="en-US" sz="1400" b="0" dirty="0">
                <a:latin typeface="SimSun"/>
                <a:cs typeface="SimSun"/>
              </a:rPr>
              <a:t>并不容易</a:t>
            </a:r>
            <a:r>
              <a:rPr lang="en-US" sz="1400" b="0" dirty="0">
                <a:latin typeface="SimSun"/>
                <a:cs typeface="SimSun"/>
              </a:rPr>
              <a:t>。</a:t>
            </a:r>
            <a:r>
              <a:rPr lang="en-US" sz="1400" b="0" dirty="0" err="1">
                <a:latin typeface="SimSun"/>
                <a:cs typeface="SimSun"/>
              </a:rPr>
              <a:t>陆凯德</a:t>
            </a:r>
            <a:r>
              <a:rPr lang="zh-CN" altLang="en-US" sz="1400" b="0" dirty="0">
                <a:latin typeface="SimSun"/>
                <a:cs typeface="SimSun"/>
              </a:rPr>
              <a:t>先生列举了</a:t>
            </a:r>
            <a:r>
              <a:rPr lang="en-US" sz="1400" b="0" dirty="0" err="1">
                <a:latin typeface="SimSun"/>
                <a:cs typeface="SimSun"/>
              </a:rPr>
              <a:t>一个场景，介绍当今企业面临的复杂</a:t>
            </a:r>
            <a:r>
              <a:rPr lang="zh-CN" altLang="en-US" sz="1400" b="0" dirty="0">
                <a:latin typeface="SimSun"/>
                <a:cs typeface="SimSun"/>
              </a:rPr>
              <a:t>挑战</a:t>
            </a:r>
            <a:r>
              <a:rPr lang="en-US" sz="1400" b="0" dirty="0">
                <a:latin typeface="SimSun"/>
                <a:cs typeface="SimSun"/>
              </a:rPr>
              <a:t>。</a:t>
            </a:r>
          </a:p>
          <a:p>
            <a:endParaRPr lang="zh-CN"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zh-CN" dirty="0"/>
          </a:p>
        </p:txBody>
      </p:sp>
    </p:spTree>
    <p:extLst>
      <p:ext uri="{BB962C8B-B14F-4D97-AF65-F5344CB8AC3E}">
        <p14:creationId xmlns:p14="http://schemas.microsoft.com/office/powerpoint/2010/main" val="1466070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zh-CN" dirty="0"/>
          </a:p>
        </p:txBody>
      </p:sp>
    </p:spTree>
    <p:extLst>
      <p:ext uri="{BB962C8B-B14F-4D97-AF65-F5344CB8AC3E}">
        <p14:creationId xmlns:p14="http://schemas.microsoft.com/office/powerpoint/2010/main" val="111245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SAP HANA </a:t>
            </a:r>
            <a:r>
              <a:rPr lang="zh-CN" altLang="en-US" sz="1200" dirty="0"/>
              <a:t>数据管理套件</a:t>
            </a:r>
            <a:r>
              <a:rPr lang="en-US" sz="1200" dirty="0">
                <a:latin typeface="SimSun"/>
                <a:cs typeface="SimSun"/>
              </a:rPr>
              <a:t>是 SAP </a:t>
            </a:r>
            <a:r>
              <a:rPr lang="en-US" sz="1200" dirty="0" err="1">
                <a:latin typeface="SimSun"/>
                <a:cs typeface="SimSun"/>
              </a:rPr>
              <a:t>智慧企业战略的核心。智慧企业必须能够</a:t>
            </a:r>
            <a:r>
              <a:rPr lang="zh-CN" altLang="en-US" sz="1200" dirty="0">
                <a:latin typeface="SimSun"/>
                <a:cs typeface="SimSun"/>
              </a:rPr>
              <a:t>智慧地</a:t>
            </a:r>
            <a:r>
              <a:rPr lang="en-US" sz="1200" dirty="0" err="1">
                <a:latin typeface="SimSun"/>
                <a:cs typeface="SimSun"/>
              </a:rPr>
              <a:t>处理数据，利用</a:t>
            </a:r>
            <a:r>
              <a:rPr lang="zh-CN" altLang="en-US" sz="1200" dirty="0">
                <a:latin typeface="SimSun"/>
                <a:cs typeface="SimSun"/>
              </a:rPr>
              <a:t>智能</a:t>
            </a:r>
            <a:r>
              <a:rPr lang="en-US" sz="1200" dirty="0">
                <a:latin typeface="SimSun"/>
                <a:cs typeface="SimSun"/>
              </a:rPr>
              <a:t>“</a:t>
            </a:r>
            <a:r>
              <a:rPr lang="en-US" sz="1200" dirty="0" err="1">
                <a:latin typeface="SimSun"/>
                <a:cs typeface="SimSun"/>
              </a:rPr>
              <a:t>内存”来存储和交付数据，从中发现有价值的信息</a:t>
            </a:r>
            <a:r>
              <a:rPr lang="zh-CN" altLang="en-US" sz="1200" dirty="0">
                <a:latin typeface="SimSun"/>
                <a:cs typeface="SimSun"/>
              </a:rPr>
              <a:t>。</a:t>
            </a:r>
            <a:r>
              <a:rPr lang="en-US" sz="1200" dirty="0" err="1">
                <a:latin typeface="SimSun"/>
                <a:cs typeface="SimSun"/>
              </a:rPr>
              <a:t>这正是</a:t>
            </a:r>
            <a:r>
              <a:rPr lang="en-US" sz="1200" dirty="0">
                <a:latin typeface="SimSun"/>
                <a:cs typeface="SimSun"/>
              </a:rPr>
              <a:t> SAP HANA </a:t>
            </a:r>
            <a:r>
              <a:rPr lang="zh-CN" altLang="en-US" sz="1200" dirty="0">
                <a:latin typeface="SimSun"/>
                <a:cs typeface="SimSun"/>
              </a:rPr>
              <a:t>数据管理套件</a:t>
            </a:r>
            <a:r>
              <a:rPr lang="zh-CN" altLang="en-US" sz="1200" dirty="0"/>
              <a:t>的</a:t>
            </a:r>
            <a:r>
              <a:rPr lang="zh-CN" altLang="en-US" sz="1200" dirty="0">
                <a:latin typeface="SimSun"/>
                <a:cs typeface="SimSun"/>
              </a:rPr>
              <a:t>优势所在。</a:t>
            </a:r>
            <a:endParaRPr lang="zh-CN" sz="1200" b="1" baseline="0" dirty="0"/>
          </a:p>
        </p:txBody>
      </p:sp>
      <p:sp>
        <p:nvSpPr>
          <p:cNvPr id="4" name="Slide Number Placeholder 3"/>
          <p:cNvSpPr>
            <a:spLocks noGrp="1"/>
          </p:cNvSpPr>
          <p:nvPr>
            <p:ph type="sldNum" sz="quarter" idx="10"/>
          </p:nvPr>
        </p:nvSpPr>
        <p:spPr/>
        <p:txBody>
          <a:bodyPr/>
          <a:lstStyle/>
          <a:p>
            <a:fld id="{1014D27B-1C49-4C4A-935A-9365B88FF7C5}" type="slidenum">
              <a:rPr lang="en-US" smtClean="0"/>
              <a:pPr/>
              <a:t>9</a:t>
            </a:fld>
            <a:endParaRPr lang="zh-CN"/>
          </a:p>
        </p:txBody>
      </p:sp>
    </p:spTree>
    <p:extLst>
      <p:ext uri="{BB962C8B-B14F-4D97-AF65-F5344CB8AC3E}">
        <p14:creationId xmlns:p14="http://schemas.microsoft.com/office/powerpoint/2010/main" val="1706412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sp>
        <p:nvSpPr>
          <p:cNvPr id="24" name="Classification"/>
          <p:cNvSpPr txBox="1"/>
          <p:nvPr userDrawn="1"/>
        </p:nvSpPr>
        <p:spPr>
          <a:xfrm>
            <a:off x="252000" y="5656842"/>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latin typeface="SimSun"/>
                <a:cs typeface="SimSun"/>
              </a:rPr>
              <a:t>客户</a:t>
            </a:r>
          </a:p>
        </p:txBody>
      </p:sp>
      <p:sp>
        <p:nvSpPr>
          <p:cNvPr id="11" name="Date"/>
          <p:cNvSpPr>
            <a:spLocks noGrp="1"/>
          </p:cNvSpPr>
          <p:nvPr>
            <p:ph type="body" sz="quarter" idx="13"/>
          </p:nvPr>
        </p:nvSpPr>
        <p:spPr>
          <a:xfrm>
            <a:off x="252000" y="5389100"/>
            <a:ext cx="10929650" cy="138467"/>
          </a:xfrm>
        </p:spPr>
        <p:txBody>
          <a:bodyPr/>
          <a:lstStyle>
            <a:lvl1pPr>
              <a:spcBef>
                <a:spcPts val="0"/>
              </a:spcBef>
              <a:defRPr sz="900"/>
            </a:lvl1pPr>
          </a:lstStyle>
          <a:p>
            <a:r>
              <a:rPr lang="en-US" sz="900" dirty="0"/>
              <a:t>Month 00, 2017</a:t>
            </a:r>
          </a:p>
        </p:txBody>
      </p:sp>
      <p:sp>
        <p:nvSpPr>
          <p:cNvPr id="6" name="Speaker"/>
          <p:cNvSpPr>
            <a:spLocks noGrp="1"/>
          </p:cNvSpPr>
          <p:nvPr userDrawn="1">
            <p:ph type="subTitle" idx="1" hasCustomPrompt="1"/>
          </p:nvPr>
        </p:nvSpPr>
        <p:spPr bwMode="gray">
          <a:xfrm>
            <a:off x="252000" y="5085706"/>
            <a:ext cx="10929650" cy="246221"/>
          </a:xfrm>
        </p:spPr>
        <p:txBody>
          <a:bodyPr wrap="square" anchor="t" anchorCtr="0">
            <a:sp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6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 </a:t>
            </a:r>
          </a:p>
        </p:txBody>
      </p:sp>
      <p:sp>
        <p:nvSpPr>
          <p:cNvPr id="2" name="Presentation Title"/>
          <p:cNvSpPr>
            <a:spLocks noGrp="1"/>
          </p:cNvSpPr>
          <p:nvPr>
            <p:ph type="title" hasCustomPrompt="1"/>
          </p:nvPr>
        </p:nvSpPr>
        <p:spPr>
          <a:xfrm>
            <a:off x="252000" y="4140000"/>
            <a:ext cx="10927974" cy="775417"/>
          </a:xfrm>
          <a:prstGeom prst="rect">
            <a:avLst/>
          </a:prstGeom>
        </p:spPr>
        <p:txBody>
          <a:bodyPr wrap="square" anchor="t" anchorCtr="0">
            <a:noAutofit/>
          </a:bodyPr>
          <a:lstStyle>
            <a:lvl1pPr>
              <a:lnSpc>
                <a:spcPct val="90000"/>
              </a:lnSpc>
              <a:defRPr sz="2800">
                <a:solidFill>
                  <a:schemeClr val="tx1"/>
                </a:solidFill>
              </a:defRPr>
            </a:lvl1pPr>
          </a:lstStyle>
          <a:p>
            <a:r>
              <a:rPr lang="en-US" sz="2799" dirty="0"/>
              <a:t>Presentation Title</a:t>
            </a:r>
            <a:br>
              <a:rPr lang="en-US" sz="2799" dirty="0"/>
            </a:br>
            <a:r>
              <a:rPr lang="en-US" sz="2799" dirty="0">
                <a:solidFill>
                  <a:schemeClr val="accent1"/>
                </a:solidFill>
              </a:rPr>
              <a:t>Goes Here and Here.</a:t>
            </a:r>
          </a:p>
        </p:txBody>
      </p:sp>
      <p:grpSp>
        <p:nvGrpSpPr>
          <p:cNvPr id="16" name="Hero Motion Band"/>
          <p:cNvGrpSpPr/>
          <p:nvPr userDrawn="1"/>
        </p:nvGrpSpPr>
        <p:grpSpPr>
          <a:xfrm>
            <a:off x="9171173" y="0"/>
            <a:ext cx="3024002" cy="3431012"/>
            <a:chOff x="9232373" y="-1006"/>
            <a:chExt cx="3024002" cy="3431806"/>
          </a:xfrm>
        </p:grpSpPr>
        <p:sp>
          <p:nvSpPr>
            <p:cNvPr id="17" name="Rectangle 16"/>
            <p:cNvSpPr/>
            <p:nvPr userDrawn="1"/>
          </p:nvSpPr>
          <p:spPr bwMode="gray">
            <a:xfrm>
              <a:off x="11248375" y="0"/>
              <a:ext cx="1008000" cy="343080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240374" y="0"/>
              <a:ext cx="1008000" cy="34308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232373" y="-1006"/>
              <a:ext cx="1008000" cy="34308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000" y="6241747"/>
            <a:ext cx="1578462" cy="360000"/>
          </a:xfrm>
          <a:prstGeom prst="rect">
            <a:avLst/>
          </a:prstGeom>
        </p:spPr>
      </p:pic>
    </p:spTree>
    <p:extLst>
      <p:ext uri="{BB962C8B-B14F-4D97-AF65-F5344CB8AC3E}">
        <p14:creationId xmlns:p14="http://schemas.microsoft.com/office/powerpoint/2010/main" val="159384759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52000" y="4475406"/>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latin typeface="SimSun"/>
                <a:cs typeface="SimSun"/>
              </a:rPr>
              <a:t>内部资料</a:t>
            </a:r>
          </a:p>
        </p:txBody>
      </p:sp>
      <p:sp>
        <p:nvSpPr>
          <p:cNvPr id="13" name="Date"/>
          <p:cNvSpPr>
            <a:spLocks noGrp="1"/>
          </p:cNvSpPr>
          <p:nvPr>
            <p:ph type="body" sz="quarter" idx="15" hasCustomPrompt="1"/>
          </p:nvPr>
        </p:nvSpPr>
        <p:spPr>
          <a:xfrm>
            <a:off x="251999" y="3868173"/>
            <a:ext cx="8393573" cy="184666"/>
          </a:xfrm>
        </p:spPr>
        <p:txBody>
          <a:bodyPr>
            <a:noAutofit/>
          </a:bodyPr>
          <a:lstStyle>
            <a:lvl1pPr>
              <a:spcBef>
                <a:spcPts val="0"/>
              </a:spcBef>
              <a:defRPr sz="1200"/>
            </a:lvl1pPr>
          </a:lstStyle>
          <a:p>
            <a:pPr lvl="0"/>
            <a:r>
              <a:rPr lang="en-US" dirty="0"/>
              <a:t>Month 00, 2017</a:t>
            </a:r>
          </a:p>
        </p:txBody>
      </p:sp>
      <p:sp>
        <p:nvSpPr>
          <p:cNvPr id="6" name="Speaker"/>
          <p:cNvSpPr>
            <a:spLocks noGrp="1"/>
          </p:cNvSpPr>
          <p:nvPr userDrawn="1">
            <p:ph type="subTitle" idx="1" hasCustomPrompt="1"/>
          </p:nvPr>
        </p:nvSpPr>
        <p:spPr bwMode="gray">
          <a:xfrm>
            <a:off x="251999" y="3559299"/>
            <a:ext cx="8393573" cy="276999"/>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 </a:t>
            </a:r>
          </a:p>
        </p:txBody>
      </p:sp>
      <p:sp>
        <p:nvSpPr>
          <p:cNvPr id="10" name="Presentation Title"/>
          <p:cNvSpPr>
            <a:spLocks noGrp="1"/>
          </p:cNvSpPr>
          <p:nvPr>
            <p:ph type="body" sz="quarter" idx="14" hasCustomPrompt="1"/>
          </p:nvPr>
        </p:nvSpPr>
        <p:spPr>
          <a:xfrm>
            <a:off x="251999" y="2437077"/>
            <a:ext cx="8393573" cy="886397"/>
          </a:xfrm>
        </p:spPr>
        <p:txBody>
          <a:bodyPr wrap="square">
            <a:noAutofit/>
          </a:bodyPr>
          <a:lstStyle>
            <a:lvl1pPr>
              <a:lnSpc>
                <a:spcPct val="90000"/>
              </a:lnSpc>
              <a:spcBef>
                <a:spcPts val="0"/>
              </a:spcBef>
              <a:defRPr sz="3200" b="1" baseline="0"/>
            </a:lvl1pPr>
          </a:lstStyle>
          <a:p>
            <a:pPr lvl="0"/>
            <a:r>
              <a:rPr lang="en-US" dirty="0"/>
              <a:t>Presentation Title </a:t>
            </a:r>
            <a:br>
              <a:rPr lang="en-US" dirty="0"/>
            </a:br>
            <a:r>
              <a:rPr lang="en-US" dirty="0"/>
              <a:t>Goes Here and Here.</a:t>
            </a:r>
          </a:p>
        </p:txBody>
      </p:sp>
      <p:grpSp>
        <p:nvGrpSpPr>
          <p:cNvPr id="16" name="Hero Motion Band"/>
          <p:cNvGrpSpPr/>
          <p:nvPr userDrawn="1"/>
        </p:nvGrpSpPr>
        <p:grpSpPr>
          <a:xfrm>
            <a:off x="9171173" y="0"/>
            <a:ext cx="3024002" cy="6858000"/>
            <a:chOff x="9232373" y="-1006"/>
            <a:chExt cx="3024002" cy="3431806"/>
          </a:xfrm>
        </p:grpSpPr>
        <p:sp>
          <p:nvSpPr>
            <p:cNvPr id="17" name="Rectangle 16"/>
            <p:cNvSpPr/>
            <p:nvPr userDrawn="1"/>
          </p:nvSpPr>
          <p:spPr bwMode="gray">
            <a:xfrm>
              <a:off x="11248375" y="0"/>
              <a:ext cx="1008000" cy="343080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240374" y="0"/>
              <a:ext cx="1008000" cy="34308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232373" y="-1006"/>
              <a:ext cx="1008000" cy="34308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000" y="6241747"/>
            <a:ext cx="1578462" cy="360000"/>
          </a:xfrm>
          <a:prstGeom prst="rect">
            <a:avLst/>
          </a:prstGeom>
        </p:spPr>
      </p:pic>
    </p:spTree>
    <p:extLst>
      <p:ext uri="{BB962C8B-B14F-4D97-AF65-F5344CB8AC3E}">
        <p14:creationId xmlns:p14="http://schemas.microsoft.com/office/powerpoint/2010/main" val="638219255"/>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a:prstGeom prst="rect">
            <a:avLst/>
          </a:prstGeo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6056142"/>
            <a:ext cx="914400" cy="451104"/>
          </a:xfrm>
          <a:prstGeom prst="rect">
            <a:avLst/>
          </a:prstGeom>
        </p:spPr>
      </p:pic>
    </p:spTree>
    <p:extLst>
      <p:ext uri="{BB962C8B-B14F-4D97-AF65-F5344CB8AC3E}">
        <p14:creationId xmlns:p14="http://schemas.microsoft.com/office/powerpoint/2010/main" val="78109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2646878"/>
          </a:xfrm>
          <a:prstGeom prst="rect">
            <a:avLst/>
          </a:prstGeom>
          <a:noFill/>
        </p:spPr>
        <p:txBody>
          <a:bodyPr wrap="square" lIns="0" tIns="0" rIns="0" bIns="0" rtlCol="0">
            <a:spAutoFit/>
          </a:bodyPr>
          <a:lstStyle/>
          <a:p>
            <a:pPr>
              <a:spcBef>
                <a:spcPts val="1200"/>
              </a:spcBef>
            </a:pPr>
            <a:r>
              <a:rPr lang="zh-CN" altLang="en-US" sz="1200" kern="1200" dirty="0">
                <a:solidFill>
                  <a:schemeClr val="tx1"/>
                </a:solidFill>
                <a:latin typeface="Arial" panose="020B0604020202020204" pitchFamily="34" charset="0"/>
                <a:ea typeface="微软雅黑" panose="020B0503020204020204" pitchFamily="34" charset="-122"/>
                <a:cs typeface="SimSun"/>
              </a:rPr>
              <a:t>未经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股份有限公司或其关联公司明确许可，任何人不得以任何形式或为任何目的复制或传播本文件的任何内容。</a:t>
            </a:r>
          </a:p>
          <a:p>
            <a:pPr>
              <a:spcBef>
                <a:spcPts val="1200"/>
              </a:spcBef>
            </a:pPr>
            <a:r>
              <a:rPr lang="zh-CN" altLang="en-US" sz="1200" kern="1200" dirty="0">
                <a:solidFill>
                  <a:schemeClr val="tx1"/>
                </a:solidFill>
                <a:latin typeface="Arial" panose="020B0604020202020204" pitchFamily="34" charset="0"/>
                <a:ea typeface="微软雅黑" panose="020B0503020204020204" pitchFamily="34" charset="-122"/>
                <a:cs typeface="SimSun"/>
              </a:rPr>
              <a:t>本文件包含的信息可能会更改，且不再另行事先通知。由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股份有限公司及其分销商营销的部分软件产品包含其它软件供应商的专有软件组件。各国的产品规格可能不同。</a:t>
            </a:r>
          </a:p>
          <a:p>
            <a:pPr>
              <a:spcBef>
                <a:spcPts val="1200"/>
              </a:spcBef>
            </a:pPr>
            <a:r>
              <a:rPr lang="zh-CN" altLang="en-US" sz="1200" kern="1200" dirty="0">
                <a:solidFill>
                  <a:schemeClr val="tx1"/>
                </a:solidFill>
                <a:latin typeface="Arial" panose="020B0604020202020204" pitchFamily="34" charset="0"/>
                <a:ea typeface="微软雅黑" panose="020B0503020204020204" pitchFamily="34" charset="-122"/>
                <a:cs typeface="SimSun"/>
              </a:rPr>
              <a:t>本资料由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股份有限公司或其关联公司提供，仅供参考，不构成任何形式的陈述或保证，其中如若存在任何错误或疏漏，</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或其关联公司概不负责。与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或其关联公司产品和服务相关的保证仅限于该等产品和服务随附的保证声明（若有）中明确提出的保证。本文件中的任何信息均不构成额外保证。</a:t>
            </a:r>
          </a:p>
          <a:p>
            <a:pPr>
              <a:spcBef>
                <a:spcPts val="1200"/>
              </a:spcBef>
            </a:pPr>
            <a:r>
              <a:rPr lang="zh-CN" altLang="en-US" sz="1200" kern="1200" dirty="0">
                <a:solidFill>
                  <a:schemeClr val="tx1"/>
                </a:solidFill>
                <a:latin typeface="Arial" panose="020B0604020202020204" pitchFamily="34" charset="0"/>
                <a:ea typeface="微软雅黑" panose="020B0503020204020204" pitchFamily="34" charset="-122"/>
                <a:cs typeface="SimSun"/>
              </a:rPr>
              <a:t>特别是，</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股份有限公司或其关联公司没有义务按照本文件或任何相关演示文稿中所述内容提供任何业务，或是开发或发布本文件中提及的任何功能。</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股份有限公司或其关联公司可随时出于任何理由对本文件或任何相关演示文稿以及其战略和未来可能的开发、产品、和</a:t>
            </a:r>
            <a:r>
              <a:rPr lang="en-US" altLang="zh-CN" sz="1200" kern="1200" dirty="0">
                <a:solidFill>
                  <a:schemeClr val="tx1"/>
                </a:solidFill>
                <a:latin typeface="Arial" panose="020B0604020202020204" pitchFamily="34" charset="0"/>
                <a:ea typeface="微软雅黑" panose="020B0503020204020204" pitchFamily="34" charset="-122"/>
                <a:cs typeface="SimSun"/>
              </a:rPr>
              <a:t>/</a:t>
            </a:r>
            <a:r>
              <a:rPr lang="zh-CN" altLang="en-US" sz="1200" kern="1200" dirty="0">
                <a:solidFill>
                  <a:schemeClr val="tx1"/>
                </a:solidFill>
                <a:latin typeface="Arial" panose="020B0604020202020204" pitchFamily="34" charset="0"/>
                <a:ea typeface="微软雅黑" panose="020B0503020204020204" pitchFamily="34" charset="-122"/>
                <a:cs typeface="SimSun"/>
              </a:rPr>
              <a:t>或平台方向及功能做出更改，且不再另行通知。本文件中的信息不构成提供任何资料、代码或功能的承诺、许诺或法律义务。所有前瞻性陈述均受各种风险和不确定因素的影响。这些风险和不确定因素可能导致实际结果与预期存在实质差异。读者不应过度依赖这些前瞻性陈述，且不应依据这些陈述制定购买决策。 </a:t>
            </a:r>
          </a:p>
          <a:p>
            <a:pPr marL="0" marR="0" indent="0" algn="l" defTabSz="1088776" rtl="0" eaLnBrk="1" fontAlgn="auto" latinLnBrk="0" hangingPunct="1">
              <a:lnSpc>
                <a:spcPct val="100000"/>
              </a:lnSpc>
              <a:spcBef>
                <a:spcPts val="1200"/>
              </a:spcBef>
              <a:spcAft>
                <a:spcPts val="0"/>
              </a:spcAft>
              <a:buClrTx/>
              <a:buSzTx/>
              <a:buFontTx/>
              <a:buNone/>
              <a:tabLst/>
              <a:defRPr/>
            </a:pP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和本文件中提及的其它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产品和服务及其各自标识均为 </a:t>
            </a:r>
            <a:r>
              <a:rPr lang="en-US" altLang="zh-CN" sz="1200" kern="1200" dirty="0">
                <a:solidFill>
                  <a:schemeClr val="tx1"/>
                </a:solidFill>
                <a:latin typeface="Arial" panose="020B0604020202020204" pitchFamily="34" charset="0"/>
                <a:ea typeface="微软雅黑" panose="020B0503020204020204" pitchFamily="34" charset="-122"/>
                <a:cs typeface="SimSun"/>
              </a:rPr>
              <a:t>SAP </a:t>
            </a:r>
            <a:r>
              <a:rPr lang="zh-CN" altLang="en-US" sz="1200" kern="1200" dirty="0">
                <a:solidFill>
                  <a:schemeClr val="tx1"/>
                </a:solidFill>
                <a:latin typeface="Arial" panose="020B0604020202020204" pitchFamily="34" charset="0"/>
                <a:ea typeface="微软雅黑" panose="020B0503020204020204" pitchFamily="34" charset="-122"/>
                <a:cs typeface="SimSun"/>
              </a:rPr>
              <a:t>股份有限公司（或其关联公司）在德国和其他国家的商标或注册商标。本文件中提及的所有其它产品和服务名称分别是其各自公司的商标。如欲了解更多商标信息和声明，请访问</a:t>
            </a:r>
            <a:r>
              <a:rPr lang="zh-CN" altLang="en-US" sz="1200" kern="1200" baseline="0" dirty="0">
                <a:solidFill>
                  <a:schemeClr val="tx1"/>
                </a:solidFill>
                <a:latin typeface="Arial" panose="020B0604020202020204" pitchFamily="34" charset="0"/>
                <a:ea typeface="微软雅黑" panose="020B0503020204020204" pitchFamily="34" charset="-122"/>
                <a:cs typeface="SimSun"/>
              </a:rPr>
              <a:t> </a:t>
            </a:r>
            <a:r>
              <a:rPr lang="en-US" sz="1200" kern="1200" dirty="0">
                <a:solidFill>
                  <a:schemeClr val="tx2"/>
                </a:solidFill>
                <a:latin typeface="Arial" panose="020B0604020202020204" pitchFamily="34" charset="0"/>
                <a:ea typeface="微软雅黑" panose="020B0503020204020204" pitchFamily="34" charset="-122"/>
                <a:cs typeface="SimSun"/>
                <a:hlinkClick r:id="rId2"/>
              </a:rPr>
              <a:t>https://www.sap.com/corporate/en/legal/copyright.html</a:t>
            </a:r>
            <a:r>
              <a:rPr lang="zh-CN" altLang="en-US" sz="1200" kern="1200" dirty="0">
                <a:solidFill>
                  <a:schemeClr val="tx1"/>
                </a:solidFill>
                <a:latin typeface="Arial" panose="020B0604020202020204" pitchFamily="34" charset="0"/>
                <a:ea typeface="微软雅黑" panose="020B0503020204020204" pitchFamily="34" charset="-122"/>
                <a:cs typeface="SimSun"/>
              </a:rPr>
              <a:t>。 </a:t>
            </a:r>
            <a:endParaRPr lang="en-US" sz="1200" kern="1200" dirty="0">
              <a:solidFill>
                <a:schemeClr val="tx1"/>
              </a:solidFill>
              <a:latin typeface="Arial" panose="020B0604020202020204" pitchFamily="34" charset="0"/>
              <a:ea typeface="微软雅黑" panose="020B0503020204020204" pitchFamily="34" charset="-122"/>
              <a:cs typeface="SimSun"/>
            </a:endParaRP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latin typeface="Arial" panose="020B0604020202020204" pitchFamily="34" charset="0"/>
                <a:ea typeface="微软雅黑" panose="020B0503020204020204" pitchFamily="34" charset="-122"/>
                <a:cs typeface="SimSun"/>
              </a:rPr>
              <a:t>© 2018 SAP 股份公司或其关联公司版权所有，保留所有权利。</a:t>
            </a:r>
          </a:p>
        </p:txBody>
      </p:sp>
      <p:grpSp>
        <p:nvGrpSpPr>
          <p:cNvPr id="6" name="Group 5"/>
          <p:cNvGrpSpPr/>
          <p:nvPr userDrawn="1"/>
        </p:nvGrpSpPr>
        <p:grpSpPr>
          <a:xfrm>
            <a:off x="0" y="0"/>
            <a:ext cx="12196800" cy="251942"/>
            <a:chOff x="0" y="0"/>
            <a:chExt cx="12196800" cy="251942"/>
          </a:xfrm>
        </p:grpSpPr>
        <p:sp>
          <p:nvSpPr>
            <p:cNvPr id="7" name="Rectangle 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8" name="Secondary Motion Band"/>
            <p:cNvGrpSpPr/>
            <p:nvPr userDrawn="1"/>
          </p:nvGrpSpPr>
          <p:grpSpPr>
            <a:xfrm>
              <a:off x="10682127" y="0"/>
              <a:ext cx="1513048" cy="251942"/>
              <a:chOff x="10682127" y="0"/>
              <a:chExt cx="1513048" cy="252000"/>
            </a:xfrm>
          </p:grpSpPr>
          <p:sp>
            <p:nvSpPr>
              <p:cNvPr id="9" name="Rectangle 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SimSun"/>
                <a:cs typeface="SimSun"/>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SimSun"/>
                <a:cs typeface="SimSun"/>
              </a:rPr>
              <a:t>In dieser Publikation enthaltene Informationen können ohne vorherige Ankündigung geändert werden.Die von SAP SE oder deren Vertriebsfirmen angebotenen Softwareprodukte können Softwarekomponenten auch anderer Softwarehersteller enthalten.Produkte können länderspezifische Unterschiede aufweisen.</a:t>
            </a:r>
          </a:p>
          <a:p>
            <a:pPr>
              <a:spcBef>
                <a:spcPts val="1200"/>
              </a:spcBef>
            </a:pPr>
            <a:r>
              <a:rPr lang="de-DE" sz="1100" kern="1200" noProof="0" dirty="0">
                <a:solidFill>
                  <a:schemeClr val="tx1"/>
                </a:solidFill>
                <a:effectLst/>
                <a:latin typeface="SimSun"/>
                <a:cs typeface="SimSun"/>
              </a:rPr>
              <a:t>Die vorliegenden Unterlagen werden von der SAP SE oder einem SAP-Konzernunternehmen bereitgestellt und dienen ausschließlich zu Informationszwecken. </a:t>
            </a:r>
            <a:br/>
            <a:r>
              <a:rPr lang="de-DE" sz="1100" kern="1200" noProof="0" dirty="0">
                <a:solidFill>
                  <a:schemeClr val="tx1"/>
                </a:solidFill>
                <a:effectLst/>
                <a:latin typeface="SimSun"/>
                <a:cs typeface="SimSun"/>
              </a:rPr>
              <a:t>Die SAP SE oder ihre Konzernunternehmen übernehmen keinerlei Haftung oder Gewährleistung für Fehler oder Unvollständigkeiten in dieser Publikation. </a:t>
            </a:r>
            <a:br/>
            <a:r>
              <a:rPr lang="de-DE" sz="1100" kern="1200" noProof="0" dirty="0">
                <a:solidFill>
                  <a:schemeClr val="tx1"/>
                </a:solidFill>
                <a:effectLst/>
                <a:latin typeface="SimSun"/>
                <a:cs typeface="SimSun"/>
              </a:rPr>
              <a:t>Die SAP SE oder ein SAP-Konzernunternehmen steht lediglich für Produkte und Dienstleistungen nach der Maßgabe ein, die in der Vereinbarung über die jeweiligen Produkte und Dienstleistungen ausdrücklich geregelt ist.Keine der hierin enthaltenen Informationen ist als zusätzliche Garantie zu interpretieren.</a:t>
            </a:r>
          </a:p>
          <a:p>
            <a:pPr>
              <a:spcBef>
                <a:spcPts val="1200"/>
              </a:spcBef>
            </a:pPr>
            <a:r>
              <a:rPr lang="de-DE" sz="1100" kern="1200" noProof="0" dirty="0">
                <a:solidFill>
                  <a:schemeClr val="tx1"/>
                </a:solidFill>
                <a:effectLst/>
                <a:latin typeface="SimSun"/>
                <a:cs typeface="SimSun"/>
              </a:rPr>
              <a:t>Insbesondere sind die SAP SE oder ihre Konzernunternehmen in keiner Weise verpflichtet, in dieser Publikation oder einer zugehörigen Präsentation dargestellte Geschäftsabläufe zu verfolgen oder hierin wiedergegebene Funktionen zu entwickeln oder zu veröffentlichen.Diese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werden.Die in dieser Publikation enthaltenen Informationen stellen keine Zusage, kein Versprechen und keine rechtliche Verpflichtung zur Lieferung von Material, Code oder Funktionen dar.Sämtliche vorausschauenden Aussagen unterliegen unterschiedlichen Risiken und Unsicherheiten, durch die die tatsächlichen Ergebnisse von den Erwartungen abweichen können.Dem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SimSun"/>
                <a:cs typeface="SimSun"/>
              </a:rPr>
              <a:t>SAP und andere in diesem Dokument erwähnte Produkte und Dienstleistungen von SAP sowie die dazugehörigen Logos sind Marken oder eingetragene Marken der SAP SE </a:t>
            </a:r>
            <a:br/>
            <a:r>
              <a:rPr lang="de-DE" sz="1100" kern="1200" noProof="0" dirty="0">
                <a:solidFill>
                  <a:schemeClr val="tx1"/>
                </a:solidFill>
                <a:effectLst/>
                <a:latin typeface="SimSun"/>
                <a:cs typeface="SimSun"/>
              </a:rPr>
              <a:t>(oder von einem SAP-Konzernunternehmen) in Deutschland und verschiedenen anderen Ländern weltweit.Alle anderen Namen von Produkten und Dienstleistungen sind Marken der jeweiligen Firmen. </a:t>
            </a:r>
            <a:br/>
            <a:r>
              <a:rPr lang="de-DE" sz="1100" kern="1200" noProof="0" dirty="0">
                <a:solidFill>
                  <a:schemeClr val="tx1"/>
                </a:solidFill>
                <a:effectLst/>
                <a:latin typeface="SimSun"/>
                <a:cs typeface="SimSun"/>
              </a:rPr>
              <a:t>Zusätzliche Informationen zur Marke und Vermerke finden Sie auf der Seite </a:t>
            </a:r>
            <a:r>
              <a:rPr lang="de-DE" sz="1100" kern="1200" noProof="0" dirty="0">
                <a:solidFill>
                  <a:schemeClr val="tx1"/>
                </a:solidFill>
                <a:effectLst/>
                <a:latin typeface="SimSun"/>
                <a:cs typeface="SimSun"/>
                <a:hlinkClick r:id="rId2"/>
              </a:rPr>
              <a:t>http://www.sap.com/corporate-de/legal/copyright/index.epx</a:t>
            </a:r>
            <a:endParaRPr lang="zh-CN" sz="1100" kern="1200" noProof="0" dirty="0">
              <a:solidFill>
                <a:schemeClr val="tx1"/>
              </a:solidFill>
              <a:effectLst/>
              <a:latin typeface="SimSun"/>
              <a:ea typeface="SimSun"/>
              <a:cs typeface="SimSun"/>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latin typeface="SimSun"/>
                <a:cs typeface="SimSun"/>
              </a:rPr>
              <a:t>© 2018 SAP 股份公司或其关联公司版权所有，保留所有权利。</a:t>
            </a:r>
          </a:p>
        </p:txBody>
      </p:sp>
      <p:grpSp>
        <p:nvGrpSpPr>
          <p:cNvPr id="6" name="Group 5"/>
          <p:cNvGrpSpPr/>
          <p:nvPr userDrawn="1"/>
        </p:nvGrpSpPr>
        <p:grpSpPr>
          <a:xfrm>
            <a:off x="0" y="0"/>
            <a:ext cx="12196800" cy="251942"/>
            <a:chOff x="0" y="0"/>
            <a:chExt cx="12196800" cy="251942"/>
          </a:xfrm>
        </p:grpSpPr>
        <p:sp>
          <p:nvSpPr>
            <p:cNvPr id="7" name="Rectangle 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8" name="Secondary Motion Band"/>
            <p:cNvGrpSpPr/>
            <p:nvPr userDrawn="1"/>
          </p:nvGrpSpPr>
          <p:grpSpPr>
            <a:xfrm>
              <a:off x="10682127" y="0"/>
              <a:ext cx="1513048" cy="251942"/>
              <a:chOff x="10682127" y="0"/>
              <a:chExt cx="1513048" cy="252000"/>
            </a:xfrm>
          </p:grpSpPr>
          <p:sp>
            <p:nvSpPr>
              <p:cNvPr id="9" name="Rectangle 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l disclaimer">
    <p:spTree>
      <p:nvGrpSpPr>
        <p:cNvPr id="1" name=""/>
        <p:cNvGrpSpPr/>
        <p:nvPr/>
      </p:nvGrpSpPr>
      <p:grpSpPr>
        <a:xfrm>
          <a:off x="0" y="0"/>
          <a:ext cx="0" cy="0"/>
          <a:chOff x="0" y="0"/>
          <a:chExt cx="0" cy="0"/>
        </a:xfrm>
      </p:grpSpPr>
      <p:sp>
        <p:nvSpPr>
          <p:cNvPr id="5" name="Title 2"/>
          <p:cNvSpPr txBox="1">
            <a:spLocks/>
          </p:cNvSpPr>
          <p:nvPr userDrawn="1"/>
        </p:nvSpPr>
        <p:spPr bwMode="gray">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zh-CN" altLang="zh-CN" sz="2400" b="1" kern="1200" baseline="0" dirty="0">
                <a:solidFill>
                  <a:schemeClr val="tx1"/>
                </a:solidFill>
                <a:effectLst/>
                <a:latin typeface="Arial" panose="020B0604020202020204" pitchFamily="34" charset="0"/>
                <a:ea typeface="微软雅黑" panose="020B0503020204020204" pitchFamily="34" charset="-122"/>
                <a:cs typeface="+mj-cs"/>
              </a:rPr>
              <a:t>免责声明</a:t>
            </a:r>
            <a:endParaRPr lang="en-US" sz="2399" baseline="0" dirty="0">
              <a:latin typeface="Arial" panose="020B0604020202020204" pitchFamily="34" charset="0"/>
              <a:ea typeface="微软雅黑" panose="020B0503020204020204" pitchFamily="34" charset="-122"/>
              <a:cs typeface="SimSun"/>
            </a:endParaRPr>
          </a:p>
        </p:txBody>
      </p:sp>
      <p:sp>
        <p:nvSpPr>
          <p:cNvPr id="10" name="TextBox 9"/>
          <p:cNvSpPr txBox="1"/>
          <p:nvPr userDrawn="1"/>
        </p:nvSpPr>
        <p:spPr>
          <a:xfrm>
            <a:off x="504001" y="1622518"/>
            <a:ext cx="11173649" cy="2954655"/>
          </a:xfrm>
          <a:prstGeom prst="rect">
            <a:avLst/>
          </a:prstGeom>
          <a:noFill/>
        </p:spPr>
        <p:txBody>
          <a:bodyPr wrap="square" lIns="0" tIns="0" rIns="0" bIns="0" rtlCol="0">
            <a:spAutoFit/>
          </a:bodyPr>
          <a:lstStyle/>
          <a:p>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本文档中的信息属于机密信息，为</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所专有，未经</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允许，不得披露。本文档不受您与</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所签署的任何许可协议或其他服务或租用协议的约束。</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没有义务按照本文档或任何相关文档中所描述的内容提供任何业务，或者开发和发布此文档中提及的任何功能。</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可能随时出于任何原因，对本文档或任何相关文档以及</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战略和未来可能进行的开发、产品和</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或平台的发展方向及功能做出调整和更改，恕不另行通知。本文档中的信息不代表提供任何材料、代码或功能的承诺、诺言或法律义务。本文档不提供任何形式明示或暗示的担保，包括但不限于对适销性、特殊目的适用性或非侵权性的暗示的担保。本文件未得到任何明示或默示的担保，包括但不限于关于适销性，出于特定目的之适用性，或非侵权性的默示担保。本文档仅供参考，不可纳入合同。</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提供本文档，仅作为预测的交付项目的估计成本和时间尺度的指南。这些材料可能基于贵公司或其他公司提供的信息制定，并且有可能更改。这些材料用于显示潜在可能的绩效或者成本节约，但是并不保证未来的结果、绩效或成本节约。</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对本文档中出现的错误或遗漏不承担任何责任，但该等损失由</a:t>
            </a:r>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SAP </a:t>
            </a:r>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故意或重大过失造成则除外。</a:t>
            </a:r>
          </a:p>
          <a:p>
            <a:r>
              <a:rPr lang="en-US" altLang="zh-CN" sz="1600" kern="1200" baseline="0" dirty="0">
                <a:solidFill>
                  <a:schemeClr val="tx1"/>
                </a:solidFill>
                <a:effectLst/>
                <a:latin typeface="Arial" panose="020B0604020202020204" pitchFamily="34" charset="0"/>
                <a:ea typeface="微软雅黑" panose="020B0503020204020204" pitchFamily="34" charset="-122"/>
                <a:cs typeface="+mn-cs"/>
              </a:rPr>
              <a:t> </a:t>
            </a:r>
            <a:endParaRPr lang="zh-CN" altLang="zh-CN" sz="1600" kern="1200" baseline="0" dirty="0">
              <a:solidFill>
                <a:schemeClr val="tx1"/>
              </a:solidFill>
              <a:effectLst/>
              <a:latin typeface="Arial" panose="020B0604020202020204" pitchFamily="34" charset="0"/>
              <a:ea typeface="微软雅黑" panose="020B0503020204020204" pitchFamily="34" charset="-122"/>
              <a:cs typeface="+mn-cs"/>
            </a:endParaRPr>
          </a:p>
          <a:p>
            <a:r>
              <a:rPr lang="zh-CN" altLang="zh-CN" sz="1600" kern="1200" baseline="0" dirty="0">
                <a:solidFill>
                  <a:schemeClr val="tx1"/>
                </a:solidFill>
                <a:effectLst/>
                <a:latin typeface="Arial" panose="020B0604020202020204" pitchFamily="34" charset="0"/>
                <a:ea typeface="微软雅黑" panose="020B0503020204020204" pitchFamily="34" charset="-122"/>
                <a:cs typeface="+mn-cs"/>
              </a:rPr>
              <a:t>所有前瞻性声明均受各种风险和不确定因素的影响，这些因素可能导致实际结果与预期效果存在实质性差异。读者应该持谨慎态度，不应过度依赖这些前瞻性声明，且这些声明仅在公布之日起生效，且不应作为制定采购决策的主要依据。</a:t>
            </a:r>
            <a:endParaRPr lang="en-US" sz="1600" baseline="0" dirty="0">
              <a:latin typeface="Arial" panose="020B0604020202020204" pitchFamily="34" charset="0"/>
              <a:ea typeface="微软雅黑" panose="020B0503020204020204" pitchFamily="34" charset="-122"/>
              <a:cs typeface="SimSun"/>
            </a:endParaRPr>
          </a:p>
        </p:txBody>
      </p:sp>
    </p:spTree>
    <p:extLst>
      <p:ext uri="{BB962C8B-B14F-4D97-AF65-F5344CB8AC3E}">
        <p14:creationId xmlns:p14="http://schemas.microsoft.com/office/powerpoint/2010/main" val="2107085670"/>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a:buClr>
                <a:srgbClr val="F0AB00"/>
              </a:buClr>
            </a:pPr>
            <a:r>
              <a:rPr lang="en-US" sz="900" dirty="0">
                <a:solidFill>
                  <a:srgbClr val="FFFFFF"/>
                </a:solidFill>
                <a:latin typeface="SimSun"/>
                <a:cs typeface="SimSun"/>
              </a:rPr>
              <a:t>客户</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a:buClr>
                <a:srgbClr val="F0AB00"/>
              </a:buClr>
            </a:pPr>
            <a:r>
              <a:rPr lang="en-US" sz="900" dirty="0">
                <a:solidFill>
                  <a:srgbClr val="FFFFFF"/>
                </a:solidFill>
                <a:latin typeface="SimSun"/>
                <a:cs typeface="SimSun"/>
              </a:rPr>
              <a:t>内部资料</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a:buClr>
                <a:srgbClr val="F0AB00"/>
              </a:buClr>
            </a:pPr>
            <a:r>
              <a:rPr lang="en-US" sz="900" dirty="0">
                <a:solidFill>
                  <a:srgbClr val="FFFFFF"/>
                </a:solidFill>
                <a:latin typeface="SimSun"/>
                <a:cs typeface="SimSun"/>
              </a:rPr>
              <a:t>内部资料</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a:buClr>
                <a:srgbClr val="F0AB00"/>
              </a:buClr>
            </a:pPr>
            <a:r>
              <a:rPr lang="en-US" sz="900" dirty="0">
                <a:solidFill>
                  <a:srgbClr val="FFFFFF"/>
                </a:solidFill>
                <a:latin typeface="SimSun"/>
                <a:cs typeface="SimSun"/>
              </a:rPr>
              <a:t>内部资料</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Drag picture to placeholder or click icon to add</a:t>
            </a:r>
            <a:endParaRPr lang="de-DE" dirty="0"/>
          </a:p>
        </p:txBody>
      </p:sp>
    </p:spTree>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a:xfrm>
            <a:off x="504001" y="504000"/>
            <a:ext cx="11186476" cy="369332"/>
          </a:xfrm>
          <a:prstGeom prst="rect">
            <a:avLst/>
          </a:prstGeom>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60000"/>
            <a:ext cx="11185200" cy="369246"/>
          </a:xfrm>
          <a:prstGeom prst="rect">
            <a:avLst/>
          </a:prstGeom>
        </p:spPr>
        <p:txBody>
          <a:bodyPr anchor="ctr" anchorCtr="0">
            <a:noAutofit/>
          </a:bodyPr>
          <a:lstStyle>
            <a:lvl1pPr>
              <a:defRPr sz="2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dirty="0">
                <a:solidFill>
                  <a:srgbClr val="FFFFFF"/>
                </a:solidFill>
                <a:latin typeface="SimSun"/>
                <a:cs typeface="SimSun"/>
              </a:rPr>
              <a:t>No part of this publication may be reproduced or transmitted in any form or for any purpose without the express permission of SAP SE or an SAP affiliate company.</a:t>
            </a:r>
          </a:p>
          <a:p>
            <a:pPr>
              <a:spcBef>
                <a:spcPts val="1200"/>
              </a:spcBef>
            </a:pPr>
            <a:r>
              <a:rPr lang="en-US" sz="1100" dirty="0">
                <a:solidFill>
                  <a:srgbClr val="FFFFFF"/>
                </a:solidFill>
                <a:latin typeface="SimSun"/>
                <a:cs typeface="SimSun"/>
              </a:rPr>
              <a:t>The information contained herein may be changed without prior notice.Some software products marketed by SAP SE and its distributors contain proprietary software components </a:t>
            </a:r>
            <a:br/>
            <a:r>
              <a:rPr lang="en-US" sz="1100" dirty="0">
                <a:solidFill>
                  <a:srgbClr val="FFFFFF"/>
                </a:solidFill>
                <a:latin typeface="SimSun"/>
                <a:cs typeface="SimSun"/>
              </a:rPr>
              <a:t>of other software vendors.National product specifications may vary.</a:t>
            </a:r>
          </a:p>
          <a:p>
            <a:pPr>
              <a:spcBef>
                <a:spcPts val="1200"/>
              </a:spcBef>
            </a:pPr>
            <a:r>
              <a:rPr lang="en-US" sz="1100" dirty="0">
                <a:solidFill>
                  <a:srgbClr val="FFFFFF"/>
                </a:solidFill>
                <a:latin typeface="SimSun"/>
                <a:cs typeface="SimSun"/>
              </a:rPr>
              <a:t>These materials are provided by SAP SE or an SAP affiliate company for informational purposes only, without representation or warranty of any kind, and SAP or its affiliated companies shall not be liable for errors or omissions with respect to the materials.The only warranties for SAP or SAP affiliate company products and services are those that are </a:t>
            </a:r>
            <a:br/>
            <a:r>
              <a:rPr lang="en-US" sz="1100" dirty="0">
                <a:solidFill>
                  <a:srgbClr val="FFFFFF"/>
                </a:solidFill>
                <a:latin typeface="SimSun"/>
                <a:cs typeface="SimSun"/>
              </a:rPr>
              <a:t>set forth in the express warranty statements accompanying such products and services, if any.Nothing herein should be construed as constituting an additional warranty.</a:t>
            </a:r>
          </a:p>
          <a:p>
            <a:pPr>
              <a:spcBef>
                <a:spcPts val="1200"/>
              </a:spcBef>
            </a:pPr>
            <a:r>
              <a:rPr lang="en-US" sz="1100" dirty="0">
                <a:solidFill>
                  <a:srgbClr val="FFFFFF"/>
                </a:solidFill>
                <a:latin typeface="SimSun"/>
                <a:cs typeface="SimSun"/>
              </a:rPr>
              <a:t>In particular, SAP SE or its affiliated companies have no obligation to pursue any course of business outlined in this document or any related presentation, or to develop or release any functionality mentioned therein.This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notice.The information in this document is not a commitment, promise, or legal obligation to deliver any material, code, or functionality.All forward-looking statements are subject to various </a:t>
            </a:r>
            <a:br/>
            <a:r>
              <a:rPr lang="en-US" sz="1100" dirty="0">
                <a:solidFill>
                  <a:srgbClr val="FFFFFF"/>
                </a:solidFill>
                <a:latin typeface="SimSun"/>
                <a:cs typeface="SimSun"/>
              </a:rPr>
              <a:t>risks and uncertainties that could cause actual results to differ materially from expectations.Readers are cautioned not to place undue reliance on these forward-looking statements, and they should not be relied upon in making purchasing decisions.</a:t>
            </a:r>
          </a:p>
          <a:p>
            <a:pPr>
              <a:spcBef>
                <a:spcPts val="1200"/>
              </a:spcBef>
            </a:pPr>
            <a:r>
              <a:rPr lang="en-US" sz="1100" dirty="0">
                <a:solidFill>
                  <a:srgbClr val="FFFFFF"/>
                </a:solidFill>
                <a:latin typeface="SimSun"/>
                <a:cs typeface="SimSun"/>
              </a:rPr>
              <a:t>SAP and other SAP products and services mentioned herein as well as their respective logos are trademarks or registered trademarks of SAP SE (or an SAP affiliate company) </a:t>
            </a:r>
            <a:br/>
            <a:r>
              <a:rPr lang="en-US" sz="1100" dirty="0">
                <a:solidFill>
                  <a:srgbClr val="FFFFFF"/>
                </a:solidFill>
                <a:latin typeface="SimSun"/>
                <a:cs typeface="SimSun"/>
              </a:rPr>
              <a:t>in Germany and other countries.All other product and service names mentioned are the trademarks of their respective companies. </a:t>
            </a:r>
            <a:br/>
            <a:r>
              <a:rPr lang="en-US" sz="1100" dirty="0">
                <a:solidFill>
                  <a:srgbClr val="FFFFFF"/>
                </a:solidFill>
                <a:latin typeface="SimSun"/>
                <a:cs typeface="SimSun"/>
              </a:rPr>
              <a:t>See </a:t>
            </a:r>
            <a:r>
              <a:rPr lang="en-US" sz="1100" dirty="0">
                <a:solidFill>
                  <a:srgbClr val="999999"/>
                </a:solidFill>
                <a:latin typeface="SimSun"/>
                <a:cs typeface="SimSun"/>
                <a:hlinkClick r:id="rId2"/>
              </a:rPr>
              <a:t>http://global.sap.com/corporate-en/legal/copyright/index.epx</a:t>
            </a:r>
            <a:r>
              <a:rPr dirty="0">
                <a:latin typeface="SimSun"/>
                <a:cs typeface="SimSun"/>
              </a:rPr>
              <a:t> </a:t>
            </a:r>
            <a:r>
              <a:rPr lang="en-US" sz="1100" dirty="0">
                <a:solidFill>
                  <a:srgbClr val="FFFFFF"/>
                </a:solidFill>
                <a:latin typeface="SimSun"/>
                <a:cs typeface="SimSun"/>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r>
              <a:rPr lang="en-US" b="0" dirty="0">
                <a:solidFill>
                  <a:srgbClr val="FFFFFF"/>
                </a:solidFill>
                <a:latin typeface="SimSun"/>
                <a:cs typeface="SimSun"/>
              </a:rPr>
              <a:t>© 2017 SAP 股份公司或其关联公司版权所有，保留所有权利。</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solidFill>
            <a:schemeClr val="tx2">
              <a:alpha val="70000"/>
            </a:schemeClr>
          </a:solid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440000"/>
            <a:ext cx="11185200" cy="369246"/>
          </a:xfrm>
          <a:prstGeom prst="rect">
            <a:avLst/>
          </a:prstGeom>
        </p:spPr>
        <p:txBody>
          <a:bodyPr anchor="t" anchorCtr="0">
            <a:noAutofit/>
          </a:bodyPr>
          <a:lstStyle>
            <a:lvl1pPr>
              <a:defRPr sz="2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sz="1100" dirty="0">
                <a:solidFill>
                  <a:srgbClr val="FFFFFF"/>
                </a:solidFill>
                <a:latin typeface="SimSun"/>
                <a:cs typeface="SimSun"/>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sz="1100" dirty="0">
                <a:solidFill>
                  <a:srgbClr val="FFFFFF"/>
                </a:solidFill>
                <a:latin typeface="SimSun"/>
                <a:cs typeface="SimSun"/>
              </a:rPr>
              <a:t>In dieser Publikation enthaltene Informationen können ohne vorherige Ankündigung geändert werden.Die von SAP SE oder deren Vertriebsfirmen angebotenen Softwareprodukte können Softwarekomponenten auch anderer Softwarehersteller enthalten.Produkte können länderspezifische Unterschiede aufweisen.</a:t>
            </a:r>
          </a:p>
          <a:p>
            <a:pPr>
              <a:spcBef>
                <a:spcPts val="1200"/>
              </a:spcBef>
            </a:pPr>
            <a:r>
              <a:rPr sz="1100" dirty="0">
                <a:solidFill>
                  <a:srgbClr val="FFFFFF"/>
                </a:solidFill>
                <a:latin typeface="SimSun"/>
                <a:cs typeface="SimSun"/>
              </a:rPr>
              <a:t>Die vorliegenden Unterlagen werden von der SAP SE oder einem SAP-Konzernunternehmen bereitgestellt und dienen ausschließlich zu Informationszwecken. </a:t>
            </a:r>
            <a:br/>
            <a:r>
              <a:rPr sz="1100" dirty="0">
                <a:solidFill>
                  <a:srgbClr val="FFFFFF"/>
                </a:solidFill>
                <a:latin typeface="SimSun"/>
                <a:cs typeface="SimSun"/>
              </a:rPr>
              <a:t>Die SAP SE oder ihre Konzernunternehmen übernehmen keinerlei Haftung oder Gewährleistung für Fehler oder Unvollständigkeiten in dieser Publikation. </a:t>
            </a:r>
            <a:br/>
            <a:r>
              <a:rPr sz="1100" dirty="0">
                <a:solidFill>
                  <a:srgbClr val="FFFFFF"/>
                </a:solidFill>
                <a:latin typeface="SimSun"/>
                <a:cs typeface="SimSun"/>
              </a:rPr>
              <a:t>Die SAP SE oder ein SAP-Konzernunternehmen steht lediglich für Produkte und Dienstleistungen nach der Maßgabe ein, die in der Vereinbarung über die jeweiligen Produkte und Dienstleistungen ausdrücklich geregelt ist.Keine der hierin enthaltenen Informationen ist als zusätzliche Garantie zu interpretieren.</a:t>
            </a:r>
          </a:p>
          <a:p>
            <a:pPr>
              <a:spcBef>
                <a:spcPts val="1200"/>
              </a:spcBef>
            </a:pPr>
            <a:r>
              <a:rPr sz="1100" dirty="0">
                <a:solidFill>
                  <a:srgbClr val="FFFFFF"/>
                </a:solidFill>
                <a:latin typeface="SimSun"/>
                <a:cs typeface="SimSun"/>
              </a:rPr>
              <a:t>Insbesondere sind die SAP SE oder ihre Konzernunternehmen in keiner Weise verpflichtet, in dieser Publikation oder einer zugehörigen Präsentation dargestellte Geschäftsabläufe zu verfolgen oder hierin wiedergegebene Funktionen zu entwickeln oder zu veröffentlichen.Diese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werden.Die in dieser Publikation enthaltenen Informationen stellen keine Zusage, kein Versprechen und keine rechtliche Verpflichtung zur Lieferung von Material, Code oder Funktionen dar.Sämtliche vorausschauenden Aussagen unterliegen unterschiedlichen Risiken und Unsicherheiten, durch die die tatsächlichen Ergebnisse von den Erwartungen abweichen können.Dem Leser wird empfohlen, diesen vorausschauenden Aussagen kein übertriebenes Vertrauen zu schenken und sich bei Kaufentscheidungen nicht auf sie zu stützen.</a:t>
            </a:r>
          </a:p>
          <a:p>
            <a:pPr>
              <a:spcBef>
                <a:spcPts val="1200"/>
              </a:spcBef>
            </a:pPr>
            <a:r>
              <a:rPr sz="1100" dirty="0">
                <a:solidFill>
                  <a:srgbClr val="FFFFFF"/>
                </a:solidFill>
                <a:latin typeface="SimSun"/>
                <a:cs typeface="SimSun"/>
              </a:rPr>
              <a:t>SAP und andere in diesem Dokument erwähnte Produkte und Dienstleistungen von SAP sowie die dazugehörigen Logos sind Marken oder eingetragene Marken der SAP SE </a:t>
            </a:r>
            <a:br/>
            <a:r>
              <a:rPr sz="1100" dirty="0">
                <a:solidFill>
                  <a:srgbClr val="FFFFFF"/>
                </a:solidFill>
                <a:latin typeface="SimSun"/>
                <a:cs typeface="SimSun"/>
              </a:rPr>
              <a:t>(oder von einem SAP-Konzernunternehmen) in Deutschland und verschiedenen anderen Ländern weltweit.Alle anderen Namen von Produkten und Dienstleistungen sind Marken der jeweiligen Firmen. </a:t>
            </a:r>
            <a:br/>
            <a:r>
              <a:rPr sz="1100" dirty="0">
                <a:solidFill>
                  <a:srgbClr val="FFFFFF"/>
                </a:solidFill>
                <a:latin typeface="SimSun"/>
                <a:cs typeface="SimSun"/>
              </a:rPr>
              <a:t>Zusätzliche Informationen zur Marke und Vermerke finden Sie auf der Seite </a:t>
            </a:r>
            <a:r>
              <a:rPr sz="1100" dirty="0">
                <a:solidFill>
                  <a:srgbClr val="FFFFFF"/>
                </a:solidFill>
                <a:latin typeface="SimSun"/>
                <a:cs typeface="SimSun"/>
                <a:hlinkClick r:id="rId2"/>
              </a:rPr>
              <a:t>http://www.sap.com/corporate-de/legal/copyright/index.epx</a:t>
            </a:r>
            <a:endParaRPr lang="zh-CN" sz="1100" dirty="0">
              <a:solidFill>
                <a:srgbClr val="FFFFFF"/>
              </a:solidFill>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r>
              <a:rPr lang="en-US" b="0" dirty="0">
                <a:solidFill>
                  <a:srgbClr val="FFFFFF"/>
                </a:solidFill>
                <a:latin typeface="SimSun"/>
                <a:cs typeface="SimSun"/>
              </a:rPr>
              <a:t>© 2018 SAP 股份公司或其关联公司版权所有，保留所有权利。</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Legal disclaimer">
    <p:spTree>
      <p:nvGrpSpPr>
        <p:cNvPr id="1" name=""/>
        <p:cNvGrpSpPr/>
        <p:nvPr/>
      </p:nvGrpSpPr>
      <p:grpSpPr>
        <a:xfrm>
          <a:off x="0" y="0"/>
          <a:ext cx="0" cy="0"/>
          <a:chOff x="0" y="0"/>
          <a:chExt cx="0" cy="0"/>
        </a:xfrm>
      </p:grpSpPr>
      <p:sp>
        <p:nvSpPr>
          <p:cNvPr id="5" name="Title 2"/>
          <p:cNvSpPr txBox="1">
            <a:spLocks/>
          </p:cNvSpPr>
          <p:nvPr userDrawn="1"/>
        </p:nvSpPr>
        <p:spPr bwMode="gray">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399" dirty="0">
                <a:solidFill>
                  <a:srgbClr val="FFFFFF"/>
                </a:solidFill>
                <a:latin typeface="SimSun"/>
                <a:cs typeface="SimSun"/>
              </a:rPr>
              <a:t>Legal disclaimer</a:t>
            </a:r>
          </a:p>
        </p:txBody>
      </p:sp>
      <p:sp>
        <p:nvSpPr>
          <p:cNvPr id="10" name="TextBox 9"/>
          <p:cNvSpPr txBox="1"/>
          <p:nvPr userDrawn="1"/>
        </p:nvSpPr>
        <p:spPr>
          <a:xfrm>
            <a:off x="504001" y="1622518"/>
            <a:ext cx="11173649" cy="3693319"/>
          </a:xfrm>
          <a:prstGeom prst="rect">
            <a:avLst/>
          </a:prstGeom>
          <a:noFill/>
        </p:spPr>
        <p:txBody>
          <a:bodyPr wrap="square" lIns="0" tIns="0" rIns="0" bIns="0" rtlCol="0">
            <a:spAutoFit/>
          </a:bodyPr>
          <a:lstStyle/>
          <a:p>
            <a:r>
              <a:rPr lang="en-US" sz="1600" dirty="0">
                <a:solidFill>
                  <a:srgbClr val="FFFFFF"/>
                </a:solidFill>
                <a:latin typeface="SimSun"/>
                <a:cs typeface="SimSun"/>
              </a:rPr>
              <a:t>The information in this presentation is confidential and proprietary to SAP and may not be disclosed without the permission of SAP.This presentation is not subject to your license agreement or any other service or subscription agreement with SAP. </a:t>
            </a:r>
            <a:br/>
            <a:r>
              <a:rPr lang="en-US" sz="1600" dirty="0">
                <a:solidFill>
                  <a:srgbClr val="FFFFFF"/>
                </a:solidFill>
                <a:latin typeface="SimSun"/>
                <a:cs typeface="SimSun"/>
              </a:rPr>
              <a:t>SAP has no obligation to pursue any course of business outlined in this document or any related presentation, or to develop or release any functionality mentioned therein.This document, or any related presentation, and SAP’s strategy and possible future developments, products, and platforms, directions, and functionality are all subject to change and may be changed </a:t>
            </a:r>
            <a:br/>
            <a:r>
              <a:rPr lang="en-US" sz="1600" dirty="0">
                <a:solidFill>
                  <a:srgbClr val="FFFFFF"/>
                </a:solidFill>
                <a:latin typeface="SimSun"/>
                <a:cs typeface="SimSun"/>
              </a:rPr>
              <a:t>by SAP at any time for any reason without notice.The information in this document is not a commitment, promise, or legal obligation to deliver any material, code, or functionality.This document is provided without a warranty of any kind, either express or implied, including but not limited to the implied warranties of merchantability, fitness for a particular purpose, </a:t>
            </a:r>
            <a:br/>
            <a:r>
              <a:rPr lang="en-US" sz="1600" dirty="0">
                <a:solidFill>
                  <a:srgbClr val="FFFFFF"/>
                </a:solidFill>
                <a:latin typeface="SimSun"/>
                <a:cs typeface="SimSun"/>
              </a:rPr>
              <a:t>or noninfringement.This document is for informational purposes and may not be incorporated into a contract.SAP assumes no responsibility for errors or omissions in this document, except if such damages were caused by SAP’s willful misconduct or gross negligence.</a:t>
            </a:r>
            <a:br/>
            <a:endParaRPr lang="zh-CN" sz="1600" dirty="0">
              <a:solidFill>
                <a:srgbClr val="FFFFFF"/>
              </a:solidFill>
            </a:endParaRPr>
          </a:p>
          <a:p>
            <a:r>
              <a:rPr lang="en-US" sz="1600" dirty="0">
                <a:solidFill>
                  <a:srgbClr val="FFFFFF"/>
                </a:solidFill>
                <a:latin typeface="SimSun"/>
                <a:cs typeface="SimSun"/>
              </a:rPr>
              <a:t>All forward-looking statements are subject to various risks and uncertainties that could cause actual results to differ materially from expectations.Readers are cautioned not to place undue reliance on these forward-looking statements, </a:t>
            </a:r>
            <a:br/>
            <a:r>
              <a:rPr lang="en-US" sz="1600" dirty="0">
                <a:solidFill>
                  <a:srgbClr val="FFFFFF"/>
                </a:solidFill>
                <a:latin typeface="SimSun"/>
                <a:cs typeface="SimSun"/>
              </a:rPr>
              <a:t>which speak only as of their dates, and they should not be relied upon in making purchasing decisions.</a:t>
            </a:r>
          </a:p>
        </p:txBody>
      </p:sp>
    </p:spTree>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zh-CN" sz="900" noProof="0" dirty="0"/>
          </a:p>
        </p:txBody>
      </p:sp>
      <p:sp>
        <p:nvSpPr>
          <p:cNvPr id="11" name="Classification"/>
          <p:cNvSpPr txBox="1"/>
          <p:nvPr userDrawn="1"/>
        </p:nvSpPr>
        <p:spPr bwMode="black">
          <a:xfrm>
            <a:off x="2838470" y="6559834"/>
            <a:ext cx="153888" cy="184666"/>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panose="020B0604020202020204" pitchFamily="34" charset="0"/>
                <a:ea typeface="微软雅黑" panose="020B0503020204020204" pitchFamily="34" charset="-122"/>
                <a:cs typeface="SimSun"/>
                <a:sym typeface="Arial"/>
              </a:rPr>
              <a:t>客户</a:t>
            </a:r>
          </a:p>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endParaRPr kumimoji="0" lang="zh-CN" sz="600" b="0" i="0" u="none" kern="0" baseline="0" dirty="0">
              <a:solidFill>
                <a:schemeClr val="tx1"/>
              </a:solidFill>
              <a:latin typeface="Arial" panose="020B0604020202020204" pitchFamily="34" charset="0"/>
              <a:ea typeface="微软雅黑" panose="020B0503020204020204" pitchFamily="34" charset="-122"/>
              <a:cs typeface="SimSun"/>
              <a:sym typeface="Arial"/>
            </a:endParaRPr>
          </a:p>
        </p:txBody>
      </p:sp>
      <p:sp>
        <p:nvSpPr>
          <p:cNvPr id="10" name="Copyright"/>
          <p:cNvSpPr txBox="1"/>
          <p:nvPr userDrawn="1"/>
        </p:nvSpPr>
        <p:spPr bwMode="black">
          <a:xfrm>
            <a:off x="504001" y="6559834"/>
            <a:ext cx="2387598"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latin typeface="Arial" panose="020B0604020202020204" pitchFamily="34" charset="0"/>
                <a:ea typeface="微软雅黑" panose="020B0503020204020204" pitchFamily="34" charset="-122"/>
                <a:cs typeface="SimSun"/>
              </a:rPr>
              <a:t>2018 SAP </a:t>
            </a:r>
            <a:r>
              <a:rPr lang="en-US" sz="600" noProof="0" dirty="0" err="1">
                <a:solidFill>
                  <a:schemeClr val="tx1"/>
                </a:solidFill>
                <a:latin typeface="Arial" panose="020B0604020202020204" pitchFamily="34" charset="0"/>
                <a:ea typeface="微软雅黑" panose="020B0503020204020204" pitchFamily="34" charset="-122"/>
                <a:cs typeface="SimSun"/>
              </a:rPr>
              <a:t>股份</a:t>
            </a:r>
            <a:r>
              <a:rPr lang="zh-CN" altLang="en-US" sz="600" noProof="0" dirty="0">
                <a:solidFill>
                  <a:schemeClr val="tx1"/>
                </a:solidFill>
                <a:latin typeface="Arial" panose="020B0604020202020204" pitchFamily="34" charset="0"/>
                <a:ea typeface="微软雅黑" panose="020B0503020204020204" pitchFamily="34" charset="-122"/>
                <a:cs typeface="SimSun"/>
              </a:rPr>
              <a:t>有限</a:t>
            </a:r>
            <a:r>
              <a:rPr lang="en-US" sz="600" noProof="0" dirty="0" err="1">
                <a:solidFill>
                  <a:schemeClr val="tx1"/>
                </a:solidFill>
                <a:latin typeface="Arial" panose="020B0604020202020204" pitchFamily="34" charset="0"/>
                <a:ea typeface="微软雅黑" panose="020B0503020204020204" pitchFamily="34" charset="-122"/>
                <a:cs typeface="SimSun"/>
              </a:rPr>
              <a:t>公司或其关联公司版权所有，保留所有权利</a:t>
            </a:r>
            <a:r>
              <a:rPr lang="en-US" sz="600" noProof="0" dirty="0">
                <a:solidFill>
                  <a:schemeClr val="tx1"/>
                </a:solidFill>
                <a:latin typeface="Arial" panose="020B0604020202020204" pitchFamily="34" charset="0"/>
                <a:ea typeface="微软雅黑" panose="020B0503020204020204" pitchFamily="34" charset="-122"/>
                <a:cs typeface="SimSun"/>
              </a:rPr>
              <a:t>。</a:t>
            </a:r>
            <a:r>
              <a:rPr kumimoji="0" lang="en-US" sz="600" b="0" i="0" u="none" kern="0" baseline="0" dirty="0">
                <a:solidFill>
                  <a:schemeClr val="tx1"/>
                </a:solidFill>
                <a:latin typeface="Arial" panose="020B0604020202020204" pitchFamily="34" charset="0"/>
                <a:ea typeface="微软雅黑" panose="020B0503020204020204" pitchFamily="34" charset="-122"/>
                <a:cs typeface="SimSun"/>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4" name="Group 3"/>
          <p:cNvGrpSpPr/>
          <p:nvPr userDrawn="1"/>
        </p:nvGrpSpPr>
        <p:grpSpPr>
          <a:xfrm>
            <a:off x="0" y="0"/>
            <a:ext cx="12196800" cy="251942"/>
            <a:chOff x="0" y="0"/>
            <a:chExt cx="12196800" cy="251942"/>
          </a:xfrm>
        </p:grpSpPr>
        <p:sp>
          <p:nvSpPr>
            <p:cNvPr id="12" name="Rectangle 11"/>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
        <p:nvSpPr>
          <p:cNvPr id="21" name="Title Placeholder 20"/>
          <p:cNvSpPr>
            <a:spLocks noGrp="1"/>
          </p:cNvSpPr>
          <p:nvPr>
            <p:ph type="title"/>
          </p:nvPr>
        </p:nvSpPr>
        <p:spPr>
          <a:xfrm>
            <a:off x="838200" y="365125"/>
            <a:ext cx="10518775"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61" r:id="rId1"/>
    <p:sldLayoutId id="2147483764" r:id="rId2"/>
    <p:sldLayoutId id="2147483741" r:id="rId3"/>
    <p:sldLayoutId id="2147483765" r:id="rId4"/>
    <p:sldLayoutId id="2147483767" r:id="rId5"/>
    <p:sldLayoutId id="2147483743" r:id="rId6"/>
    <p:sldLayoutId id="2147483745" r:id="rId7"/>
    <p:sldLayoutId id="2147483760" r:id="rId8"/>
    <p:sldLayoutId id="2147483768" r:id="rId9"/>
    <p:sldLayoutId id="2147483769" r:id="rId10"/>
    <p:sldLayoutId id="2147483770" r:id="rId11"/>
    <p:sldLayoutId id="2147483744" r:id="rId12"/>
    <p:sldLayoutId id="2147483757" r:id="rId13"/>
    <p:sldLayoutId id="2147483748" r:id="rId14"/>
    <p:sldLayoutId id="2147483762" r:id="rId15"/>
    <p:sldLayoutId id="2147483771" r:id="rId16"/>
    <p:sldLayoutId id="2147483763" r:id="rId17"/>
    <p:sldLayoutId id="2147483751" r:id="rId18"/>
    <p:sldLayoutId id="2147483753" r:id="rId19"/>
    <p:sldLayoutId id="2147483756" r:id="rId20"/>
    <p:sldLayoutId id="2147483740" r:id="rId21"/>
    <p:sldLayoutId id="2147483754" r:id="rId22"/>
    <p:sldLayoutId id="2147483755" r:id="rId23"/>
    <p:sldLayoutId id="2147483773" r:id="rId2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indent="0" algn="r">
              <a:buClr>
                <a:srgbClr val="FFFFFF"/>
              </a:buClr>
              <a:buFont typeface="Arial" pitchFamily="34" charset="0"/>
              <a:buNone/>
            </a:pPr>
            <a:fld id="{0BDC132A-5C91-4078-9777-31DA19A62E0A}" type="slidenum">
              <a:rPr lang="en-US" sz="900" smtClean="0">
                <a:solidFill>
                  <a:srgbClr val="FFFFFF"/>
                </a:solidFill>
              </a:rPr>
              <a:pPr marL="0" indent="0" algn="r">
                <a:buClr>
                  <a:srgbClr val="FFFFFF"/>
                </a:buClr>
                <a:buFont typeface="Arial" pitchFamily="34" charset="0"/>
                <a:buNone/>
              </a:pPr>
              <a:t>‹#›</a:t>
            </a:fld>
            <a:endParaRPr lang="zh-CN" sz="900" dirty="0">
              <a:solidFill>
                <a:srgbClr val="FFFFFF"/>
              </a:solidFill>
            </a:endParaRPr>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defTabSz="1088558">
              <a:buClr>
                <a:srgbClr val="FFFFFF"/>
              </a:buClr>
              <a:buFont typeface="Arial" pitchFamily="34" charset="0"/>
              <a:buNone/>
              <a:defRPr/>
            </a:pPr>
            <a:r>
              <a:rPr lang="en-US" sz="600" kern="0" dirty="0">
                <a:solidFill>
                  <a:srgbClr val="FFFFFF"/>
                </a:solidFill>
                <a:latin typeface="SimSun"/>
                <a:cs typeface="SimSun"/>
                <a:sym typeface="Arial"/>
              </a:rPr>
              <a:t>内部资料</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indent="-84121" defTabSz="1088558">
              <a:buClr>
                <a:srgbClr val="FFFFFF"/>
              </a:buClr>
              <a:buFont typeface="Arial" pitchFamily="34" charset="0"/>
              <a:buChar char="©"/>
              <a:defRPr/>
            </a:pPr>
            <a:r>
              <a:rPr lang="en-US" sz="600" dirty="0">
                <a:solidFill>
                  <a:srgbClr val="FFFFFF"/>
                </a:solidFill>
                <a:latin typeface="SimSun"/>
                <a:cs typeface="SimSun"/>
              </a:rPr>
              <a:t>© 2018 SAP 股份公司或其关联公司版权所有，保留所有权利。</a:t>
            </a:r>
            <a:r>
              <a:rPr lang="en-US" sz="600" kern="0" dirty="0">
                <a:solidFill>
                  <a:srgbClr val="FFFFFF"/>
                </a:solidFill>
                <a:latin typeface="SimSun"/>
                <a:cs typeface="SimSun"/>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algn="ctr" defTabSz="914217" fontAlgn="base">
                <a:spcBef>
                  <a:spcPct val="50000"/>
                </a:spcBef>
                <a:spcAft>
                  <a:spcPct val="0"/>
                </a:spcAft>
                <a:buClr>
                  <a:srgbClr val="F0AB00"/>
                </a:buClr>
                <a:buSzPct val="80000"/>
              </a:pPr>
              <a:endParaRPr lang="en-US" sz="2000" kern="0" dirty="0" err="1">
                <a:solidFill>
                  <a:srgbClr val="FFFFFF"/>
                </a:solidFill>
                <a:ea typeface="Arial Unicode MS" pitchFamily="34" charset="-128"/>
                <a:cs typeface="Arial Unicode MS" pitchFamily="34" charset="-128"/>
              </a:endParaRPr>
            </a:p>
          </p:txBody>
        </p:sp>
      </p:grpSp>
    </p:spTree>
    <p:extLst>
      <p:ext uri="{BB962C8B-B14F-4D97-AF65-F5344CB8AC3E}">
        <p14:creationId xmlns:p14="http://schemas.microsoft.com/office/powerpoint/2010/main" val="162124161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jpe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jpe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5.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3.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3.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21.png"/><Relationship Id="rId4" Type="http://schemas.openxmlformats.org/officeDocument/2006/relationships/image" Target="../media/image60.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64.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hyperlink" Target="http://sapdemostore.com/sap/bc/ui5_ui5/sap/yunifiedstore/index.html" TargetMode="External"/><Relationship Id="rId4" Type="http://schemas.openxmlformats.org/officeDocument/2006/relationships/image" Target="../media/image65.tiff"/></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6.png"/><Relationship Id="rId18" Type="http://schemas.openxmlformats.org/officeDocument/2006/relationships/image" Target="../media/image76.png"/><Relationship Id="rId3" Type="http://schemas.openxmlformats.org/officeDocument/2006/relationships/hyperlink" Target="https://www.youtube.com/watch?v=2gf4xPUVmpE" TargetMode="External"/><Relationship Id="rId7" Type="http://schemas.openxmlformats.org/officeDocument/2006/relationships/hyperlink" Target="https://www.sap.com/assetdetail/2017/02/06a1a311-a97c-0010-82c7-eda71af511fa.html" TargetMode="External"/><Relationship Id="rId12" Type="http://schemas.openxmlformats.org/officeDocument/2006/relationships/image" Target="../media/image71.png"/><Relationship Id="rId17" Type="http://schemas.openxmlformats.org/officeDocument/2006/relationships/image" Target="../media/image75.png"/><Relationship Id="rId2" Type="http://schemas.openxmlformats.org/officeDocument/2006/relationships/notesSlide" Target="../notesSlides/notesSlide27.xml"/><Relationship Id="rId16" Type="http://schemas.openxmlformats.org/officeDocument/2006/relationships/image" Target="../media/image74.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hyperlink" Target="https://www.youtube.com/watch?v=FO48QDZcS5g" TargetMode="External"/><Relationship Id="rId5" Type="http://schemas.openxmlformats.org/officeDocument/2006/relationships/hyperlink" Target="https://www.youtube.com/watch?v=Mcq8ee0TCUI" TargetMode="External"/><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hyperlink" Target="https://www.sap.com/assetdetail/2016/08/1a9bf8d3-837c-0010-82c7-eda71af511fa.html" TargetMode="External"/><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74" y="2011"/>
            <a:ext cx="12195175" cy="6855990"/>
          </a:xfrm>
          <a:prstGeom prst="rect">
            <a:avLst/>
          </a:prstGeom>
        </p:spPr>
      </p:pic>
      <p:grpSp>
        <p:nvGrpSpPr>
          <p:cNvPr id="15" name="Hero Motion Band"/>
          <p:cNvGrpSpPr/>
          <p:nvPr/>
        </p:nvGrpSpPr>
        <p:grpSpPr>
          <a:xfrm>
            <a:off x="9168786" y="893"/>
            <a:ext cx="3023215" cy="6857107"/>
            <a:chOff x="9232373" y="-1006"/>
            <a:chExt cx="3024002" cy="3431806"/>
          </a:xfrm>
        </p:grpSpPr>
        <p:sp>
          <p:nvSpPr>
            <p:cNvPr id="16" name="Rectangle 15"/>
            <p:cNvSpPr/>
            <p:nvPr/>
          </p:nvSpPr>
          <p:spPr bwMode="gray">
            <a:xfrm>
              <a:off x="11248375" y="0"/>
              <a:ext cx="1008000" cy="3430800"/>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a:solidFill>
                  <a:srgbClr val="FFFFFF"/>
                </a:solidFill>
                <a:ea typeface="微软雅黑"/>
                <a:cs typeface="Arial Unicode MS" pitchFamily="34" charset="-128"/>
              </a:endParaRPr>
            </a:p>
          </p:txBody>
        </p:sp>
        <p:sp>
          <p:nvSpPr>
            <p:cNvPr id="17" name="Rectangle 16"/>
            <p:cNvSpPr/>
            <p:nvPr/>
          </p:nvSpPr>
          <p:spPr bwMode="gray">
            <a:xfrm>
              <a:off x="10240374" y="0"/>
              <a:ext cx="1008000" cy="3430800"/>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a:solidFill>
                  <a:srgbClr val="FFFFFF"/>
                </a:solidFill>
                <a:ea typeface="微软雅黑"/>
                <a:cs typeface="Arial Unicode MS" pitchFamily="34" charset="-128"/>
              </a:endParaRPr>
            </a:p>
          </p:txBody>
        </p:sp>
        <p:sp>
          <p:nvSpPr>
            <p:cNvPr id="21" name="Rectangle 20"/>
            <p:cNvSpPr/>
            <p:nvPr/>
          </p:nvSpPr>
          <p:spPr bwMode="gray">
            <a:xfrm>
              <a:off x="9232373" y="-1006"/>
              <a:ext cx="1008000" cy="34318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a:solidFill>
                  <a:srgbClr val="FFFFFF"/>
                </a:solidFill>
                <a:ea typeface="微软雅黑"/>
                <a:cs typeface="Arial Unicode MS" pitchFamily="34" charset="-128"/>
              </a:endParaRPr>
            </a:p>
          </p:txBody>
        </p:sp>
      </p:grpSp>
      <p:sp>
        <p:nvSpPr>
          <p:cNvPr id="27" name="Rectangle 26"/>
          <p:cNvSpPr/>
          <p:nvPr/>
        </p:nvSpPr>
        <p:spPr bwMode="gray">
          <a:xfrm>
            <a:off x="3057" y="14710"/>
            <a:ext cx="8661860" cy="6855990"/>
          </a:xfrm>
          <a:prstGeom prst="rect">
            <a:avLst/>
          </a:prstGeom>
          <a:gradFill flip="none" rotWithShape="1">
            <a:gsLst>
              <a:gs pos="0">
                <a:schemeClr val="bg1">
                  <a:alpha val="53000"/>
                </a:schemeClr>
              </a:gs>
              <a:gs pos="100000">
                <a:schemeClr val="bg1">
                  <a:alpha val="0"/>
                </a:schemeClr>
              </a:gs>
            </a:gsLst>
            <a:lin ang="0" scaled="1"/>
            <a:tileRect/>
          </a:gra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solidFill>
                <a:srgbClr val="FFFFFF"/>
              </a:solidFill>
              <a:ea typeface="微软雅黑"/>
              <a:cs typeface="Arial Unicode MS" pitchFamily="34" charset="-128"/>
            </a:endParaRPr>
          </a:p>
        </p:txBody>
      </p:sp>
      <p:sp>
        <p:nvSpPr>
          <p:cNvPr id="35" name="Subtitle 34"/>
          <p:cNvSpPr>
            <a:spLocks noGrp="1"/>
          </p:cNvSpPr>
          <p:nvPr>
            <p:ph type="subTitle" idx="1"/>
          </p:nvPr>
        </p:nvSpPr>
        <p:spPr>
          <a:xfrm>
            <a:off x="431399" y="5869024"/>
            <a:ext cx="10900800" cy="430887"/>
          </a:xfrm>
        </p:spPr>
        <p:txBody>
          <a:bodyPr/>
          <a:lstStyle/>
          <a:p>
            <a:r>
              <a:rPr lang="en-US" sz="3200" dirty="0">
                <a:latin typeface="Arial"/>
                <a:ea typeface="微软雅黑"/>
                <a:cs typeface="SimSun"/>
              </a:rPr>
              <a:t>L1</a:t>
            </a:r>
          </a:p>
        </p:txBody>
      </p:sp>
      <p:sp>
        <p:nvSpPr>
          <p:cNvPr id="29" name="Text Placeholder 2"/>
          <p:cNvSpPr txBox="1">
            <a:spLocks/>
          </p:cNvSpPr>
          <p:nvPr/>
        </p:nvSpPr>
        <p:spPr bwMode="gray">
          <a:xfrm>
            <a:off x="431399" y="2145795"/>
            <a:ext cx="8393573" cy="387798"/>
          </a:xfrm>
          <a:prstGeom prst="rect">
            <a:avLst/>
          </a:prstGeom>
        </p:spPr>
        <p:txBody>
          <a:bodyPr vert="horz" wrap="square" lIns="0" tIns="0" rIns="0" bIns="0" rtlCol="0" anchor="b">
            <a:spAutoFit/>
          </a:bodyPr>
          <a:lstStyle>
            <a:lvl1pPr marL="0" indent="0" algn="l" defTabSz="1088558" rtl="0" eaLnBrk="1" latinLnBrk="0" hangingPunct="1">
              <a:lnSpc>
                <a:spcPct val="90000"/>
              </a:lnSpc>
              <a:spcBef>
                <a:spcPts val="0"/>
              </a:spcBef>
              <a:buClr>
                <a:schemeClr val="accent1"/>
              </a:buClr>
              <a:buSzPct val="80000"/>
              <a:buFontTx/>
              <a:buNone/>
              <a:defRPr sz="3600" b="1" kern="1200" baseline="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altLang="en-US" sz="2800" dirty="0">
                <a:ea typeface="微软雅黑"/>
              </a:rPr>
              <a:t>SAP HANA </a:t>
            </a:r>
            <a:r>
              <a:rPr lang="zh-CN" altLang="en-US" sz="2800" dirty="0">
                <a:ea typeface="微软雅黑"/>
              </a:rPr>
              <a:t>数据管理套件</a:t>
            </a:r>
            <a:endParaRPr lang="en-US" sz="2800" dirty="0">
              <a:solidFill>
                <a:srgbClr val="FFFFFF"/>
              </a:solidFill>
              <a:latin typeface="Arial"/>
              <a:ea typeface="微软雅黑"/>
              <a:cs typeface="SimSun"/>
            </a:endParaRPr>
          </a:p>
        </p:txBody>
      </p:sp>
      <p:sp>
        <p:nvSpPr>
          <p:cNvPr id="34" name="Text Placeholder 3"/>
          <p:cNvSpPr txBox="1">
            <a:spLocks/>
          </p:cNvSpPr>
          <p:nvPr/>
        </p:nvSpPr>
        <p:spPr bwMode="gray">
          <a:xfrm>
            <a:off x="431399" y="2947494"/>
            <a:ext cx="8393573" cy="184666"/>
          </a:xfrm>
          <a:prstGeom prst="rect">
            <a:avLst/>
          </a:prstGeom>
        </p:spPr>
        <p:txBody>
          <a:bodyPr vert="horz" lIns="0" tIns="0" rIns="0" bIns="0" rtlCol="0">
            <a:noAutofit/>
          </a:bodyPr>
          <a:lstStyle>
            <a:lvl1pPr marL="0" indent="0" algn="l" defTabSz="1088558" rtl="0" eaLnBrk="1" latinLnBrk="0" hangingPunct="1">
              <a:spcBef>
                <a:spcPts val="0"/>
              </a:spcBef>
              <a:buClr>
                <a:schemeClr val="accent1"/>
              </a:buClr>
              <a:buSzPct val="80000"/>
              <a:buFontTx/>
              <a:buNone/>
              <a:defRPr sz="12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dirty="0">
                <a:solidFill>
                  <a:srgbClr val="FFFFFF"/>
                </a:solidFill>
                <a:latin typeface="Arial"/>
                <a:ea typeface="微软雅黑"/>
                <a:cs typeface="SimSun"/>
              </a:rPr>
              <a:t>2018 年 xx 月 XX 日</a:t>
            </a:r>
          </a:p>
        </p:txBody>
      </p:sp>
      <p:sp>
        <p:nvSpPr>
          <p:cNvPr id="36" name="Subtitle 1"/>
          <p:cNvSpPr txBox="1">
            <a:spLocks/>
          </p:cNvSpPr>
          <p:nvPr/>
        </p:nvSpPr>
        <p:spPr bwMode="gray">
          <a:xfrm>
            <a:off x="431399" y="2602044"/>
            <a:ext cx="8393573" cy="276999"/>
          </a:xfrm>
          <a:prstGeom prst="rect">
            <a:avLst/>
          </a:prstGeom>
        </p:spPr>
        <p:txBody>
          <a:bodyPr vert="horz" wrap="square" lIns="0" tIns="0" rIns="0" bIns="0" rtlCol="0"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kern="1200" baseline="0">
                <a:solidFill>
                  <a:schemeClr val="tx1"/>
                </a:solidFill>
                <a:latin typeface="+mn-lt"/>
                <a:ea typeface="+mn-ea"/>
                <a:cs typeface="+mn-cs"/>
              </a:defRPr>
            </a:lvl1pPr>
            <a:lvl2pPr marL="544279" indent="0" algn="ctr" defTabSz="1088558" rtl="0" eaLnBrk="1" latinLnBrk="0" hangingPunct="1">
              <a:spcBef>
                <a:spcPts val="600"/>
              </a:spcBef>
              <a:buClr>
                <a:schemeClr val="accent1"/>
              </a:buClr>
              <a:buSzPct val="100000"/>
              <a:buFont typeface="Wingdings" pitchFamily="2" charset="2"/>
              <a:buNone/>
              <a:defRPr sz="1800" kern="1200">
                <a:solidFill>
                  <a:schemeClr val="tx1">
                    <a:tint val="75000"/>
                  </a:schemeClr>
                </a:solidFill>
                <a:latin typeface="+mn-lt"/>
                <a:ea typeface="+mn-ea"/>
                <a:cs typeface="+mn-cs"/>
              </a:defRPr>
            </a:lvl2pPr>
            <a:lvl3pPr marL="1088558" indent="0" algn="ctr" defTabSz="1088558" rtl="0" eaLnBrk="1" latinLnBrk="0" hangingPunct="1">
              <a:spcBef>
                <a:spcPts val="300"/>
              </a:spcBef>
              <a:buClr>
                <a:schemeClr val="tx1"/>
              </a:buClr>
              <a:buSzPct val="100000"/>
              <a:buFont typeface="Arial" panose="020B0604020202020204" pitchFamily="34" charset="0"/>
              <a:buNone/>
              <a:defRPr lang="en-US" sz="1800" kern="1200" noProof="0">
                <a:solidFill>
                  <a:schemeClr val="tx1">
                    <a:tint val="75000"/>
                  </a:schemeClr>
                </a:solidFill>
                <a:latin typeface="+mn-lt"/>
                <a:ea typeface="+mn-ea"/>
                <a:cs typeface="+mn-cs"/>
              </a:defRPr>
            </a:lvl3pPr>
            <a:lvl4pPr marL="1632837" indent="0" algn="ctr" defTabSz="1088558" rtl="0" eaLnBrk="1" latinLnBrk="0" hangingPunct="1">
              <a:spcBef>
                <a:spcPts val="300"/>
              </a:spcBef>
              <a:buClr>
                <a:schemeClr val="tx1"/>
              </a:buClr>
              <a:buSzPct val="120000"/>
              <a:buFont typeface="Arial" pitchFamily="34" charset="0"/>
              <a:buNone/>
              <a:defRPr sz="1600" kern="1200">
                <a:solidFill>
                  <a:schemeClr val="tx1">
                    <a:tint val="75000"/>
                  </a:schemeClr>
                </a:solidFill>
                <a:latin typeface="+mn-lt"/>
                <a:ea typeface="+mn-ea"/>
                <a:cs typeface="+mn-cs"/>
              </a:defRPr>
            </a:lvl4pPr>
            <a:lvl5pPr marL="2177116" indent="0" algn="ctr"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tint val="75000"/>
                  </a:schemeClr>
                </a:solidFill>
                <a:latin typeface="+mn-lt"/>
                <a:ea typeface="+mn-ea"/>
                <a:cs typeface="+mn-cs"/>
              </a:defRPr>
            </a:lvl5pPr>
            <a:lvl6pPr marL="2721396"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5675"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9954"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4233"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pPr>
              <a:buClr>
                <a:srgbClr val="F0AB00"/>
              </a:buClr>
            </a:pPr>
            <a:r>
              <a:rPr lang="en-US" dirty="0">
                <a:solidFill>
                  <a:srgbClr val="FFFFFF"/>
                </a:solidFill>
                <a:latin typeface="Arial"/>
                <a:ea typeface="微软雅黑"/>
                <a:cs typeface="SimSun"/>
              </a:rPr>
              <a:t>演讲者姓名，SAP</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99" y="326259"/>
            <a:ext cx="776299" cy="382974"/>
          </a:xfrm>
          <a:prstGeom prst="rect">
            <a:avLst/>
          </a:prstGeom>
        </p:spPr>
      </p:pic>
      <p:sp>
        <p:nvSpPr>
          <p:cNvPr id="13" name="Text Placeholder 3"/>
          <p:cNvSpPr txBox="1">
            <a:spLocks/>
          </p:cNvSpPr>
          <p:nvPr/>
        </p:nvSpPr>
        <p:spPr bwMode="gray">
          <a:xfrm>
            <a:off x="431399" y="5431241"/>
            <a:ext cx="8393573" cy="184666"/>
          </a:xfrm>
          <a:prstGeom prst="rect">
            <a:avLst/>
          </a:prstGeom>
        </p:spPr>
        <p:txBody>
          <a:bodyPr vert="horz" lIns="0" tIns="0" rIns="0" bIns="0" rtlCol="0">
            <a:noAutofit/>
          </a:bodyPr>
          <a:lstStyle>
            <a:lvl1pPr marL="0" indent="0" algn="l" defTabSz="1088558" rtl="0" eaLnBrk="1" latinLnBrk="0" hangingPunct="1">
              <a:spcBef>
                <a:spcPts val="0"/>
              </a:spcBef>
              <a:buClr>
                <a:schemeClr val="accent1"/>
              </a:buClr>
              <a:buSzPct val="80000"/>
              <a:buFontTx/>
              <a:buNone/>
              <a:defRPr sz="12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0"/>
              </a:spcBef>
              <a:spcAft>
                <a:spcPts val="0"/>
              </a:spcAft>
              <a:buClr>
                <a:srgbClr val="F0AB00"/>
              </a:buClr>
              <a:buSzPct val="80000"/>
              <a:buFontTx/>
              <a:buNone/>
              <a:tabLst/>
              <a:defRPr/>
            </a:pPr>
            <a:r>
              <a:rPr kumimoji="0" lang="en-US" sz="1200" b="0" i="0" u="none" strike="noStrike" kern="1200" cap="none" spc="0" normalizeH="0" baseline="0" noProof="0">
                <a:ln>
                  <a:noFill/>
                </a:ln>
                <a:solidFill>
                  <a:srgbClr val="FFFFFF"/>
                </a:solidFill>
                <a:effectLst/>
                <a:uLnTx/>
                <a:uFillTx/>
                <a:latin typeface="Arial"/>
                <a:ea typeface="微软雅黑"/>
                <a:cs typeface="SimSun"/>
              </a:rPr>
              <a:t>客户</a:t>
            </a:r>
            <a:endParaRPr kumimoji="0" lang="zh-CN" sz="1200" b="0" i="0" u="none" strike="noStrike" kern="1200" cap="none" spc="0" normalizeH="0" baseline="0" noProof="0" dirty="0">
              <a:ln>
                <a:noFill/>
              </a:ln>
              <a:solidFill>
                <a:srgbClr val="FFFFFF"/>
              </a:solidFill>
              <a:effectLst/>
              <a:uLnTx/>
              <a:uFillTx/>
              <a:latin typeface="Arial"/>
              <a:ea typeface="微软雅黑"/>
              <a:cs typeface="SimSun"/>
            </a:endParaRPr>
          </a:p>
        </p:txBody>
      </p:sp>
    </p:spTree>
    <p:extLst>
      <p:ext uri="{BB962C8B-B14F-4D97-AF65-F5344CB8AC3E}">
        <p14:creationId xmlns:p14="http://schemas.microsoft.com/office/powerpoint/2010/main" val="93529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ea typeface="微软雅黑"/>
              </a:rPr>
              <a:t>SAP HANA </a:t>
            </a:r>
            <a:r>
              <a:rPr lang="zh-CN" altLang="en-US" dirty="0">
                <a:ea typeface="微软雅黑"/>
              </a:rPr>
              <a:t>数据管理套件</a:t>
            </a:r>
            <a:r>
              <a:rPr lang="en-US" dirty="0">
                <a:solidFill>
                  <a:schemeClr val="accent1"/>
                </a:solidFill>
                <a:latin typeface="Arial"/>
                <a:ea typeface="微软雅黑"/>
                <a:cs typeface="SimSun"/>
              </a:rPr>
              <a:t>为 SAP 夯实基础</a:t>
            </a:r>
            <a:endParaRPr lang="zh-CN" dirty="0">
              <a:latin typeface="Arial"/>
              <a:ea typeface="微软雅黑"/>
            </a:endParaRPr>
          </a:p>
        </p:txBody>
      </p:sp>
      <p:pic>
        <p:nvPicPr>
          <p:cNvPr id="32" name="Grafik 11"/>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1014864" y="926293"/>
            <a:ext cx="10101945" cy="6100388"/>
          </a:xfrm>
          <a:prstGeom prst="rect">
            <a:avLst/>
          </a:prstGeom>
        </p:spPr>
      </p:pic>
      <p:grpSp>
        <p:nvGrpSpPr>
          <p:cNvPr id="33" name="Gruppieren 2"/>
          <p:cNvGrpSpPr/>
          <p:nvPr/>
        </p:nvGrpSpPr>
        <p:grpSpPr>
          <a:xfrm>
            <a:off x="4904881" y="4326383"/>
            <a:ext cx="2257233" cy="469193"/>
            <a:chOff x="4600081" y="3779877"/>
            <a:chExt cx="2257233" cy="469193"/>
          </a:xfrm>
        </p:grpSpPr>
        <p:sp>
          <p:nvSpPr>
            <p:cNvPr id="34" name="TextBox 1"/>
            <p:cNvSpPr txBox="1"/>
            <p:nvPr/>
          </p:nvSpPr>
          <p:spPr>
            <a:xfrm>
              <a:off x="4955493" y="4004751"/>
              <a:ext cx="1546404" cy="244319"/>
            </a:xfrm>
            <a:prstGeom prst="rect">
              <a:avLst/>
            </a:prstGeom>
            <a:noFill/>
            <a:ln w="9525" cap="flat" cmpd="sng" algn="ctr">
              <a:noFill/>
              <a:prstDash val="solid"/>
              <a:round/>
              <a:headEnd type="none" w="med" len="med"/>
              <a:tailEnd type="none" w="med" len="med"/>
            </a:ln>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100" kern="0" dirty="0">
                  <a:solidFill>
                    <a:srgbClr val="8FFFF2"/>
                  </a:solidFill>
                  <a:ea typeface="微软雅黑"/>
                  <a:cs typeface="SimSun"/>
                </a:rPr>
                <a:t>SAP Leonardo Machine Learning</a:t>
              </a:r>
            </a:p>
          </p:txBody>
        </p:sp>
        <p:sp>
          <p:nvSpPr>
            <p:cNvPr id="35" name="TextBox 10"/>
            <p:cNvSpPr txBox="1"/>
            <p:nvPr/>
          </p:nvSpPr>
          <p:spPr>
            <a:xfrm>
              <a:off x="4600081" y="3779877"/>
              <a:ext cx="2257233" cy="244319"/>
            </a:xfrm>
            <a:prstGeom prst="rect">
              <a:avLst/>
            </a:prstGeom>
            <a:noFill/>
            <a:ln w="9525" cap="flat" cmpd="sng" algn="ctr">
              <a:noFill/>
              <a:prstDash val="solid"/>
              <a:round/>
              <a:headEnd type="none" w="med" len="med"/>
              <a:tailEnd type="none" w="med" len="med"/>
            </a:ln>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600" kern="0" dirty="0">
                  <a:solidFill>
                    <a:srgbClr val="8FFFF2"/>
                  </a:solidFill>
                  <a:ea typeface="微软雅黑"/>
                  <a:cs typeface="SimSun"/>
                </a:rPr>
                <a:t>智慧</a:t>
              </a:r>
            </a:p>
          </p:txBody>
        </p:sp>
      </p:grpSp>
      <p:grpSp>
        <p:nvGrpSpPr>
          <p:cNvPr id="36" name="Gruppieren 14"/>
          <p:cNvGrpSpPr/>
          <p:nvPr/>
        </p:nvGrpSpPr>
        <p:grpSpPr>
          <a:xfrm>
            <a:off x="3634008" y="3306659"/>
            <a:ext cx="4736085" cy="469616"/>
            <a:chOff x="3665756" y="3045107"/>
            <a:chExt cx="4736085" cy="469616"/>
          </a:xfrm>
        </p:grpSpPr>
        <p:sp>
          <p:nvSpPr>
            <p:cNvPr id="37" name="TextBox 10"/>
            <p:cNvSpPr txBox="1"/>
            <p:nvPr/>
          </p:nvSpPr>
          <p:spPr>
            <a:xfrm>
              <a:off x="3665756" y="3270404"/>
              <a:ext cx="2257233" cy="244319"/>
            </a:xfrm>
            <a:prstGeom prst="rect">
              <a:avLst/>
            </a:prstGeom>
            <a:noFill/>
          </p:spPr>
          <p:txBody>
            <a:bodyPr wrap="none" lIns="32575" tIns="32575" rIns="32575" bIns="32575" rtlCol="0" anchor="t" anchorCtr="0">
              <a:noAutofit/>
            </a:bodyPr>
            <a:lstStyle/>
            <a:p>
              <a:pPr algn="ctr" fontAlgn="base">
                <a:spcBef>
                  <a:spcPct val="50000"/>
                </a:spcBef>
                <a:spcAft>
                  <a:spcPct val="0"/>
                </a:spcAft>
                <a:buClr>
                  <a:srgbClr val="F0AB00"/>
                </a:buClr>
                <a:buSzPct val="80000"/>
              </a:pPr>
              <a:r>
                <a:rPr lang="en-US" sz="1100" kern="0" dirty="0">
                  <a:solidFill>
                    <a:schemeClr val="accent3">
                      <a:lumMod val="60000"/>
                      <a:lumOff val="40000"/>
                    </a:schemeClr>
                  </a:solidFill>
                  <a:ea typeface="微软雅黑"/>
                  <a:cs typeface="SimSun"/>
                </a:rPr>
                <a:t>SAP 智慧企业系统</a:t>
              </a:r>
            </a:p>
          </p:txBody>
        </p:sp>
        <p:sp>
          <p:nvSpPr>
            <p:cNvPr id="38" name="TextBox 11"/>
            <p:cNvSpPr txBox="1"/>
            <p:nvPr/>
          </p:nvSpPr>
          <p:spPr>
            <a:xfrm>
              <a:off x="6144608" y="3270311"/>
              <a:ext cx="2257233" cy="244319"/>
            </a:xfrm>
            <a:prstGeom prst="rect">
              <a:avLst/>
            </a:prstGeom>
            <a:noFill/>
          </p:spPr>
          <p:txBody>
            <a:bodyPr wrap="none" lIns="32575" tIns="32575" rIns="32575" bIns="32575" rtlCol="0" anchor="t" anchorCtr="0">
              <a:noAutofit/>
            </a:bodyPr>
            <a:lstStyle/>
            <a:p>
              <a:pPr algn="ctr" fontAlgn="base">
                <a:spcBef>
                  <a:spcPct val="50000"/>
                </a:spcBef>
                <a:spcAft>
                  <a:spcPct val="0"/>
                </a:spcAft>
                <a:buClr>
                  <a:srgbClr val="F0AB00"/>
                </a:buClr>
                <a:buSzPct val="80000"/>
              </a:pPr>
              <a:r>
                <a:rPr lang="en-US" sz="1100" kern="0" dirty="0">
                  <a:solidFill>
                    <a:schemeClr val="accent3">
                      <a:lumMod val="60000"/>
                      <a:lumOff val="40000"/>
                    </a:schemeClr>
                  </a:solidFill>
                  <a:ea typeface="微软雅黑"/>
                  <a:cs typeface="SimSun"/>
                </a:rPr>
                <a:t>SAP Leonardo</a:t>
              </a:r>
            </a:p>
          </p:txBody>
        </p:sp>
        <p:sp>
          <p:nvSpPr>
            <p:cNvPr id="39" name="TextBox 10"/>
            <p:cNvSpPr txBox="1"/>
            <p:nvPr/>
          </p:nvSpPr>
          <p:spPr>
            <a:xfrm>
              <a:off x="3665756" y="3045107"/>
              <a:ext cx="2257233"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600" kern="0" dirty="0">
                  <a:solidFill>
                    <a:schemeClr val="accent3">
                      <a:lumMod val="60000"/>
                      <a:lumOff val="40000"/>
                    </a:schemeClr>
                  </a:solidFill>
                  <a:ea typeface="微软雅黑"/>
                  <a:cs typeface="SimSun"/>
                </a:rPr>
                <a:t>应用</a:t>
              </a:r>
            </a:p>
          </p:txBody>
        </p:sp>
        <p:sp>
          <p:nvSpPr>
            <p:cNvPr id="40" name="TextBox 10"/>
            <p:cNvSpPr txBox="1"/>
            <p:nvPr/>
          </p:nvSpPr>
          <p:spPr>
            <a:xfrm>
              <a:off x="6141441" y="3090009"/>
              <a:ext cx="2257233"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600" kern="0" dirty="0">
                  <a:solidFill>
                    <a:schemeClr val="accent3">
                      <a:lumMod val="60000"/>
                      <a:lumOff val="40000"/>
                    </a:schemeClr>
                  </a:solidFill>
                  <a:ea typeface="微软雅黑"/>
                  <a:cs typeface="SimSun"/>
                </a:rPr>
                <a:t>差异化</a:t>
              </a:r>
            </a:p>
          </p:txBody>
        </p:sp>
      </p:grpSp>
      <p:grpSp>
        <p:nvGrpSpPr>
          <p:cNvPr id="41" name="Gruppieren 19"/>
          <p:cNvGrpSpPr/>
          <p:nvPr/>
        </p:nvGrpSpPr>
        <p:grpSpPr>
          <a:xfrm>
            <a:off x="4292511" y="1914115"/>
            <a:ext cx="3337956" cy="820383"/>
            <a:chOff x="4324259" y="1592796"/>
            <a:chExt cx="3337956" cy="820383"/>
          </a:xfrm>
        </p:grpSpPr>
        <p:sp>
          <p:nvSpPr>
            <p:cNvPr id="42" name="TextBox 12"/>
            <p:cNvSpPr txBox="1"/>
            <p:nvPr/>
          </p:nvSpPr>
          <p:spPr>
            <a:xfrm>
              <a:off x="4324259" y="1592796"/>
              <a:ext cx="863326" cy="244319"/>
            </a:xfrm>
            <a:prstGeom prst="rect">
              <a:avLst/>
            </a:prstGeom>
            <a:noFill/>
          </p:spPr>
          <p:txBody>
            <a:bodyPr wrap="none" lIns="32575" tIns="32575" rIns="32575" bIns="32575" rtlCol="0" anchor="ctr" anchorCtr="0">
              <a:noAutofit/>
            </a:bodyPr>
            <a:lstStyle/>
            <a:p>
              <a:pPr algn="r" fontAlgn="base">
                <a:spcBef>
                  <a:spcPct val="50000"/>
                </a:spcBef>
                <a:spcAft>
                  <a:spcPct val="0"/>
                </a:spcAft>
                <a:buClr>
                  <a:srgbClr val="F0AB00"/>
                </a:buClr>
                <a:buSzPct val="80000"/>
              </a:pPr>
              <a:r>
                <a:rPr lang="en-US" sz="1100" kern="0" dirty="0">
                  <a:solidFill>
                    <a:schemeClr val="accent1"/>
                  </a:solidFill>
                  <a:ea typeface="微软雅黑"/>
                  <a:cs typeface="SimSun"/>
                </a:rPr>
                <a:t>SAP CoPilot</a:t>
              </a:r>
            </a:p>
          </p:txBody>
        </p:sp>
        <p:sp>
          <p:nvSpPr>
            <p:cNvPr id="43" name="TextBox 13"/>
            <p:cNvSpPr txBox="1"/>
            <p:nvPr/>
          </p:nvSpPr>
          <p:spPr>
            <a:xfrm>
              <a:off x="6988274" y="1592796"/>
              <a:ext cx="673941" cy="244319"/>
            </a:xfrm>
            <a:prstGeom prst="rect">
              <a:avLst/>
            </a:prstGeom>
            <a:noFill/>
          </p:spPr>
          <p:txBody>
            <a:bodyPr wrap="none" lIns="32575" tIns="32575" rIns="32575" bIns="32575" rtlCol="0" anchor="ctr" anchorCtr="0">
              <a:noAutofit/>
            </a:bodyPr>
            <a:lstStyle/>
            <a:p>
              <a:pPr fontAlgn="base">
                <a:spcBef>
                  <a:spcPct val="50000"/>
                </a:spcBef>
                <a:spcAft>
                  <a:spcPct val="0"/>
                </a:spcAft>
                <a:buClr>
                  <a:srgbClr val="F0AB00"/>
                </a:buClr>
                <a:buSzPct val="80000"/>
              </a:pPr>
              <a:r>
                <a:rPr lang="en-US" sz="1100" kern="0" dirty="0">
                  <a:solidFill>
                    <a:schemeClr val="accent1"/>
                  </a:solidFill>
                  <a:ea typeface="微软雅黑"/>
                  <a:cs typeface="SimSun"/>
                </a:rPr>
                <a:t>SAP Fiori</a:t>
              </a:r>
            </a:p>
          </p:txBody>
        </p:sp>
        <p:sp>
          <p:nvSpPr>
            <p:cNvPr id="44" name="TextBox 10"/>
            <p:cNvSpPr txBox="1"/>
            <p:nvPr/>
          </p:nvSpPr>
          <p:spPr>
            <a:xfrm>
              <a:off x="4956477" y="2168860"/>
              <a:ext cx="2257233"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600" kern="0" dirty="0" err="1">
                  <a:solidFill>
                    <a:schemeClr val="accent1"/>
                  </a:solidFill>
                  <a:ea typeface="微软雅黑"/>
                  <a:cs typeface="SimSun"/>
                </a:rPr>
                <a:t>智慧</a:t>
              </a:r>
              <a:r>
                <a:rPr lang="zh-CN" altLang="en-US" sz="1600" kern="0" dirty="0">
                  <a:solidFill>
                    <a:schemeClr val="accent1"/>
                  </a:solidFill>
                  <a:ea typeface="微软雅黑"/>
                  <a:cs typeface="SimSun"/>
                </a:rPr>
                <a:t>接口</a:t>
              </a:r>
              <a:endParaRPr lang="en-US" sz="1600" kern="0" dirty="0">
                <a:solidFill>
                  <a:schemeClr val="accent1"/>
                </a:solidFill>
                <a:ea typeface="微软雅黑"/>
                <a:cs typeface="SimSun"/>
              </a:endParaRPr>
            </a:p>
          </p:txBody>
        </p:sp>
      </p:grpSp>
      <p:grpSp>
        <p:nvGrpSpPr>
          <p:cNvPr id="45" name="Gruppieren 23"/>
          <p:cNvGrpSpPr/>
          <p:nvPr/>
        </p:nvGrpSpPr>
        <p:grpSpPr>
          <a:xfrm>
            <a:off x="4618975" y="5514515"/>
            <a:ext cx="3407120" cy="888884"/>
            <a:chOff x="4650723" y="5193196"/>
            <a:chExt cx="3407120" cy="888884"/>
          </a:xfrm>
        </p:grpSpPr>
        <p:sp>
          <p:nvSpPr>
            <p:cNvPr id="46" name="TextBox 9"/>
            <p:cNvSpPr txBox="1"/>
            <p:nvPr/>
          </p:nvSpPr>
          <p:spPr>
            <a:xfrm>
              <a:off x="4693428" y="5837761"/>
              <a:ext cx="1184807"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100" kern="0" dirty="0">
                  <a:solidFill>
                    <a:schemeClr val="accent4"/>
                  </a:solidFill>
                  <a:ea typeface="微软雅黑"/>
                  <a:cs typeface="SimSun"/>
                </a:rPr>
                <a:t>SAP Data Hub</a:t>
              </a:r>
            </a:p>
          </p:txBody>
        </p:sp>
        <p:sp>
          <p:nvSpPr>
            <p:cNvPr id="47" name="TextBox 10"/>
            <p:cNvSpPr txBox="1"/>
            <p:nvPr/>
          </p:nvSpPr>
          <p:spPr>
            <a:xfrm>
              <a:off x="4956478" y="5472311"/>
              <a:ext cx="2257233"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800" kern="0" dirty="0">
                  <a:solidFill>
                    <a:schemeClr val="accent4"/>
                  </a:solidFill>
                  <a:ea typeface="微软雅黑"/>
                  <a:cs typeface="SimSun"/>
                </a:rPr>
                <a:t>基础</a:t>
              </a:r>
            </a:p>
          </p:txBody>
        </p:sp>
        <p:sp>
          <p:nvSpPr>
            <p:cNvPr id="48" name="TextBox 9"/>
            <p:cNvSpPr txBox="1"/>
            <p:nvPr/>
          </p:nvSpPr>
          <p:spPr>
            <a:xfrm>
              <a:off x="4650723" y="5193196"/>
              <a:ext cx="1672372" cy="244319"/>
            </a:xfrm>
            <a:prstGeom prst="rect">
              <a:avLst/>
            </a:prstGeom>
            <a:noFill/>
          </p:spPr>
          <p:txBody>
            <a:bodyPr wrap="none" lIns="32575" tIns="32575" rIns="32575" bIns="32575" rtlCol="0" anchor="b" anchorCtr="0">
              <a:noAutofit/>
            </a:bodyPr>
            <a:lstStyle/>
            <a:p>
              <a:pPr algn="ctr" fontAlgn="base">
                <a:lnSpc>
                  <a:spcPct val="90000"/>
                </a:lnSpc>
                <a:spcBef>
                  <a:spcPct val="50000"/>
                </a:spcBef>
                <a:spcAft>
                  <a:spcPct val="0"/>
                </a:spcAft>
                <a:buClr>
                  <a:srgbClr val="F0AB00"/>
                </a:buClr>
                <a:buSzPct val="80000"/>
              </a:pPr>
              <a:r>
                <a:rPr lang="en-US" sz="1400" kern="0" dirty="0">
                  <a:solidFill>
                    <a:schemeClr val="accent4"/>
                  </a:solidFill>
                  <a:ea typeface="微软雅黑"/>
                  <a:cs typeface="SimSun"/>
                </a:rPr>
                <a:t>SAP Cloud Platform</a:t>
              </a:r>
            </a:p>
          </p:txBody>
        </p:sp>
        <p:sp>
          <p:nvSpPr>
            <p:cNvPr id="49" name="TextBox 9"/>
            <p:cNvSpPr txBox="1"/>
            <p:nvPr/>
          </p:nvSpPr>
          <p:spPr>
            <a:xfrm>
              <a:off x="6385471" y="5193196"/>
              <a:ext cx="1672372" cy="244319"/>
            </a:xfrm>
            <a:prstGeom prst="rect">
              <a:avLst/>
            </a:prstGeom>
            <a:noFill/>
          </p:spPr>
          <p:txBody>
            <a:bodyPr wrap="none" lIns="32575" tIns="32575" rIns="32575" bIns="32575" rtlCol="0" anchor="b" anchorCtr="0">
              <a:noAutofit/>
            </a:bodyPr>
            <a:lstStyle/>
            <a:p>
              <a:pPr algn="ctr" fontAlgn="base">
                <a:lnSpc>
                  <a:spcPct val="90000"/>
                </a:lnSpc>
                <a:spcBef>
                  <a:spcPct val="50000"/>
                </a:spcBef>
                <a:spcAft>
                  <a:spcPct val="0"/>
                </a:spcAft>
                <a:buClr>
                  <a:srgbClr val="F0AB00"/>
                </a:buClr>
                <a:buSzPct val="80000"/>
              </a:pPr>
              <a:r>
                <a:rPr lang="en-US" sz="1000" kern="0" dirty="0">
                  <a:solidFill>
                    <a:schemeClr val="accent4"/>
                  </a:solidFill>
                  <a:ea typeface="微软雅黑"/>
                  <a:cs typeface="SimSun"/>
                </a:rPr>
                <a:t>SAP Analytics Cloud</a:t>
              </a:r>
            </a:p>
          </p:txBody>
        </p:sp>
        <p:sp>
          <p:nvSpPr>
            <p:cNvPr id="50" name="TextBox 9"/>
            <p:cNvSpPr txBox="1"/>
            <p:nvPr/>
          </p:nvSpPr>
          <p:spPr>
            <a:xfrm>
              <a:off x="6257790" y="5837761"/>
              <a:ext cx="1207947" cy="244319"/>
            </a:xfrm>
            <a:prstGeom prst="rect">
              <a:avLst/>
            </a:prstGeom>
            <a:noFill/>
          </p:spPr>
          <p:txBody>
            <a:bodyPr wrap="none" lIns="32575" tIns="32575" rIns="32575" bIns="32575" rtlCol="0" anchor="ctr" anchorCtr="0">
              <a:noAutofit/>
            </a:bodyPr>
            <a:lstStyle/>
            <a:p>
              <a:pPr algn="ctr" fontAlgn="base">
                <a:spcBef>
                  <a:spcPct val="50000"/>
                </a:spcBef>
                <a:spcAft>
                  <a:spcPct val="0"/>
                </a:spcAft>
                <a:buClr>
                  <a:srgbClr val="F0AB00"/>
                </a:buClr>
                <a:buSzPct val="80000"/>
              </a:pPr>
              <a:r>
                <a:rPr lang="en-US" sz="1100" kern="0" dirty="0">
                  <a:solidFill>
                    <a:schemeClr val="accent4"/>
                  </a:solidFill>
                  <a:ea typeface="微软雅黑"/>
                  <a:cs typeface="SimSun"/>
                </a:rPr>
                <a:t>SAP HANA</a:t>
              </a:r>
            </a:p>
          </p:txBody>
        </p:sp>
      </p:grpSp>
      <p:sp>
        <p:nvSpPr>
          <p:cNvPr id="51" name="Titel 4"/>
          <p:cNvSpPr txBox="1">
            <a:spLocks/>
          </p:cNvSpPr>
          <p:nvPr/>
        </p:nvSpPr>
        <p:spPr bwMode="gray">
          <a:xfrm>
            <a:off x="3567138" y="1230938"/>
            <a:ext cx="493196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kern="1200" baseline="0">
                <a:solidFill>
                  <a:schemeClr val="tx1"/>
                </a:solidFill>
                <a:latin typeface="+mj-lt"/>
                <a:ea typeface="+mj-ea"/>
                <a:cs typeface="+mj-cs"/>
              </a:defRPr>
            </a:lvl1pPr>
          </a:lstStyle>
          <a:p>
            <a:pPr algn="ctr"/>
            <a:r>
              <a:rPr dirty="0">
                <a:latin typeface="Arial"/>
                <a:ea typeface="微软雅黑"/>
                <a:cs typeface="SimSun"/>
              </a:rPr>
              <a:t>智慧企业</a:t>
            </a:r>
          </a:p>
        </p:txBody>
      </p:sp>
    </p:spTree>
    <p:extLst>
      <p:ext uri="{BB962C8B-B14F-4D97-AF65-F5344CB8AC3E}">
        <p14:creationId xmlns:p14="http://schemas.microsoft.com/office/powerpoint/2010/main" val="2090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57" y="504000"/>
            <a:ext cx="11183564" cy="369332"/>
          </a:xfrm>
        </p:spPr>
        <p:txBody>
          <a:bodyPr>
            <a:normAutofit fontScale="90000"/>
          </a:bodyPr>
          <a:lstStyle/>
          <a:p>
            <a:r>
              <a:rPr lang="en-US" dirty="0" err="1">
                <a:solidFill>
                  <a:schemeClr val="accent1"/>
                </a:solidFill>
                <a:latin typeface="Arial"/>
                <a:ea typeface="微软雅黑"/>
                <a:cs typeface="SimSun"/>
              </a:rPr>
              <a:t>智慧企业的端到端数据管理</a:t>
            </a:r>
            <a:endParaRPr lang="zh-CN" sz="1800" b="0" dirty="0">
              <a:latin typeface="Arial"/>
              <a:ea typeface="微软雅黑"/>
            </a:endParaRPr>
          </a:p>
        </p:txBody>
      </p:sp>
      <p:sp>
        <p:nvSpPr>
          <p:cNvPr id="110" name="Rectangle 109"/>
          <p:cNvSpPr/>
          <p:nvPr/>
        </p:nvSpPr>
        <p:spPr bwMode="gray">
          <a:xfrm>
            <a:off x="2400353" y="2422974"/>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113" name="Rectangle 112"/>
          <p:cNvSpPr/>
          <p:nvPr/>
        </p:nvSpPr>
        <p:spPr bwMode="gray">
          <a:xfrm>
            <a:off x="5451470" y="2422974"/>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116" name="Rectangle 115"/>
          <p:cNvSpPr/>
          <p:nvPr/>
        </p:nvSpPr>
        <p:spPr bwMode="gray">
          <a:xfrm>
            <a:off x="8502589" y="2422974"/>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117" name="TextBox 116">
            <a:extLst>
              <a:ext uri="{FF2B5EF4-FFF2-40B4-BE49-F238E27FC236}">
                <a16:creationId xmlns:a16="http://schemas.microsoft.com/office/drawing/2014/main" id="{7C0D41C8-3648-4C95-A6D1-34A13D27DB49}"/>
              </a:ext>
            </a:extLst>
          </p:cNvPr>
          <p:cNvSpPr txBox="1"/>
          <p:nvPr/>
        </p:nvSpPr>
        <p:spPr>
          <a:xfrm>
            <a:off x="7145171" y="3294793"/>
            <a:ext cx="1305530" cy="800219"/>
          </a:xfrm>
          <a:prstGeom prst="rect">
            <a:avLst/>
          </a:prstGeom>
          <a:noFill/>
        </p:spPr>
        <p:txBody>
          <a:bodyPr wrap="square" lIns="0" tIns="0" rIns="0" bIns="0" rtlCol="0">
            <a:spAutoFit/>
          </a:bodyPr>
          <a:lstStyle/>
          <a:p>
            <a:pPr algn="ctr" defTabSz="1088449" fontAlgn="base">
              <a:spcBef>
                <a:spcPts val="600"/>
              </a:spcBef>
              <a:spcAft>
                <a:spcPct val="0"/>
              </a:spcAft>
              <a:buClr>
                <a:srgbClr val="F0AB00"/>
              </a:buClr>
              <a:buSzPct val="80000"/>
            </a:pPr>
            <a:r>
              <a:rPr lang="en-US" sz="1400" kern="0" dirty="0">
                <a:ea typeface="微软雅黑"/>
                <a:cs typeface="SimSun"/>
              </a:rPr>
              <a:t>分析</a:t>
            </a:r>
          </a:p>
          <a:p>
            <a:pPr algn="ctr" defTabSz="1088449" fontAlgn="base">
              <a:spcBef>
                <a:spcPts val="600"/>
              </a:spcBef>
              <a:spcAft>
                <a:spcPct val="0"/>
              </a:spcAft>
              <a:buClr>
                <a:srgbClr val="F0AB00"/>
              </a:buClr>
              <a:buSzPct val="80000"/>
            </a:pPr>
            <a:r>
              <a:rPr lang="en-US" sz="1400" kern="0" dirty="0">
                <a:ea typeface="微软雅黑"/>
                <a:cs typeface="SimSun"/>
              </a:rPr>
              <a:t>处理</a:t>
            </a:r>
          </a:p>
          <a:p>
            <a:pPr algn="ctr" defTabSz="1088449" fontAlgn="base">
              <a:spcBef>
                <a:spcPts val="600"/>
              </a:spcBef>
              <a:spcAft>
                <a:spcPct val="0"/>
              </a:spcAft>
              <a:buClr>
                <a:srgbClr val="F0AB00"/>
              </a:buClr>
              <a:buSzPct val="80000"/>
            </a:pPr>
            <a:r>
              <a:rPr lang="en-US" sz="1400" kern="0" dirty="0">
                <a:ea typeface="微软雅黑"/>
                <a:cs typeface="SimSun"/>
              </a:rPr>
              <a:t>机器学习</a:t>
            </a:r>
          </a:p>
        </p:txBody>
      </p:sp>
      <p:sp>
        <p:nvSpPr>
          <p:cNvPr id="118" name="TextBox 117">
            <a:extLst>
              <a:ext uri="{FF2B5EF4-FFF2-40B4-BE49-F238E27FC236}">
                <a16:creationId xmlns:a16="http://schemas.microsoft.com/office/drawing/2014/main" id="{393965D5-3DF8-423F-848E-400C3D4EE488}"/>
              </a:ext>
            </a:extLst>
          </p:cNvPr>
          <p:cNvSpPr txBox="1"/>
          <p:nvPr/>
        </p:nvSpPr>
        <p:spPr>
          <a:xfrm>
            <a:off x="4185702" y="3519157"/>
            <a:ext cx="1024382" cy="646163"/>
          </a:xfrm>
          <a:prstGeom prst="rect">
            <a:avLst/>
          </a:prstGeom>
          <a:noFill/>
        </p:spPr>
        <p:txBody>
          <a:bodyPr wrap="square" lIns="0" tIns="0" rIns="0" bIns="0" rtlCol="0">
            <a:spAutoFit/>
          </a:bodyPr>
          <a:lstStyle/>
          <a:p>
            <a:pPr algn="ctr" defTabSz="1088449" fontAlgn="base">
              <a:spcBef>
                <a:spcPts val="600"/>
              </a:spcBef>
              <a:spcAft>
                <a:spcPct val="0"/>
              </a:spcAft>
              <a:buClr>
                <a:srgbClr val="F0AB00"/>
              </a:buClr>
              <a:buSzPct val="80000"/>
            </a:pPr>
            <a:r>
              <a:rPr lang="en-US" sz="1400" kern="0" dirty="0">
                <a:ea typeface="微软雅黑"/>
                <a:cs typeface="SimSun"/>
              </a:rPr>
              <a:t>合并</a:t>
            </a:r>
            <a:br>
              <a:rPr dirty="0">
                <a:ea typeface="微软雅黑"/>
              </a:rPr>
            </a:br>
            <a:r>
              <a:rPr lang="en-US" sz="1400" kern="0" dirty="0">
                <a:ea typeface="微软雅黑"/>
                <a:cs typeface="SimSun"/>
              </a:rPr>
              <a:t>筛选</a:t>
            </a:r>
            <a:br>
              <a:rPr dirty="0">
                <a:ea typeface="微软雅黑"/>
              </a:rPr>
            </a:br>
            <a:r>
              <a:rPr lang="en-US" sz="1400" kern="0" dirty="0">
                <a:ea typeface="微软雅黑"/>
                <a:cs typeface="SimSun"/>
              </a:rPr>
              <a:t>清理</a:t>
            </a:r>
          </a:p>
        </p:txBody>
      </p:sp>
      <p:pic>
        <p:nvPicPr>
          <p:cNvPr id="119" name="Picture 118">
            <a:extLst>
              <a:ext uri="{FF2B5EF4-FFF2-40B4-BE49-F238E27FC236}">
                <a16:creationId xmlns:a16="http://schemas.microsoft.com/office/drawing/2014/main" id="{0FE30ACD-A9DF-4349-ACEA-F40B072E1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32" y="2719229"/>
            <a:ext cx="502901" cy="502901"/>
          </a:xfrm>
          <a:prstGeom prst="rect">
            <a:avLst/>
          </a:prstGeom>
        </p:spPr>
      </p:pic>
      <p:pic>
        <p:nvPicPr>
          <p:cNvPr id="120" name="Picture 119">
            <a:extLst>
              <a:ext uri="{FF2B5EF4-FFF2-40B4-BE49-F238E27FC236}">
                <a16:creationId xmlns:a16="http://schemas.microsoft.com/office/drawing/2014/main" id="{4EE94DFB-3729-4629-B291-D63E43874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421" y="2811035"/>
            <a:ext cx="611668" cy="611668"/>
          </a:xfrm>
          <a:prstGeom prst="rect">
            <a:avLst/>
          </a:prstGeom>
        </p:spPr>
      </p:pic>
      <p:pic>
        <p:nvPicPr>
          <p:cNvPr id="123" name="Picture 122">
            <a:extLst>
              <a:ext uri="{FF2B5EF4-FFF2-40B4-BE49-F238E27FC236}">
                <a16:creationId xmlns:a16="http://schemas.microsoft.com/office/drawing/2014/main" id="{11FBF3FE-DCAE-40DD-97AF-E3B3C5D704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8700" y="4333820"/>
            <a:ext cx="525276" cy="525276"/>
          </a:xfrm>
          <a:prstGeom prst="rect">
            <a:avLst/>
          </a:prstGeom>
        </p:spPr>
      </p:pic>
      <p:sp>
        <p:nvSpPr>
          <p:cNvPr id="130" name="Rectangle 129">
            <a:extLst>
              <a:ext uri="{FF2B5EF4-FFF2-40B4-BE49-F238E27FC236}">
                <a16:creationId xmlns:a16="http://schemas.microsoft.com/office/drawing/2014/main" id="{3639A090-CD81-4D2E-ACB4-E5B6391C01AF}"/>
              </a:ext>
            </a:extLst>
          </p:cNvPr>
          <p:cNvSpPr/>
          <p:nvPr/>
        </p:nvSpPr>
        <p:spPr>
          <a:xfrm>
            <a:off x="2519293" y="3694677"/>
            <a:ext cx="1187749" cy="892552"/>
          </a:xfrm>
          <a:prstGeom prst="rect">
            <a:avLst/>
          </a:prstGeom>
        </p:spPr>
        <p:txBody>
          <a:bodyPr wrap="square">
            <a:spAutoFit/>
          </a:bodyPr>
          <a:lstStyle/>
          <a:p>
            <a:pPr algn="ctr" defTabSz="1088449" fontAlgn="base">
              <a:spcBef>
                <a:spcPts val="600"/>
              </a:spcBef>
              <a:spcAft>
                <a:spcPct val="0"/>
              </a:spcAft>
              <a:buClr>
                <a:srgbClr val="F0AB00"/>
              </a:buClr>
              <a:buSzPct val="80000"/>
            </a:pPr>
            <a:r>
              <a:rPr lang="en-US" sz="1400" kern="0" dirty="0">
                <a:ea typeface="微软雅黑"/>
                <a:cs typeface="SimSun"/>
              </a:rPr>
              <a:t>流数据</a:t>
            </a:r>
          </a:p>
          <a:p>
            <a:pPr algn="ctr" defTabSz="1088449" fontAlgn="base">
              <a:spcBef>
                <a:spcPts val="600"/>
              </a:spcBef>
              <a:spcAft>
                <a:spcPct val="0"/>
              </a:spcAft>
              <a:buClr>
                <a:srgbClr val="F0AB00"/>
              </a:buClr>
              <a:buSzPct val="80000"/>
            </a:pPr>
            <a:r>
              <a:rPr lang="en-US" sz="1400" kern="0" dirty="0">
                <a:ea typeface="微软雅黑"/>
                <a:cs typeface="SimSun"/>
              </a:rPr>
              <a:t>ETL</a:t>
            </a:r>
          </a:p>
          <a:p>
            <a:pPr algn="ctr" defTabSz="1088449" fontAlgn="base">
              <a:spcBef>
                <a:spcPts val="600"/>
              </a:spcBef>
              <a:spcAft>
                <a:spcPct val="0"/>
              </a:spcAft>
              <a:buClr>
                <a:srgbClr val="F0AB00"/>
              </a:buClr>
              <a:buSzPct val="80000"/>
            </a:pPr>
            <a:r>
              <a:rPr lang="en-US" sz="1400" kern="0" dirty="0">
                <a:ea typeface="微软雅黑"/>
                <a:cs typeface="SimSun"/>
              </a:rPr>
              <a:t>动态访问</a:t>
            </a:r>
            <a:endParaRPr lang="zh-CN" sz="1600" kern="0" dirty="0">
              <a:ea typeface="微软雅黑"/>
              <a:cs typeface="SimSun"/>
            </a:endParaRPr>
          </a:p>
        </p:txBody>
      </p:sp>
      <p:sp>
        <p:nvSpPr>
          <p:cNvPr id="131" name="Rectangle 130">
            <a:extLst>
              <a:ext uri="{FF2B5EF4-FFF2-40B4-BE49-F238E27FC236}">
                <a16:creationId xmlns:a16="http://schemas.microsoft.com/office/drawing/2014/main" id="{3639A090-CD81-4D2E-ACB4-E5B6391C01AF}"/>
              </a:ext>
            </a:extLst>
          </p:cNvPr>
          <p:cNvSpPr/>
          <p:nvPr/>
        </p:nvSpPr>
        <p:spPr>
          <a:xfrm>
            <a:off x="5589316" y="3688390"/>
            <a:ext cx="1187749" cy="307777"/>
          </a:xfrm>
          <a:prstGeom prst="rect">
            <a:avLst/>
          </a:prstGeom>
        </p:spPr>
        <p:txBody>
          <a:bodyPr wrap="square">
            <a:spAutoFit/>
          </a:bodyPr>
          <a:lstStyle/>
          <a:p>
            <a:pPr algn="ctr" defTabSz="1088449" fontAlgn="base">
              <a:spcBef>
                <a:spcPts val="600"/>
              </a:spcBef>
              <a:spcAft>
                <a:spcPct val="0"/>
              </a:spcAft>
              <a:buClr>
                <a:srgbClr val="F0AB00"/>
              </a:buClr>
              <a:buSzPct val="80000"/>
            </a:pPr>
            <a:r>
              <a:rPr lang="en-US" sz="1400" kern="0" dirty="0">
                <a:ea typeface="微软雅黑"/>
                <a:cs typeface="SimSun"/>
              </a:rPr>
              <a:t>统一</a:t>
            </a:r>
          </a:p>
        </p:txBody>
      </p:sp>
      <p:sp>
        <p:nvSpPr>
          <p:cNvPr id="132" name="Rectangle 131">
            <a:extLst>
              <a:ext uri="{FF2B5EF4-FFF2-40B4-BE49-F238E27FC236}">
                <a16:creationId xmlns:a16="http://schemas.microsoft.com/office/drawing/2014/main" id="{3639A090-CD81-4D2E-ACB4-E5B6391C01AF}"/>
              </a:ext>
            </a:extLst>
          </p:cNvPr>
          <p:cNvSpPr/>
          <p:nvPr/>
        </p:nvSpPr>
        <p:spPr>
          <a:xfrm>
            <a:off x="8626450" y="3688390"/>
            <a:ext cx="1187749" cy="307697"/>
          </a:xfrm>
          <a:prstGeom prst="rect">
            <a:avLst/>
          </a:prstGeom>
        </p:spPr>
        <p:txBody>
          <a:bodyPr wrap="square">
            <a:spAutoFit/>
          </a:bodyPr>
          <a:lstStyle/>
          <a:p>
            <a:pPr algn="ctr" defTabSz="1088449" fontAlgn="base">
              <a:spcBef>
                <a:spcPts val="600"/>
              </a:spcBef>
              <a:spcAft>
                <a:spcPct val="0"/>
              </a:spcAft>
              <a:buClr>
                <a:srgbClr val="F0AB00"/>
              </a:buClr>
              <a:buSzPct val="80000"/>
            </a:pPr>
            <a:r>
              <a:rPr lang="en-US" sz="1400" kern="0" dirty="0">
                <a:ea typeface="微软雅黑"/>
                <a:cs typeface="SimSun"/>
              </a:rPr>
              <a:t>呈现</a:t>
            </a:r>
            <a:endParaRPr lang="zh-CN" sz="1600" kern="0" dirty="0">
              <a:ea typeface="微软雅黑"/>
              <a:cs typeface="SimSun"/>
            </a:endParaRPr>
          </a:p>
        </p:txBody>
      </p:sp>
      <p:pic>
        <p:nvPicPr>
          <p:cNvPr id="133" name="Picture 132">
            <a:extLst>
              <a:ext uri="{FF2B5EF4-FFF2-40B4-BE49-F238E27FC236}">
                <a16:creationId xmlns:a16="http://schemas.microsoft.com/office/drawing/2014/main" id="{7D9DEA71-429A-4C72-827C-24C7E7AC5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6311" y="2873243"/>
            <a:ext cx="939542" cy="939542"/>
          </a:xfrm>
          <a:prstGeom prst="rect">
            <a:avLst/>
          </a:prstGeom>
        </p:spPr>
      </p:pic>
      <p:pic>
        <p:nvPicPr>
          <p:cNvPr id="134" name="Picture 133">
            <a:extLst>
              <a:ext uri="{FF2B5EF4-FFF2-40B4-BE49-F238E27FC236}">
                <a16:creationId xmlns:a16="http://schemas.microsoft.com/office/drawing/2014/main" id="{7D0AF6B3-4F15-4F1C-9409-DEC6F2904C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2137" y="2930725"/>
            <a:ext cx="862105" cy="862105"/>
          </a:xfrm>
          <a:prstGeom prst="rect">
            <a:avLst/>
          </a:prstGeom>
        </p:spPr>
      </p:pic>
      <p:grpSp>
        <p:nvGrpSpPr>
          <p:cNvPr id="148" name="Group 147"/>
          <p:cNvGrpSpPr/>
          <p:nvPr/>
        </p:nvGrpSpPr>
        <p:grpSpPr>
          <a:xfrm>
            <a:off x="532393" y="5831685"/>
            <a:ext cx="11029917" cy="633525"/>
            <a:chOff x="530942" y="4931132"/>
            <a:chExt cx="11032789" cy="633690"/>
          </a:xfrm>
        </p:grpSpPr>
        <p:sp>
          <p:nvSpPr>
            <p:cNvPr id="149" name="TextBox 148"/>
            <p:cNvSpPr txBox="1"/>
            <p:nvPr/>
          </p:nvSpPr>
          <p:spPr>
            <a:xfrm>
              <a:off x="1204919" y="5277990"/>
              <a:ext cx="2985835" cy="276943"/>
            </a:xfrm>
            <a:prstGeom prst="rect">
              <a:avLst/>
            </a:prstGeom>
            <a:noFill/>
          </p:spPr>
          <p:txBody>
            <a:bodyPr wrap="square" lIns="0" tIns="0" rIns="0" bIns="0" rtlCol="0">
              <a:spAutoFit/>
            </a:bodyPr>
            <a:lstStyle/>
            <a:p>
              <a:pPr algn="ctr" defTabSz="1088449" fontAlgn="base"/>
              <a:r>
                <a:rPr lang="en-US" sz="1799" b="1" dirty="0">
                  <a:ea typeface="微软雅黑"/>
                  <a:cs typeface="SimSun"/>
                </a:rPr>
                <a:t>互联、智慧的数据</a:t>
              </a:r>
              <a:endParaRPr lang="zh-CN" sz="1799" dirty="0">
                <a:ea typeface="微软雅黑"/>
              </a:endParaRPr>
            </a:p>
          </p:txBody>
        </p:sp>
        <p:sp>
          <p:nvSpPr>
            <p:cNvPr id="150" name="TextBox 149"/>
            <p:cNvSpPr txBox="1"/>
            <p:nvPr/>
          </p:nvSpPr>
          <p:spPr>
            <a:xfrm>
              <a:off x="4190755" y="5282906"/>
              <a:ext cx="3682671" cy="276999"/>
            </a:xfrm>
            <a:prstGeom prst="rect">
              <a:avLst/>
            </a:prstGeom>
            <a:noFill/>
          </p:spPr>
          <p:txBody>
            <a:bodyPr wrap="square" lIns="0" tIns="0" rIns="0" bIns="0" rtlCol="0">
              <a:spAutoFit/>
            </a:bodyPr>
            <a:lstStyle/>
            <a:p>
              <a:pPr algn="ctr" defTabSz="1088449" fontAlgn="base"/>
              <a:r>
                <a:rPr lang="en-US" sz="1799" b="1" dirty="0">
                  <a:ea typeface="微软雅黑"/>
                  <a:cs typeface="SimSun"/>
                </a:rPr>
                <a:t>可信的数据</a:t>
              </a:r>
              <a:endParaRPr lang="zh-CN" sz="1799" dirty="0">
                <a:ea typeface="微软雅黑"/>
              </a:endParaRPr>
            </a:p>
          </p:txBody>
        </p:sp>
        <p:sp>
          <p:nvSpPr>
            <p:cNvPr id="151" name="TextBox 150"/>
            <p:cNvSpPr txBox="1"/>
            <p:nvPr/>
          </p:nvSpPr>
          <p:spPr>
            <a:xfrm>
              <a:off x="7978128" y="5287823"/>
              <a:ext cx="3585603" cy="276999"/>
            </a:xfrm>
            <a:prstGeom prst="rect">
              <a:avLst/>
            </a:prstGeom>
            <a:noFill/>
          </p:spPr>
          <p:txBody>
            <a:bodyPr wrap="square" lIns="0" tIns="0" rIns="0" bIns="0" rtlCol="0">
              <a:spAutoFit/>
            </a:bodyPr>
            <a:lstStyle/>
            <a:p>
              <a:pPr algn="ctr" defTabSz="1088449"/>
              <a:r>
                <a:rPr lang="en-US" sz="1799" b="1" dirty="0">
                  <a:ea typeface="微软雅黑"/>
                  <a:cs typeface="SimSun"/>
                </a:rPr>
                <a:t>灵活的云和基础架构</a:t>
              </a:r>
              <a:endParaRPr lang="zh-CN" sz="1799" dirty="0">
                <a:ea typeface="微软雅黑"/>
              </a:endParaRPr>
            </a:p>
          </p:txBody>
        </p:sp>
        <p:sp>
          <p:nvSpPr>
            <p:cNvPr id="152" name="Right Triangle 151"/>
            <p:cNvSpPr/>
            <p:nvPr/>
          </p:nvSpPr>
          <p:spPr bwMode="gray">
            <a:xfrm rot="18900000">
              <a:off x="2482899" y="4931132"/>
              <a:ext cx="181388" cy="181388"/>
            </a:xfrm>
            <a:prstGeom prst="rtTriangl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153" name="Right Triangle 152"/>
            <p:cNvSpPr/>
            <p:nvPr/>
          </p:nvSpPr>
          <p:spPr bwMode="gray">
            <a:xfrm rot="18900000">
              <a:off x="5958362" y="4931132"/>
              <a:ext cx="181388" cy="181388"/>
            </a:xfrm>
            <a:prstGeom prst="rtTriangl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154" name="Right Triangle 153"/>
            <p:cNvSpPr/>
            <p:nvPr/>
          </p:nvSpPr>
          <p:spPr bwMode="gray">
            <a:xfrm rot="18900000">
              <a:off x="9656850" y="4931132"/>
              <a:ext cx="181388" cy="181388"/>
            </a:xfrm>
            <a:prstGeom prst="rtTriangl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cxnSp>
          <p:nvCxnSpPr>
            <p:cNvPr id="155" name="Straight Connector 154"/>
            <p:cNvCxnSpPr/>
            <p:nvPr/>
          </p:nvCxnSpPr>
          <p:spPr>
            <a:xfrm>
              <a:off x="530942" y="5009943"/>
              <a:ext cx="11002297"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56" name="Picture 155">
            <a:extLst>
              <a:ext uri="{FF2B5EF4-FFF2-40B4-BE49-F238E27FC236}">
                <a16:creationId xmlns:a16="http://schemas.microsoft.com/office/drawing/2014/main" id="{6057DC7E-529E-4CE1-9775-C8045C37E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423" y="2959529"/>
            <a:ext cx="613395" cy="613395"/>
          </a:xfrm>
          <a:prstGeom prst="rect">
            <a:avLst/>
          </a:prstGeom>
        </p:spPr>
      </p:pic>
      <p:pic>
        <p:nvPicPr>
          <p:cNvPr id="96" name="Picture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48355" y="406436"/>
            <a:ext cx="817419" cy="817419"/>
          </a:xfrm>
          <a:prstGeom prst="rect">
            <a:avLst/>
          </a:prstGeom>
        </p:spPr>
      </p:pic>
      <p:sp>
        <p:nvSpPr>
          <p:cNvPr id="64" name="Rectangle 63"/>
          <p:cNvSpPr/>
          <p:nvPr/>
        </p:nvSpPr>
        <p:spPr bwMode="gray">
          <a:xfrm>
            <a:off x="1112411" y="3942257"/>
            <a:ext cx="1223232" cy="1310099"/>
          </a:xfrm>
          <a:prstGeom prst="rect">
            <a:avLst/>
          </a:prstGeom>
          <a:solidFill>
            <a:schemeClr val="bg1"/>
          </a:solidFill>
          <a:ln w="6350" algn="ctr">
            <a:solidFill>
              <a:schemeClr val="tx1">
                <a:alpha val="2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微软雅黑"/>
                <a:cs typeface="SimSun"/>
              </a:rPr>
              <a:t>访问数据</a:t>
            </a:r>
          </a:p>
        </p:txBody>
      </p:sp>
      <p:sp>
        <p:nvSpPr>
          <p:cNvPr id="65" name="Rectangle 64"/>
          <p:cNvSpPr/>
          <p:nvPr/>
        </p:nvSpPr>
        <p:spPr bwMode="gray">
          <a:xfrm>
            <a:off x="1119784" y="2439745"/>
            <a:ext cx="1223232" cy="1396651"/>
          </a:xfrm>
          <a:prstGeom prst="rect">
            <a:avLst/>
          </a:prstGeom>
          <a:solidFill>
            <a:schemeClr val="bg1"/>
          </a:solidFill>
          <a:ln w="6350" algn="ctr">
            <a:solidFill>
              <a:schemeClr val="tx1">
                <a:alpha val="2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err="1">
                <a:ln>
                  <a:noFill/>
                </a:ln>
                <a:effectLst/>
                <a:uLnTx/>
                <a:uFillTx/>
                <a:ea typeface="微软雅黑"/>
                <a:cs typeface="SimSun"/>
              </a:rPr>
              <a:t>托管</a:t>
            </a:r>
            <a:r>
              <a:rPr lang="en-US" sz="1800" kern="0" dirty="0" err="1">
                <a:ea typeface="微软雅黑"/>
                <a:cs typeface="SimSun"/>
              </a:rPr>
              <a:t>数据</a:t>
            </a:r>
            <a:endParaRPr kumimoji="0" lang="zh-CN" sz="1800" b="0" i="0" u="none" strike="noStrike" kern="0" cap="none" spc="0" normalizeH="0" baseline="0" noProof="0" dirty="0">
              <a:ln>
                <a:noFill/>
              </a:ln>
              <a:effectLst/>
              <a:uLnTx/>
              <a:uFillTx/>
              <a:ea typeface="微软雅黑"/>
              <a:cs typeface="SimSun"/>
            </a:endParaRPr>
          </a:p>
        </p:txBody>
      </p:sp>
      <p:sp>
        <p:nvSpPr>
          <p:cNvPr id="66" name="TextBox 65"/>
          <p:cNvSpPr txBox="1"/>
          <p:nvPr/>
        </p:nvSpPr>
        <p:spPr>
          <a:xfrm>
            <a:off x="194458" y="3513230"/>
            <a:ext cx="863395"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tx1">
                    <a:lumMod val="65000"/>
                  </a:schemeClr>
                </a:solidFill>
                <a:ea typeface="微软雅黑"/>
                <a:cs typeface="SimSun"/>
              </a:rPr>
              <a:t>所有数据源和数据类型</a:t>
            </a:r>
          </a:p>
        </p:txBody>
      </p:sp>
      <p:sp>
        <p:nvSpPr>
          <p:cNvPr id="67" name="Rectangle 66"/>
          <p:cNvSpPr/>
          <p:nvPr/>
        </p:nvSpPr>
        <p:spPr bwMode="gray">
          <a:xfrm>
            <a:off x="10041871" y="2425937"/>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68" name="Rectangle 67"/>
          <p:cNvSpPr/>
          <p:nvPr/>
        </p:nvSpPr>
        <p:spPr bwMode="gray">
          <a:xfrm>
            <a:off x="6983100" y="2429787"/>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69" name="Rectangle 68"/>
          <p:cNvSpPr/>
          <p:nvPr/>
        </p:nvSpPr>
        <p:spPr bwMode="gray">
          <a:xfrm>
            <a:off x="3931981" y="2429787"/>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73" name="Rectangle 72"/>
          <p:cNvSpPr/>
          <p:nvPr/>
        </p:nvSpPr>
        <p:spPr bwMode="gray">
          <a:xfrm>
            <a:off x="979107" y="1848941"/>
            <a:ext cx="10520638" cy="484943"/>
          </a:xfrm>
          <a:prstGeom prst="rect">
            <a:avLst/>
          </a:prstGeom>
          <a:solidFill>
            <a:schemeClr val="tx2">
              <a:lumMod val="75000"/>
              <a:alpha val="2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微软雅黑"/>
              <a:cs typeface="Arial Unicode MS" pitchFamily="34" charset="-128"/>
            </a:endParaRPr>
          </a:p>
        </p:txBody>
      </p:sp>
      <p:sp>
        <p:nvSpPr>
          <p:cNvPr id="74" name="Rectangle 73">
            <a:extLst/>
          </p:cNvPr>
          <p:cNvSpPr/>
          <p:nvPr/>
        </p:nvSpPr>
        <p:spPr>
          <a:xfrm>
            <a:off x="1058204" y="1928336"/>
            <a:ext cx="10028303" cy="338554"/>
          </a:xfrm>
          <a:prstGeom prst="rect">
            <a:avLst/>
          </a:prstGeom>
        </p:spPr>
        <p:txBody>
          <a:bodyPr wrap="square">
            <a:spAutoFit/>
          </a:bodyPr>
          <a:lstStyle/>
          <a:p>
            <a:pPr marL="0" lvl="1" algn="ctr" defTabSz="1088558" fontAlgn="base">
              <a:spcBef>
                <a:spcPts val="1200"/>
              </a:spcBef>
              <a:spcAft>
                <a:spcPct val="0"/>
              </a:spcAft>
              <a:buClr>
                <a:schemeClr val="accent1"/>
              </a:buClr>
              <a:buNone/>
            </a:pPr>
            <a:r>
              <a:rPr lang="en-US" sz="1600" b="1" kern="0" dirty="0">
                <a:solidFill>
                  <a:schemeClr val="accent1"/>
                </a:solidFill>
                <a:ea typeface="微软雅黑"/>
                <a:cs typeface="SimSun"/>
              </a:rPr>
              <a:t>SAP Data Hub</a:t>
            </a:r>
            <a:endParaRPr lang="zh-CN" sz="1600" kern="0" dirty="0">
              <a:ea typeface="微软雅黑"/>
              <a:cs typeface="SimSun"/>
            </a:endParaRPr>
          </a:p>
        </p:txBody>
      </p:sp>
      <p:grpSp>
        <p:nvGrpSpPr>
          <p:cNvPr id="76" name="Group 75"/>
          <p:cNvGrpSpPr/>
          <p:nvPr/>
        </p:nvGrpSpPr>
        <p:grpSpPr>
          <a:xfrm>
            <a:off x="1568491" y="1326757"/>
            <a:ext cx="9254833" cy="338554"/>
            <a:chOff x="1936615" y="1231314"/>
            <a:chExt cx="7667983" cy="338554"/>
          </a:xfrm>
        </p:grpSpPr>
        <p:sp>
          <p:nvSpPr>
            <p:cNvPr id="79" name="Rectangle 78"/>
            <p:cNvSpPr/>
            <p:nvPr/>
          </p:nvSpPr>
          <p:spPr>
            <a:xfrm>
              <a:off x="1936615" y="1231314"/>
              <a:ext cx="493009" cy="338554"/>
            </a:xfrm>
            <a:prstGeom prst="rect">
              <a:avLst/>
            </a:prstGeom>
          </p:spPr>
          <p:txBody>
            <a:bodyPr wrap="none">
              <a:spAutoFit/>
            </a:bodyPr>
            <a:lstStyle/>
            <a:p>
              <a:r>
                <a:rPr lang="en-US" sz="1600" dirty="0">
                  <a:solidFill>
                    <a:srgbClr val="008FD3"/>
                  </a:solidFill>
                  <a:ea typeface="微软雅黑"/>
                  <a:cs typeface="SimSun"/>
                </a:rPr>
                <a:t>捕获</a:t>
              </a:r>
            </a:p>
          </p:txBody>
        </p:sp>
        <p:sp>
          <p:nvSpPr>
            <p:cNvPr id="80" name="Rectangle 79"/>
            <p:cNvSpPr/>
            <p:nvPr/>
          </p:nvSpPr>
          <p:spPr>
            <a:xfrm>
              <a:off x="3299653" y="1231314"/>
              <a:ext cx="493009" cy="338554"/>
            </a:xfrm>
            <a:prstGeom prst="rect">
              <a:avLst/>
            </a:prstGeom>
          </p:spPr>
          <p:txBody>
            <a:bodyPr wrap="none">
              <a:spAutoFit/>
            </a:bodyPr>
            <a:lstStyle/>
            <a:p>
              <a:r>
                <a:rPr lang="en-US" sz="1600" dirty="0">
                  <a:solidFill>
                    <a:srgbClr val="008FD3"/>
                  </a:solidFill>
                  <a:ea typeface="微软雅黑"/>
                  <a:cs typeface="SimSun"/>
                </a:rPr>
                <a:t>摄取</a:t>
              </a:r>
            </a:p>
          </p:txBody>
        </p:sp>
        <p:sp>
          <p:nvSpPr>
            <p:cNvPr id="81" name="Rectangle 80"/>
            <p:cNvSpPr/>
            <p:nvPr/>
          </p:nvSpPr>
          <p:spPr>
            <a:xfrm>
              <a:off x="4510584" y="1231314"/>
              <a:ext cx="493009" cy="338554"/>
            </a:xfrm>
            <a:prstGeom prst="rect">
              <a:avLst/>
            </a:prstGeom>
          </p:spPr>
          <p:txBody>
            <a:bodyPr wrap="none">
              <a:spAutoFit/>
            </a:bodyPr>
            <a:lstStyle/>
            <a:p>
              <a:r>
                <a:rPr lang="en-US" sz="1600" dirty="0">
                  <a:solidFill>
                    <a:srgbClr val="008FD3"/>
                  </a:solidFill>
                  <a:ea typeface="微软雅黑"/>
                  <a:cs typeface="SimSun"/>
                </a:rPr>
                <a:t>处理</a:t>
              </a:r>
            </a:p>
          </p:txBody>
        </p:sp>
        <p:sp>
          <p:nvSpPr>
            <p:cNvPr id="95" name="Rectangle 94"/>
            <p:cNvSpPr/>
            <p:nvPr/>
          </p:nvSpPr>
          <p:spPr>
            <a:xfrm>
              <a:off x="5902654" y="1231314"/>
              <a:ext cx="493009" cy="338554"/>
            </a:xfrm>
            <a:prstGeom prst="rect">
              <a:avLst/>
            </a:prstGeom>
          </p:spPr>
          <p:txBody>
            <a:bodyPr wrap="none">
              <a:spAutoFit/>
            </a:bodyPr>
            <a:lstStyle/>
            <a:p>
              <a:r>
                <a:rPr lang="en-US" sz="1600" dirty="0">
                  <a:solidFill>
                    <a:srgbClr val="008FD3"/>
                  </a:solidFill>
                  <a:ea typeface="微软雅黑"/>
                  <a:cs typeface="SimSun"/>
                </a:rPr>
                <a:t>协调</a:t>
              </a:r>
            </a:p>
          </p:txBody>
        </p:sp>
        <p:sp>
          <p:nvSpPr>
            <p:cNvPr id="97" name="Rectangle 96"/>
            <p:cNvSpPr/>
            <p:nvPr/>
          </p:nvSpPr>
          <p:spPr>
            <a:xfrm>
              <a:off x="7628149" y="1231314"/>
              <a:ext cx="493009" cy="338554"/>
            </a:xfrm>
            <a:prstGeom prst="rect">
              <a:avLst/>
            </a:prstGeom>
          </p:spPr>
          <p:txBody>
            <a:bodyPr wrap="none">
              <a:spAutoFit/>
            </a:bodyPr>
            <a:lstStyle/>
            <a:p>
              <a:r>
                <a:rPr lang="en-US" sz="1600" dirty="0">
                  <a:solidFill>
                    <a:srgbClr val="008FD3"/>
                  </a:solidFill>
                  <a:ea typeface="微软雅黑"/>
                  <a:cs typeface="SimSun"/>
                </a:rPr>
                <a:t>计算</a:t>
              </a:r>
            </a:p>
          </p:txBody>
        </p:sp>
        <p:grpSp>
          <p:nvGrpSpPr>
            <p:cNvPr id="98" name="Group 97"/>
            <p:cNvGrpSpPr/>
            <p:nvPr/>
          </p:nvGrpSpPr>
          <p:grpSpPr>
            <a:xfrm>
              <a:off x="2999781" y="1305740"/>
              <a:ext cx="5962677" cy="189704"/>
              <a:chOff x="2999781" y="1305740"/>
              <a:chExt cx="5962677" cy="189704"/>
            </a:xfrm>
            <a:solidFill>
              <a:schemeClr val="bg1">
                <a:lumMod val="50000"/>
                <a:lumOff val="50000"/>
              </a:schemeClr>
            </a:solidFill>
          </p:grpSpPr>
          <p:sp>
            <p:nvSpPr>
              <p:cNvPr id="100" name="Triangle 179"/>
              <p:cNvSpPr/>
              <p:nvPr/>
            </p:nvSpPr>
            <p:spPr bwMode="gray">
              <a:xfrm rot="5400000">
                <a:off x="2980299" y="1325222"/>
                <a:ext cx="189704" cy="150739"/>
              </a:xfrm>
              <a:prstGeom prst="triangle">
                <a:avLst/>
              </a:prstGeom>
              <a:solidFill>
                <a:schemeClr val="tx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01" name="Triangle 180"/>
              <p:cNvSpPr/>
              <p:nvPr/>
            </p:nvSpPr>
            <p:spPr bwMode="gray">
              <a:xfrm rot="5400000">
                <a:off x="4182326" y="1316316"/>
                <a:ext cx="189700" cy="168551"/>
              </a:xfrm>
              <a:prstGeom prst="triangle">
                <a:avLst/>
              </a:prstGeom>
              <a:solidFill>
                <a:schemeClr val="tx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02" name="Triangle 181"/>
              <p:cNvSpPr/>
              <p:nvPr/>
            </p:nvSpPr>
            <p:spPr bwMode="gray">
              <a:xfrm rot="5400000">
                <a:off x="5574396" y="1316316"/>
                <a:ext cx="189700" cy="168551"/>
              </a:xfrm>
              <a:prstGeom prst="triangle">
                <a:avLst/>
              </a:prstGeom>
              <a:solidFill>
                <a:schemeClr val="tx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03" name="Triangle 182"/>
              <p:cNvSpPr/>
              <p:nvPr/>
            </p:nvSpPr>
            <p:spPr bwMode="gray">
              <a:xfrm rot="5400000">
                <a:off x="7299891" y="1316316"/>
                <a:ext cx="189700" cy="168551"/>
              </a:xfrm>
              <a:prstGeom prst="triangle">
                <a:avLst/>
              </a:prstGeom>
              <a:solidFill>
                <a:schemeClr val="tx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04" name="Triangle 183"/>
              <p:cNvSpPr/>
              <p:nvPr/>
            </p:nvSpPr>
            <p:spPr bwMode="gray">
              <a:xfrm rot="5400000">
                <a:off x="8783332" y="1316316"/>
                <a:ext cx="189701" cy="168551"/>
              </a:xfrm>
              <a:prstGeom prst="triangle">
                <a:avLst/>
              </a:prstGeom>
              <a:solidFill>
                <a:schemeClr val="tx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sp>
          <p:nvSpPr>
            <p:cNvPr id="99" name="Rectangle 98"/>
            <p:cNvSpPr/>
            <p:nvPr/>
          </p:nvSpPr>
          <p:spPr>
            <a:xfrm>
              <a:off x="9111589" y="1231314"/>
              <a:ext cx="493009" cy="338554"/>
            </a:xfrm>
            <a:prstGeom prst="rect">
              <a:avLst/>
            </a:prstGeom>
          </p:spPr>
          <p:txBody>
            <a:bodyPr wrap="none">
              <a:spAutoFit/>
            </a:bodyPr>
            <a:lstStyle/>
            <a:p>
              <a:r>
                <a:rPr lang="zh-CN" altLang="en-US" sz="1600" dirty="0">
                  <a:solidFill>
                    <a:srgbClr val="008FD3"/>
                  </a:solidFill>
                  <a:ea typeface="微软雅黑"/>
                  <a:cs typeface="SimSun"/>
                </a:rPr>
                <a:t>使用</a:t>
              </a:r>
              <a:endParaRPr lang="en-US" sz="1600" dirty="0">
                <a:solidFill>
                  <a:srgbClr val="008FD3"/>
                </a:solidFill>
                <a:ea typeface="微软雅黑"/>
                <a:cs typeface="SimSun"/>
              </a:endParaRPr>
            </a:p>
          </p:txBody>
        </p:sp>
      </p:grpSp>
      <p:sp>
        <p:nvSpPr>
          <p:cNvPr id="105" name="Rectangle 104">
            <a:extLst/>
          </p:cNvPr>
          <p:cNvSpPr/>
          <p:nvPr/>
        </p:nvSpPr>
        <p:spPr>
          <a:xfrm>
            <a:off x="10183225" y="3265594"/>
            <a:ext cx="1222144" cy="846386"/>
          </a:xfrm>
          <a:prstGeom prst="rect">
            <a:avLst/>
          </a:prstGeom>
        </p:spPr>
        <p:txBody>
          <a:bodyPr wrap="square">
            <a:spAutoFit/>
          </a:bodyPr>
          <a:lstStyle/>
          <a:p>
            <a:pPr algn="ctr" defTabSz="1088449" fontAlgn="base">
              <a:spcBef>
                <a:spcPct val="50000"/>
              </a:spcBef>
              <a:spcAft>
                <a:spcPct val="0"/>
              </a:spcAft>
              <a:buClr>
                <a:srgbClr val="F0AB00"/>
              </a:buClr>
              <a:buSzPct val="80000"/>
            </a:pPr>
            <a:r>
              <a:rPr lang="en-US" sz="1400" kern="0" dirty="0" err="1">
                <a:ea typeface="微软雅黑"/>
                <a:cs typeface="SimSun"/>
              </a:rPr>
              <a:t>应用包和</a:t>
            </a:r>
            <a:br>
              <a:rPr lang="en-US" sz="1400" kern="0" dirty="0">
                <a:ea typeface="微软雅黑"/>
                <a:cs typeface="SimSun"/>
              </a:rPr>
            </a:br>
            <a:r>
              <a:rPr lang="en-US" sz="1400" kern="0" dirty="0" err="1">
                <a:ea typeface="微软雅黑"/>
                <a:cs typeface="SimSun"/>
              </a:rPr>
              <a:t>定制应用</a:t>
            </a:r>
            <a:endParaRPr lang="en-US" sz="1400" kern="0" dirty="0">
              <a:ea typeface="微软雅黑"/>
              <a:cs typeface="SimSun"/>
            </a:endParaRPr>
          </a:p>
          <a:p>
            <a:pPr algn="ctr" defTabSz="1088449" fontAlgn="base">
              <a:spcBef>
                <a:spcPct val="50000"/>
              </a:spcBef>
              <a:spcAft>
                <a:spcPct val="0"/>
              </a:spcAft>
              <a:buClr>
                <a:srgbClr val="F0AB00"/>
              </a:buClr>
              <a:buSzPct val="80000"/>
            </a:pPr>
            <a:r>
              <a:rPr lang="en-US" sz="1400" kern="0" dirty="0">
                <a:ea typeface="微软雅黑"/>
                <a:cs typeface="SimSun"/>
              </a:rPr>
              <a:t>分析应用</a:t>
            </a:r>
          </a:p>
        </p:txBody>
      </p:sp>
      <p:sp>
        <p:nvSpPr>
          <p:cNvPr id="106" name="Rectangle 105"/>
          <p:cNvSpPr/>
          <p:nvPr/>
        </p:nvSpPr>
        <p:spPr bwMode="gray">
          <a:xfrm>
            <a:off x="979107" y="5323838"/>
            <a:ext cx="10520638" cy="484943"/>
          </a:xfrm>
          <a:prstGeom prst="rect">
            <a:avLst/>
          </a:prstGeom>
          <a:solidFill>
            <a:schemeClr val="tx2">
              <a:lumMod val="75000"/>
              <a:alpha val="2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微软雅黑"/>
              <a:cs typeface="Arial Unicode MS" pitchFamily="34" charset="-128"/>
            </a:endParaRPr>
          </a:p>
        </p:txBody>
      </p:sp>
      <p:sp>
        <p:nvSpPr>
          <p:cNvPr id="107" name="Rectangle 106">
            <a:extLst/>
          </p:cNvPr>
          <p:cNvSpPr/>
          <p:nvPr/>
        </p:nvSpPr>
        <p:spPr>
          <a:xfrm>
            <a:off x="1046324" y="5397198"/>
            <a:ext cx="10028303" cy="338554"/>
          </a:xfrm>
          <a:prstGeom prst="rect">
            <a:avLst/>
          </a:prstGeom>
        </p:spPr>
        <p:txBody>
          <a:bodyPr wrap="square">
            <a:spAutoFit/>
          </a:bodyPr>
          <a:lstStyle/>
          <a:p>
            <a:pPr marL="0" lvl="1" algn="ctr" defTabSz="1088558" fontAlgn="base">
              <a:spcBef>
                <a:spcPts val="1200"/>
              </a:spcBef>
              <a:spcAft>
                <a:spcPct val="0"/>
              </a:spcAft>
              <a:buClr>
                <a:schemeClr val="accent1"/>
              </a:buClr>
              <a:buNone/>
            </a:pPr>
            <a:r>
              <a:rPr lang="en-US" sz="1600" b="1" kern="0" dirty="0">
                <a:solidFill>
                  <a:schemeClr val="accent1"/>
                </a:solidFill>
                <a:ea typeface="微软雅黑"/>
                <a:cs typeface="SimSun"/>
              </a:rPr>
              <a:t>SAP HANA</a:t>
            </a:r>
            <a:endParaRPr lang="zh-CN" sz="1600" kern="0" dirty="0">
              <a:ea typeface="微软雅黑"/>
              <a:cs typeface="SimSun"/>
            </a:endParaRPr>
          </a:p>
        </p:txBody>
      </p:sp>
    </p:spTree>
    <p:extLst>
      <p:ext uri="{BB962C8B-B14F-4D97-AF65-F5344CB8AC3E}">
        <p14:creationId xmlns:p14="http://schemas.microsoft.com/office/powerpoint/2010/main" val="129273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71" y="516718"/>
            <a:ext cx="11186476" cy="369332"/>
          </a:xfrm>
        </p:spPr>
        <p:txBody>
          <a:bodyPr>
            <a:normAutofit fontScale="90000"/>
          </a:bodyPr>
          <a:lstStyle/>
          <a:p>
            <a:r>
              <a:rPr lang="en-US" altLang="zh-CN" dirty="0"/>
              <a:t>SAP HANA </a:t>
            </a:r>
            <a:r>
              <a:rPr lang="zh-CN" altLang="en-US" dirty="0"/>
              <a:t>数据管理套件</a:t>
            </a:r>
            <a:endParaRPr lang="zh-CN" dirty="0">
              <a:latin typeface="Arial"/>
              <a:ea typeface="微软雅黑"/>
            </a:endParaRPr>
          </a:p>
        </p:txBody>
      </p:sp>
      <p:grpSp>
        <p:nvGrpSpPr>
          <p:cNvPr id="5" name="组合 4"/>
          <p:cNvGrpSpPr/>
          <p:nvPr/>
        </p:nvGrpSpPr>
        <p:grpSpPr>
          <a:xfrm>
            <a:off x="933450" y="1292735"/>
            <a:ext cx="9797158" cy="5164441"/>
            <a:chOff x="933450" y="1292735"/>
            <a:chExt cx="9797158" cy="5164441"/>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32" y="1292735"/>
              <a:ext cx="9715576" cy="4865804"/>
            </a:xfrm>
            <a:prstGeom prst="rect">
              <a:avLst/>
            </a:prstGeom>
          </p:spPr>
        </p:pic>
        <p:sp>
          <p:nvSpPr>
            <p:cNvPr id="3" name="TextBox 2"/>
            <p:cNvSpPr txBox="1"/>
            <p:nvPr/>
          </p:nvSpPr>
          <p:spPr>
            <a:xfrm>
              <a:off x="933450" y="1809750"/>
              <a:ext cx="1272207" cy="464742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altLang="zh-CN" sz="1400" dirty="0">
                  <a:solidFill>
                    <a:schemeClr val="tx1">
                      <a:lumMod val="50000"/>
                      <a:lumOff val="50000"/>
                    </a:schemeClr>
                  </a:solidFill>
                  <a:ea typeface="微软雅黑" panose="020B0503020204020204" pitchFamily="34" charset="-122"/>
                </a:rPr>
                <a:t>SAP Leonardo</a:t>
              </a: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数据管道集成</a:t>
              </a: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数据存储与计算</a:t>
              </a: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ts val="3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摄取与精炼</a:t>
              </a:r>
            </a:p>
            <a:p>
              <a:pPr algn="r" fontAlgn="base">
                <a:spcBef>
                  <a:spcPts val="26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来源</a:t>
              </a:r>
            </a:p>
            <a:p>
              <a:pPr algn="r" fontAlgn="base">
                <a:spcBef>
                  <a:spcPct val="50000"/>
                </a:spcBef>
                <a:spcAft>
                  <a:spcPct val="0"/>
                </a:spcAft>
                <a:buClr>
                  <a:srgbClr val="F0AB00"/>
                </a:buClr>
                <a:buSzPct val="80000"/>
              </a:pPr>
              <a:endParaRPr lang="zh-CN" altLang="en-US" sz="1400" kern="0" dirty="0">
                <a:solidFill>
                  <a:schemeClr val="tx1">
                    <a:lumMod val="50000"/>
                    <a:lumOff val="50000"/>
                  </a:schemeClr>
                </a:solidFill>
                <a:ea typeface="微软雅黑" panose="020B0503020204020204" pitchFamily="34" charset="-122"/>
                <a:cs typeface="Arial Unicode MS" pitchFamily="34" charset="-128"/>
              </a:endParaRPr>
            </a:p>
          </p:txBody>
        </p:sp>
        <p:sp>
          <p:nvSpPr>
            <p:cNvPr id="6" name="TextBox 5"/>
            <p:cNvSpPr txBox="1"/>
            <p:nvPr/>
          </p:nvSpPr>
          <p:spPr>
            <a:xfrm>
              <a:off x="2929557" y="1349885"/>
              <a:ext cx="7690818" cy="153888"/>
            </a:xfrm>
            <a:prstGeom prst="rect">
              <a:avLst/>
            </a:prstGeom>
            <a:solidFill>
              <a:srgbClr val="F0AB00"/>
            </a:solidFill>
          </p:spPr>
          <p:txBody>
            <a:bodyPr wrap="square" lIns="0" tIns="0" rIns="0" bIns="0" rtlCol="0">
              <a:spAutoFit/>
            </a:bodyPr>
            <a:lstStyle/>
            <a:p>
              <a:pPr fontAlgn="base">
                <a:spcBef>
                  <a:spcPct val="50000"/>
                </a:spcBef>
                <a:spcAft>
                  <a:spcPct val="0"/>
                </a:spcAft>
                <a:buClr>
                  <a:srgbClr val="F0AB00"/>
                </a:buClr>
                <a:buSzPct val="80000"/>
              </a:pPr>
              <a:r>
                <a:rPr lang="zh-CN" altLang="en-US" sz="1000" dirty="0">
                  <a:solidFill>
                    <a:schemeClr val="bg1"/>
                  </a:solidFill>
                  <a:latin typeface="微软雅黑" panose="020B0503020204020204" pitchFamily="34" charset="-122"/>
                  <a:ea typeface="微软雅黑" panose="020B0503020204020204" pitchFamily="34" charset="-122"/>
                </a:rPr>
                <a:t>    产品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资产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车队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基础架构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市场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人员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定制</a:t>
              </a:r>
            </a:p>
          </p:txBody>
        </p:sp>
        <p:sp>
          <p:nvSpPr>
            <p:cNvPr id="7" name="TextBox 6"/>
            <p:cNvSpPr txBox="1"/>
            <p:nvPr/>
          </p:nvSpPr>
          <p:spPr>
            <a:xfrm>
              <a:off x="2781300" y="1578917"/>
              <a:ext cx="895349"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产品洞察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物品和设备</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供应网络</a:t>
              </a:r>
            </a:p>
          </p:txBody>
        </p:sp>
        <p:sp>
          <p:nvSpPr>
            <p:cNvPr id="8" name="TextBox 7"/>
            <p:cNvSpPr txBox="1"/>
            <p:nvPr/>
          </p:nvSpPr>
          <p:spPr>
            <a:xfrm>
              <a:off x="3771900"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固定资产洞察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制造的执行</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制造网络</a:t>
              </a:r>
            </a:p>
          </p:txBody>
        </p:sp>
        <p:sp>
          <p:nvSpPr>
            <p:cNvPr id="9" name="TextBox 8"/>
            <p:cNvSpPr txBox="1"/>
            <p:nvPr/>
          </p:nvSpPr>
          <p:spPr>
            <a:xfrm>
              <a:off x="4924425"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移动资产洞察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物流安全</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物流网络</a:t>
              </a:r>
            </a:p>
          </p:txBody>
        </p:sp>
        <p:sp>
          <p:nvSpPr>
            <p:cNvPr id="10" name="TextBox 9"/>
            <p:cNvSpPr txBox="1"/>
            <p:nvPr/>
          </p:nvSpPr>
          <p:spPr>
            <a:xfrm>
              <a:off x="61510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建筑洞察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施工</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电网</a:t>
              </a:r>
            </a:p>
          </p:txBody>
        </p:sp>
        <p:sp>
          <p:nvSpPr>
            <p:cNvPr id="11" name="TextBox 10"/>
            <p:cNvSpPr txBox="1"/>
            <p:nvPr/>
          </p:nvSpPr>
          <p:spPr>
            <a:xfrm>
              <a:off x="71797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市场洞察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乡村地区</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城镇地区</a:t>
              </a:r>
            </a:p>
          </p:txBody>
        </p:sp>
        <p:sp>
          <p:nvSpPr>
            <p:cNvPr id="13" name="TextBox 12"/>
            <p:cNvSpPr txBox="1"/>
            <p:nvPr/>
          </p:nvSpPr>
          <p:spPr>
            <a:xfrm>
              <a:off x="82084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工作</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健康与运动</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家庭</a:t>
              </a:r>
            </a:p>
          </p:txBody>
        </p:sp>
        <p:sp>
          <p:nvSpPr>
            <p:cNvPr id="14" name="TextBox 13"/>
            <p:cNvSpPr txBox="1"/>
            <p:nvPr/>
          </p:nvSpPr>
          <p:spPr>
            <a:xfrm>
              <a:off x="9553575" y="1578917"/>
              <a:ext cx="1066800"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定制物联网</a:t>
              </a:r>
              <a:r>
                <a:rPr lang="en-US" altLang="zh-CN" sz="800" dirty="0">
                  <a:latin typeface="微软雅黑" panose="020B0503020204020204" pitchFamily="34" charset="-122"/>
                  <a:ea typeface="微软雅黑" panose="020B0503020204020204" pitchFamily="34" charset="-122"/>
                </a:rPr>
                <a:t>/</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机器学习</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应用和扩展件</a:t>
              </a:r>
            </a:p>
          </p:txBody>
        </p:sp>
        <p:sp>
          <p:nvSpPr>
            <p:cNvPr id="16" name="TextBox 15"/>
            <p:cNvSpPr txBox="1"/>
            <p:nvPr/>
          </p:nvSpPr>
          <p:spPr>
            <a:xfrm>
              <a:off x="2867024" y="2750492"/>
              <a:ext cx="7629526"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数据摄取与启用</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数据发现</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数据治理                      数据提炼与管道集成</a:t>
              </a:r>
            </a:p>
          </p:txBody>
        </p:sp>
        <p:sp>
          <p:nvSpPr>
            <p:cNvPr id="20" name="TextBox 19"/>
            <p:cNvSpPr txBox="1"/>
            <p:nvPr/>
          </p:nvSpPr>
          <p:spPr>
            <a:xfrm>
              <a:off x="5796620" y="2463253"/>
              <a:ext cx="1278383" cy="707886"/>
            </a:xfrm>
            <a:prstGeom prst="rect">
              <a:avLst/>
            </a:prstGeom>
            <a:noFill/>
          </p:spPr>
          <p:txBody>
            <a:bodyPr wrap="square" lIns="0" tIns="0" rIns="0" bIns="0" rtlCol="0">
              <a:spAutoFit/>
            </a:bodyPr>
            <a:lstStyle/>
            <a:p>
              <a:pPr algn="ctr" fontAlgn="base">
                <a:spcAft>
                  <a:spcPct val="0"/>
                </a:spcAft>
                <a:buClr>
                  <a:srgbClr val="F0AB00"/>
                </a:buClr>
                <a:buSzPct val="80000"/>
              </a:pPr>
              <a:r>
                <a:rPr lang="it-IT" altLang="zh-CN" sz="1200" dirty="0">
                  <a:latin typeface="微软雅黑" panose="020B0503020204020204" pitchFamily="34" charset="-122"/>
                  <a:ea typeface="微软雅黑" panose="020B0503020204020204" pitchFamily="34" charset="-122"/>
                </a:rPr>
                <a:t>SAP Data Hub</a:t>
              </a:r>
            </a:p>
            <a:p>
              <a:pPr algn="ctr" fontAlgn="base">
                <a:spcAft>
                  <a:spcPct val="0"/>
                </a:spcAft>
                <a:buClr>
                  <a:srgbClr val="F0AB00"/>
                </a:buClr>
                <a:buSzPct val="80000"/>
              </a:pPr>
              <a:endParaRPr lang="it-IT" altLang="zh-CN" sz="1200" dirty="0">
                <a:latin typeface="微软雅黑" panose="020B0503020204020204" pitchFamily="34" charset="-122"/>
                <a:ea typeface="微软雅黑" panose="020B0503020204020204" pitchFamily="34" charset="-122"/>
              </a:endParaRPr>
            </a:p>
            <a:p>
              <a:pPr algn="ctr" fontAlgn="base">
                <a:spcBef>
                  <a:spcPts val="1200"/>
                </a:spcBef>
                <a:spcAft>
                  <a:spcPct val="0"/>
                </a:spcAft>
                <a:buClr>
                  <a:srgbClr val="F0AB00"/>
                </a:buClr>
                <a:buSzPct val="80000"/>
              </a:pPr>
              <a:r>
                <a:rPr lang="it-IT" altLang="zh-CN" sz="1200" dirty="0">
                  <a:latin typeface="微软雅黑" panose="020B0503020204020204" pitchFamily="34" charset="-122"/>
                  <a:ea typeface="微软雅黑" panose="020B0503020204020204" pitchFamily="34" charset="-122"/>
                </a:rPr>
                <a:t>SAP Vora</a:t>
              </a:r>
            </a:p>
          </p:txBody>
        </p:sp>
        <p:sp>
          <p:nvSpPr>
            <p:cNvPr id="21" name="TextBox 20"/>
            <p:cNvSpPr txBox="1"/>
            <p:nvPr/>
          </p:nvSpPr>
          <p:spPr>
            <a:xfrm>
              <a:off x="2996306" y="4093517"/>
              <a:ext cx="4759733"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应用开发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高级分析处理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数据集成与质量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内存数据处理</a:t>
              </a:r>
            </a:p>
          </p:txBody>
        </p:sp>
        <p:sp>
          <p:nvSpPr>
            <p:cNvPr id="22" name="TextBox 21"/>
            <p:cNvSpPr txBox="1"/>
            <p:nvPr/>
          </p:nvSpPr>
          <p:spPr>
            <a:xfrm>
              <a:off x="4324349" y="3370301"/>
              <a:ext cx="1971676" cy="184666"/>
            </a:xfrm>
            <a:prstGeom prst="rect">
              <a:avLst/>
            </a:prstGeom>
            <a:noFill/>
          </p:spPr>
          <p:txBody>
            <a:bodyPr wrap="square" lIns="0" tIns="0" rIns="0" bIns="0" rtlCol="0">
              <a:spAutoFit/>
            </a:bodyPr>
            <a:lstStyle/>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HANA </a:t>
              </a:r>
              <a:r>
                <a:rPr lang="zh-CN" altLang="en-US" sz="1200" dirty="0">
                  <a:latin typeface="微软雅黑" panose="020B0503020204020204" pitchFamily="34" charset="-122"/>
                  <a:ea typeface="微软雅黑" panose="020B0503020204020204" pitchFamily="34" charset="-122"/>
                </a:rPr>
                <a:t>平台</a:t>
              </a:r>
            </a:p>
          </p:txBody>
        </p:sp>
        <p:sp>
          <p:nvSpPr>
            <p:cNvPr id="23" name="TextBox 22"/>
            <p:cNvSpPr txBox="1"/>
            <p:nvPr/>
          </p:nvSpPr>
          <p:spPr>
            <a:xfrm>
              <a:off x="4822340" y="4751426"/>
              <a:ext cx="985838" cy="153888"/>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数据库管理</a:t>
              </a:r>
            </a:p>
          </p:txBody>
        </p:sp>
        <p:sp>
          <p:nvSpPr>
            <p:cNvPr id="24" name="TextBox 23"/>
            <p:cNvSpPr txBox="1"/>
            <p:nvPr/>
          </p:nvSpPr>
          <p:spPr>
            <a:xfrm>
              <a:off x="7939745" y="3369600"/>
              <a:ext cx="1278383" cy="1477328"/>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200" dirty="0">
                  <a:latin typeface="微软雅黑" panose="020B0503020204020204" pitchFamily="34" charset="-122"/>
                  <a:ea typeface="微软雅黑" panose="020B0503020204020204" pitchFamily="34" charset="-122"/>
                </a:rPr>
                <a:t>数据湖</a:t>
              </a: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zh-CN" altLang="en-US"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a:t>
              </a:r>
              <a:r>
                <a:rPr lang="zh-CN" altLang="en-US" sz="1200" dirty="0">
                  <a:latin typeface="微软雅黑" panose="020B0503020204020204" pitchFamily="34" charset="-122"/>
                  <a:ea typeface="微软雅黑" panose="020B0503020204020204" pitchFamily="34" charset="-122"/>
                </a:rPr>
                <a:t>大数据服务</a:t>
              </a:r>
              <a:endParaRPr lang="it-IT" altLang="zh-CN" sz="1200" dirty="0">
                <a:latin typeface="微软雅黑" panose="020B0503020204020204" pitchFamily="34" charset="-122"/>
                <a:ea typeface="微软雅黑" panose="020B0503020204020204" pitchFamily="34" charset="-122"/>
              </a:endParaRPr>
            </a:p>
          </p:txBody>
        </p:sp>
        <p:sp>
          <p:nvSpPr>
            <p:cNvPr id="25" name="TextBox 24"/>
            <p:cNvSpPr txBox="1"/>
            <p:nvPr/>
          </p:nvSpPr>
          <p:spPr>
            <a:xfrm>
              <a:off x="9322942" y="3369600"/>
              <a:ext cx="1278383" cy="1538883"/>
            </a:xfrm>
            <a:prstGeom prst="rect">
              <a:avLst/>
            </a:prstGeom>
            <a:noFill/>
          </p:spPr>
          <p:txBody>
            <a:bodyPr wrap="square" lIns="0" tIns="0" rIns="0" bIns="0" rtlCol="0">
              <a:spAutoFit/>
            </a:bodyPr>
            <a:lstStyle/>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BW/4HANA</a:t>
              </a: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预构建的 </a:t>
              </a:r>
              <a:r>
                <a:rPr lang="en-US" altLang="zh-CN" sz="800" dirty="0">
                  <a:latin typeface="微软雅黑" panose="020B0503020204020204" pitchFamily="34" charset="-122"/>
                  <a:ea typeface="微软雅黑" panose="020B0503020204020204" pitchFamily="34" charset="-122"/>
                </a:rPr>
                <a:t>SAP </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数据模型</a:t>
              </a: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信息对象</a:t>
              </a: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业务用户的建模</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工具</a:t>
              </a:r>
              <a:endParaRPr lang="it-IT" altLang="zh-CN" sz="800" dirty="0">
                <a:latin typeface="微软雅黑" panose="020B0503020204020204" pitchFamily="34" charset="-122"/>
                <a:ea typeface="微软雅黑" panose="020B0503020204020204" pitchFamily="34" charset="-122"/>
              </a:endParaRPr>
            </a:p>
          </p:txBody>
        </p:sp>
        <p:sp>
          <p:nvSpPr>
            <p:cNvPr id="26" name="TextBox 25"/>
            <p:cNvSpPr txBox="1"/>
            <p:nvPr/>
          </p:nvSpPr>
          <p:spPr>
            <a:xfrm>
              <a:off x="3190875" y="5284142"/>
              <a:ext cx="7305675"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批处理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流式处理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复制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远程访问</a:t>
              </a:r>
            </a:p>
          </p:txBody>
        </p:sp>
      </p:grpSp>
    </p:spTree>
    <p:extLst>
      <p:ext uri="{BB962C8B-B14F-4D97-AF65-F5344CB8AC3E}">
        <p14:creationId xmlns:p14="http://schemas.microsoft.com/office/powerpoint/2010/main" val="210438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71" y="516718"/>
            <a:ext cx="11186476" cy="369332"/>
          </a:xfrm>
        </p:spPr>
        <p:txBody>
          <a:bodyPr>
            <a:normAutofit fontScale="90000"/>
          </a:bodyPr>
          <a:lstStyle/>
          <a:p>
            <a:r>
              <a:rPr lang="en-US" altLang="zh-CN" dirty="0"/>
              <a:t>SAP HANA </a:t>
            </a:r>
            <a:r>
              <a:rPr lang="zh-CN" altLang="en-US" dirty="0"/>
              <a:t>数据管理套件</a:t>
            </a:r>
            <a:endParaRPr lang="zh-CN" dirty="0">
              <a:latin typeface="Arial"/>
              <a:ea typeface="微软雅黑"/>
            </a:endParaRPr>
          </a:p>
        </p:txBody>
      </p:sp>
      <p:sp>
        <p:nvSpPr>
          <p:cNvPr id="8" name="Rectangle 7"/>
          <p:cNvSpPr/>
          <p:nvPr/>
        </p:nvSpPr>
        <p:spPr bwMode="gray">
          <a:xfrm>
            <a:off x="1141124" y="1176389"/>
            <a:ext cx="8382019" cy="1209973"/>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微软雅黑"/>
              <a:cs typeface="Arial Unicode MS" pitchFamily="34" charset="-128"/>
            </a:endParaRPr>
          </a:p>
        </p:txBody>
      </p:sp>
      <p:sp>
        <p:nvSpPr>
          <p:cNvPr id="9" name="Rectangle 8"/>
          <p:cNvSpPr/>
          <p:nvPr/>
        </p:nvSpPr>
        <p:spPr bwMode="gray">
          <a:xfrm>
            <a:off x="9266667" y="3222703"/>
            <a:ext cx="1438503" cy="1924314"/>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微软雅黑"/>
              <a:cs typeface="Arial Unicode MS" pitchFamily="34" charset="-128"/>
            </a:endParaRPr>
          </a:p>
        </p:txBody>
      </p:sp>
      <p:sp>
        <p:nvSpPr>
          <p:cNvPr id="11" name="Rectangle 10"/>
          <p:cNvSpPr/>
          <p:nvPr/>
        </p:nvSpPr>
        <p:spPr bwMode="gray">
          <a:xfrm>
            <a:off x="1274937" y="5620607"/>
            <a:ext cx="9463688" cy="799241"/>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微软雅黑"/>
              <a:cs typeface="Arial Unicode MS" pitchFamily="34" charset="-128"/>
            </a:endParaRPr>
          </a:p>
        </p:txBody>
      </p:sp>
      <p:grpSp>
        <p:nvGrpSpPr>
          <p:cNvPr id="7" name="组合 6"/>
          <p:cNvGrpSpPr/>
          <p:nvPr/>
        </p:nvGrpSpPr>
        <p:grpSpPr>
          <a:xfrm>
            <a:off x="933450" y="1292735"/>
            <a:ext cx="9797158" cy="5164441"/>
            <a:chOff x="933450" y="1292735"/>
            <a:chExt cx="9797158" cy="5164441"/>
          </a:xfrm>
        </p:grpSpPr>
        <p:pic>
          <p:nvPicPr>
            <p:cNvPr id="10"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32" y="1292735"/>
              <a:ext cx="9715576" cy="4865804"/>
            </a:xfrm>
            <a:prstGeom prst="rect">
              <a:avLst/>
            </a:prstGeom>
          </p:spPr>
        </p:pic>
        <p:sp>
          <p:nvSpPr>
            <p:cNvPr id="12" name="TextBox 11"/>
            <p:cNvSpPr txBox="1"/>
            <p:nvPr/>
          </p:nvSpPr>
          <p:spPr>
            <a:xfrm>
              <a:off x="933450" y="1809750"/>
              <a:ext cx="1272207" cy="464742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altLang="zh-CN" sz="1400" dirty="0">
                  <a:solidFill>
                    <a:schemeClr val="tx1">
                      <a:lumMod val="50000"/>
                      <a:lumOff val="50000"/>
                    </a:schemeClr>
                  </a:solidFill>
                  <a:ea typeface="微软雅黑" panose="020B0503020204020204" pitchFamily="34" charset="-122"/>
                </a:rPr>
                <a:t>SAP Leonardo</a:t>
              </a: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数据管道集成</a:t>
              </a: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数据存储与计算</a:t>
              </a: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ct val="50000"/>
                </a:spcBef>
                <a:spcAft>
                  <a:spcPct val="0"/>
                </a:spcAft>
                <a:buClr>
                  <a:srgbClr val="F0AB00"/>
                </a:buClr>
                <a:buSzPct val="80000"/>
              </a:pPr>
              <a:endParaRPr lang="en-US" altLang="zh-CN" sz="1400" kern="0" dirty="0">
                <a:solidFill>
                  <a:schemeClr val="tx1">
                    <a:lumMod val="50000"/>
                    <a:lumOff val="50000"/>
                  </a:schemeClr>
                </a:solidFill>
                <a:ea typeface="微软雅黑" panose="020B0503020204020204" pitchFamily="34" charset="-122"/>
                <a:cs typeface="Arial Unicode MS" pitchFamily="34" charset="-128"/>
              </a:endParaRPr>
            </a:p>
            <a:p>
              <a:pPr algn="r" fontAlgn="base">
                <a:spcBef>
                  <a:spcPts val="30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摄取与精炼</a:t>
              </a:r>
            </a:p>
            <a:p>
              <a:pPr algn="r" fontAlgn="base">
                <a:spcBef>
                  <a:spcPts val="2600"/>
                </a:spcBef>
                <a:spcAft>
                  <a:spcPct val="0"/>
                </a:spcAft>
                <a:buClr>
                  <a:srgbClr val="F0AB00"/>
                </a:buClr>
                <a:buSzPct val="80000"/>
              </a:pPr>
              <a:r>
                <a:rPr lang="zh-CN" altLang="en-US" sz="1400" kern="0" dirty="0">
                  <a:solidFill>
                    <a:schemeClr val="tx1">
                      <a:lumMod val="50000"/>
                      <a:lumOff val="50000"/>
                    </a:schemeClr>
                  </a:solidFill>
                  <a:ea typeface="微软雅黑" panose="020B0503020204020204" pitchFamily="34" charset="-122"/>
                  <a:cs typeface="Arial Unicode MS" pitchFamily="34" charset="-128"/>
                </a:rPr>
                <a:t>来源</a:t>
              </a:r>
            </a:p>
            <a:p>
              <a:pPr algn="r" fontAlgn="base">
                <a:spcBef>
                  <a:spcPct val="50000"/>
                </a:spcBef>
                <a:spcAft>
                  <a:spcPct val="0"/>
                </a:spcAft>
                <a:buClr>
                  <a:srgbClr val="F0AB00"/>
                </a:buClr>
                <a:buSzPct val="80000"/>
              </a:pPr>
              <a:endParaRPr lang="zh-CN" altLang="en-US" sz="1400" kern="0" dirty="0">
                <a:solidFill>
                  <a:schemeClr val="tx1">
                    <a:lumMod val="50000"/>
                    <a:lumOff val="50000"/>
                  </a:schemeClr>
                </a:solidFill>
                <a:ea typeface="微软雅黑" panose="020B0503020204020204" pitchFamily="34" charset="-122"/>
                <a:cs typeface="Arial Unicode MS" pitchFamily="34" charset="-128"/>
              </a:endParaRPr>
            </a:p>
          </p:txBody>
        </p:sp>
        <p:sp>
          <p:nvSpPr>
            <p:cNvPr id="13" name="TextBox 12"/>
            <p:cNvSpPr txBox="1"/>
            <p:nvPr/>
          </p:nvSpPr>
          <p:spPr>
            <a:xfrm>
              <a:off x="2929557" y="1349885"/>
              <a:ext cx="7690818" cy="153888"/>
            </a:xfrm>
            <a:prstGeom prst="rect">
              <a:avLst/>
            </a:prstGeom>
            <a:solidFill>
              <a:srgbClr val="F0AB00"/>
            </a:solidFill>
          </p:spPr>
          <p:txBody>
            <a:bodyPr wrap="square" lIns="0" tIns="0" rIns="0" bIns="0" rtlCol="0">
              <a:spAutoFit/>
            </a:bodyPr>
            <a:lstStyle/>
            <a:p>
              <a:pPr fontAlgn="base">
                <a:spcBef>
                  <a:spcPct val="50000"/>
                </a:spcBef>
                <a:spcAft>
                  <a:spcPct val="0"/>
                </a:spcAft>
                <a:buClr>
                  <a:srgbClr val="F0AB00"/>
                </a:buClr>
                <a:buSzPct val="80000"/>
              </a:pPr>
              <a:r>
                <a:rPr lang="zh-CN" altLang="en-US" sz="1000" dirty="0">
                  <a:solidFill>
                    <a:schemeClr val="bg1"/>
                  </a:solidFill>
                  <a:latin typeface="微软雅黑" panose="020B0503020204020204" pitchFamily="34" charset="-122"/>
                  <a:ea typeface="微软雅黑" panose="020B0503020204020204" pitchFamily="34" charset="-122"/>
                </a:rPr>
                <a:t>    产品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资产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车队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基础架构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市场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人员 </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定制</a:t>
              </a:r>
            </a:p>
          </p:txBody>
        </p:sp>
        <p:sp>
          <p:nvSpPr>
            <p:cNvPr id="14" name="TextBox 13"/>
            <p:cNvSpPr txBox="1"/>
            <p:nvPr/>
          </p:nvSpPr>
          <p:spPr>
            <a:xfrm>
              <a:off x="2781300" y="1578917"/>
              <a:ext cx="895349"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产品洞察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物品和设备</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供应网络</a:t>
              </a:r>
            </a:p>
          </p:txBody>
        </p:sp>
        <p:sp>
          <p:nvSpPr>
            <p:cNvPr id="15" name="TextBox 14"/>
            <p:cNvSpPr txBox="1"/>
            <p:nvPr/>
          </p:nvSpPr>
          <p:spPr>
            <a:xfrm>
              <a:off x="3771900"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固定资产洞察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制造的执行</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制造网络</a:t>
              </a:r>
            </a:p>
          </p:txBody>
        </p:sp>
        <p:sp>
          <p:nvSpPr>
            <p:cNvPr id="16" name="TextBox 15"/>
            <p:cNvSpPr txBox="1"/>
            <p:nvPr/>
          </p:nvSpPr>
          <p:spPr>
            <a:xfrm>
              <a:off x="4924425"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移动资产洞察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物流安全</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物流网络</a:t>
              </a:r>
            </a:p>
          </p:txBody>
        </p:sp>
        <p:sp>
          <p:nvSpPr>
            <p:cNvPr id="17" name="TextBox 16"/>
            <p:cNvSpPr txBox="1"/>
            <p:nvPr/>
          </p:nvSpPr>
          <p:spPr>
            <a:xfrm>
              <a:off x="61510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建筑洞察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施工</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电网</a:t>
              </a:r>
            </a:p>
          </p:txBody>
        </p:sp>
        <p:sp>
          <p:nvSpPr>
            <p:cNvPr id="18" name="TextBox 17"/>
            <p:cNvSpPr txBox="1"/>
            <p:nvPr/>
          </p:nvSpPr>
          <p:spPr>
            <a:xfrm>
              <a:off x="71797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市场洞察</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乡村地区</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城镇地区</a:t>
              </a:r>
            </a:p>
          </p:txBody>
        </p:sp>
        <p:sp>
          <p:nvSpPr>
            <p:cNvPr id="19" name="TextBox 18"/>
            <p:cNvSpPr txBox="1"/>
            <p:nvPr/>
          </p:nvSpPr>
          <p:spPr>
            <a:xfrm>
              <a:off x="8208478" y="1578917"/>
              <a:ext cx="1152525"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工作</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健康与运动</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家庭</a:t>
              </a:r>
            </a:p>
          </p:txBody>
        </p:sp>
        <p:sp>
          <p:nvSpPr>
            <p:cNvPr id="20" name="TextBox 19"/>
            <p:cNvSpPr txBox="1"/>
            <p:nvPr/>
          </p:nvSpPr>
          <p:spPr>
            <a:xfrm>
              <a:off x="9553575" y="1578917"/>
              <a:ext cx="1066800" cy="369332"/>
            </a:xfrm>
            <a:prstGeom prst="rect">
              <a:avLst/>
            </a:prstGeom>
            <a:solidFill>
              <a:schemeClr val="bg1"/>
            </a:solidFill>
          </p:spPr>
          <p:txBody>
            <a:bodyPr wrap="square" lIns="0" tIns="0" rIns="0" bIns="0" rtlCol="0">
              <a:spAutoFit/>
            </a:bodyPr>
            <a:lstStyle/>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定制物联网</a:t>
              </a:r>
              <a:r>
                <a:rPr lang="en-US" altLang="zh-CN" sz="800" dirty="0">
                  <a:latin typeface="微软雅黑" panose="020B0503020204020204" pitchFamily="34" charset="-122"/>
                  <a:ea typeface="微软雅黑" panose="020B0503020204020204" pitchFamily="34" charset="-122"/>
                </a:rPr>
                <a:t>/</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机器学习</a:t>
              </a:r>
            </a:p>
            <a:p>
              <a:pPr algn="ctr" fontAlgn="base">
                <a:spcAft>
                  <a:spcPct val="0"/>
                </a:spcAft>
                <a:buClr>
                  <a:srgbClr val="F0AB00"/>
                </a:buClr>
                <a:buSzPct val="80000"/>
              </a:pPr>
              <a:r>
                <a:rPr lang="zh-CN" altLang="en-US" sz="800" dirty="0">
                  <a:latin typeface="微软雅黑" panose="020B0503020204020204" pitchFamily="34" charset="-122"/>
                  <a:ea typeface="微软雅黑" panose="020B0503020204020204" pitchFamily="34" charset="-122"/>
                </a:rPr>
                <a:t>应用和扩展件</a:t>
              </a:r>
            </a:p>
          </p:txBody>
        </p:sp>
        <p:sp>
          <p:nvSpPr>
            <p:cNvPr id="21" name="TextBox 20"/>
            <p:cNvSpPr txBox="1"/>
            <p:nvPr/>
          </p:nvSpPr>
          <p:spPr>
            <a:xfrm>
              <a:off x="2867024" y="2750492"/>
              <a:ext cx="7629526"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数据摄取与启用</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数据发现</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数据治理                      数据提炼与管道集成</a:t>
              </a:r>
            </a:p>
          </p:txBody>
        </p:sp>
        <p:sp>
          <p:nvSpPr>
            <p:cNvPr id="22" name="TextBox 21"/>
            <p:cNvSpPr txBox="1"/>
            <p:nvPr/>
          </p:nvSpPr>
          <p:spPr>
            <a:xfrm>
              <a:off x="5796620" y="2463253"/>
              <a:ext cx="1278383" cy="707886"/>
            </a:xfrm>
            <a:prstGeom prst="rect">
              <a:avLst/>
            </a:prstGeom>
            <a:noFill/>
          </p:spPr>
          <p:txBody>
            <a:bodyPr wrap="square" lIns="0" tIns="0" rIns="0" bIns="0" rtlCol="0">
              <a:spAutoFit/>
            </a:bodyPr>
            <a:lstStyle/>
            <a:p>
              <a:pPr algn="ctr" fontAlgn="base">
                <a:spcAft>
                  <a:spcPct val="0"/>
                </a:spcAft>
                <a:buClr>
                  <a:srgbClr val="F0AB00"/>
                </a:buClr>
                <a:buSzPct val="80000"/>
              </a:pPr>
              <a:r>
                <a:rPr lang="it-IT" altLang="zh-CN" sz="1200" dirty="0">
                  <a:latin typeface="微软雅黑" panose="020B0503020204020204" pitchFamily="34" charset="-122"/>
                  <a:ea typeface="微软雅黑" panose="020B0503020204020204" pitchFamily="34" charset="-122"/>
                </a:rPr>
                <a:t>SAP Data Hub</a:t>
              </a:r>
            </a:p>
            <a:p>
              <a:pPr algn="ctr" fontAlgn="base">
                <a:spcAft>
                  <a:spcPct val="0"/>
                </a:spcAft>
                <a:buClr>
                  <a:srgbClr val="F0AB00"/>
                </a:buClr>
                <a:buSzPct val="80000"/>
              </a:pPr>
              <a:endParaRPr lang="it-IT" altLang="zh-CN" sz="1200" dirty="0">
                <a:latin typeface="微软雅黑" panose="020B0503020204020204" pitchFamily="34" charset="-122"/>
                <a:ea typeface="微软雅黑" panose="020B0503020204020204" pitchFamily="34" charset="-122"/>
              </a:endParaRPr>
            </a:p>
            <a:p>
              <a:pPr algn="ctr" fontAlgn="base">
                <a:spcBef>
                  <a:spcPts val="1200"/>
                </a:spcBef>
                <a:spcAft>
                  <a:spcPct val="0"/>
                </a:spcAft>
                <a:buClr>
                  <a:srgbClr val="F0AB00"/>
                </a:buClr>
                <a:buSzPct val="80000"/>
              </a:pPr>
              <a:r>
                <a:rPr lang="it-IT" altLang="zh-CN" sz="1200" dirty="0">
                  <a:latin typeface="微软雅黑" panose="020B0503020204020204" pitchFamily="34" charset="-122"/>
                  <a:ea typeface="微软雅黑" panose="020B0503020204020204" pitchFamily="34" charset="-122"/>
                </a:rPr>
                <a:t>SAP Vora</a:t>
              </a:r>
            </a:p>
          </p:txBody>
        </p:sp>
        <p:sp>
          <p:nvSpPr>
            <p:cNvPr id="23" name="TextBox 22"/>
            <p:cNvSpPr txBox="1"/>
            <p:nvPr/>
          </p:nvSpPr>
          <p:spPr>
            <a:xfrm>
              <a:off x="2996306" y="4093517"/>
              <a:ext cx="4759733"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应用开发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高级分析处理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数据集成与质量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内存数据处理</a:t>
              </a:r>
            </a:p>
          </p:txBody>
        </p:sp>
        <p:sp>
          <p:nvSpPr>
            <p:cNvPr id="24" name="TextBox 23"/>
            <p:cNvSpPr txBox="1"/>
            <p:nvPr/>
          </p:nvSpPr>
          <p:spPr>
            <a:xfrm>
              <a:off x="4324349" y="3370301"/>
              <a:ext cx="1971676" cy="184666"/>
            </a:xfrm>
            <a:prstGeom prst="rect">
              <a:avLst/>
            </a:prstGeom>
            <a:noFill/>
          </p:spPr>
          <p:txBody>
            <a:bodyPr wrap="square" lIns="0" tIns="0" rIns="0" bIns="0" rtlCol="0">
              <a:spAutoFit/>
            </a:bodyPr>
            <a:lstStyle/>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HANA </a:t>
              </a:r>
              <a:r>
                <a:rPr lang="zh-CN" altLang="en-US" sz="1200" dirty="0">
                  <a:latin typeface="微软雅黑" panose="020B0503020204020204" pitchFamily="34" charset="-122"/>
                  <a:ea typeface="微软雅黑" panose="020B0503020204020204" pitchFamily="34" charset="-122"/>
                </a:rPr>
                <a:t>平台</a:t>
              </a:r>
            </a:p>
          </p:txBody>
        </p:sp>
        <p:sp>
          <p:nvSpPr>
            <p:cNvPr id="25" name="TextBox 24"/>
            <p:cNvSpPr txBox="1"/>
            <p:nvPr/>
          </p:nvSpPr>
          <p:spPr>
            <a:xfrm>
              <a:off x="4822340" y="4751426"/>
              <a:ext cx="985838" cy="153888"/>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数据库管理</a:t>
              </a:r>
            </a:p>
          </p:txBody>
        </p:sp>
        <p:sp>
          <p:nvSpPr>
            <p:cNvPr id="26" name="TextBox 25"/>
            <p:cNvSpPr txBox="1"/>
            <p:nvPr/>
          </p:nvSpPr>
          <p:spPr>
            <a:xfrm>
              <a:off x="7939745" y="3369600"/>
              <a:ext cx="1278383" cy="1477328"/>
            </a:xfrm>
            <a:prstGeom prst="rect">
              <a:avLst/>
            </a:prstGeom>
            <a:noFill/>
          </p:spPr>
          <p:txBody>
            <a:bodyPr wrap="square" lIns="0" tIns="0" rIns="0" bIns="0" rtlCol="0">
              <a:spAutoFit/>
            </a:bodyPr>
            <a:lstStyle/>
            <a:p>
              <a:pPr algn="ctr" fontAlgn="base">
                <a:spcAft>
                  <a:spcPct val="0"/>
                </a:spcAft>
                <a:buClr>
                  <a:srgbClr val="F0AB00"/>
                </a:buClr>
                <a:buSzPct val="80000"/>
              </a:pPr>
              <a:r>
                <a:rPr lang="zh-CN" altLang="en-US" sz="1200" dirty="0">
                  <a:latin typeface="微软雅黑" panose="020B0503020204020204" pitchFamily="34" charset="-122"/>
                  <a:ea typeface="微软雅黑" panose="020B0503020204020204" pitchFamily="34" charset="-122"/>
                </a:rPr>
                <a:t>数据湖</a:t>
              </a: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zh-CN" altLang="en-US"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a:t>
              </a:r>
              <a:r>
                <a:rPr lang="zh-CN" altLang="en-US" sz="1200" dirty="0">
                  <a:latin typeface="微软雅黑" panose="020B0503020204020204" pitchFamily="34" charset="-122"/>
                  <a:ea typeface="微软雅黑" panose="020B0503020204020204" pitchFamily="34" charset="-122"/>
                </a:rPr>
                <a:t>大数据服务</a:t>
              </a:r>
              <a:endParaRPr lang="it-IT" altLang="zh-CN" sz="12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9322942" y="3369600"/>
              <a:ext cx="1278383" cy="1538883"/>
            </a:xfrm>
            <a:prstGeom prst="rect">
              <a:avLst/>
            </a:prstGeom>
            <a:noFill/>
          </p:spPr>
          <p:txBody>
            <a:bodyPr wrap="square" lIns="0" tIns="0" rIns="0" bIns="0" rtlCol="0">
              <a:spAutoFit/>
            </a:bodyPr>
            <a:lstStyle/>
            <a:p>
              <a:pPr algn="ctr" fontAlgn="base">
                <a:spcAft>
                  <a:spcPct val="0"/>
                </a:spcAft>
                <a:buClr>
                  <a:srgbClr val="F0AB00"/>
                </a:buClr>
                <a:buSzPct val="80000"/>
              </a:pPr>
              <a:r>
                <a:rPr lang="en-US" altLang="zh-CN" sz="1200" dirty="0">
                  <a:latin typeface="微软雅黑" panose="020B0503020204020204" pitchFamily="34" charset="-122"/>
                  <a:ea typeface="微软雅黑" panose="020B0503020204020204" pitchFamily="34" charset="-122"/>
                </a:rPr>
                <a:t>SAP BW/4HANA</a:t>
              </a: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algn="ctr" fontAlgn="base">
                <a:spcAft>
                  <a:spcPct val="0"/>
                </a:spcAft>
                <a:buClr>
                  <a:srgbClr val="F0AB00"/>
                </a:buClr>
                <a:buSzPct val="80000"/>
              </a:pPr>
              <a:endParaRPr lang="en-US" altLang="zh-CN" sz="1200" dirty="0">
                <a:latin typeface="微软雅黑" panose="020B0503020204020204" pitchFamily="34" charset="-122"/>
                <a:ea typeface="微软雅黑" panose="020B0503020204020204" pitchFamily="34" charset="-122"/>
              </a:endParaRP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预构建的 </a:t>
              </a:r>
              <a:r>
                <a:rPr lang="en-US" altLang="zh-CN" sz="800" dirty="0">
                  <a:latin typeface="微软雅黑" panose="020B0503020204020204" pitchFamily="34" charset="-122"/>
                  <a:ea typeface="微软雅黑" panose="020B0503020204020204" pitchFamily="34" charset="-122"/>
                </a:rPr>
                <a:t>SAP </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数据模型</a:t>
              </a: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信息对象</a:t>
              </a:r>
            </a:p>
            <a:p>
              <a:pPr marL="447675" indent="-171450" fontAlgn="base">
                <a:spcAft>
                  <a:spcPct val="0"/>
                </a:spcAft>
                <a:buSzPct val="100000"/>
                <a:buFont typeface="Arial" panose="020B0604020202020204" pitchFamily="34" charset="0"/>
                <a:buChar char="•"/>
              </a:pPr>
              <a:r>
                <a:rPr lang="zh-CN" altLang="en-US" sz="800" dirty="0">
                  <a:latin typeface="微软雅黑" panose="020B0503020204020204" pitchFamily="34" charset="-122"/>
                  <a:ea typeface="微软雅黑" panose="020B0503020204020204" pitchFamily="34" charset="-122"/>
                </a:rPr>
                <a:t>业务用户的建模</a:t>
              </a:r>
              <a:br>
                <a:rPr lang="en-US" altLang="zh-CN" sz="800" dirty="0">
                  <a:latin typeface="微软雅黑" panose="020B0503020204020204" pitchFamily="34" charset="-122"/>
                  <a:ea typeface="微软雅黑" panose="020B0503020204020204" pitchFamily="34" charset="-122"/>
                </a:rPr>
              </a:br>
              <a:r>
                <a:rPr lang="zh-CN" altLang="en-US" sz="800" dirty="0">
                  <a:latin typeface="微软雅黑" panose="020B0503020204020204" pitchFamily="34" charset="-122"/>
                  <a:ea typeface="微软雅黑" panose="020B0503020204020204" pitchFamily="34" charset="-122"/>
                </a:rPr>
                <a:t>工具</a:t>
              </a:r>
              <a:endParaRPr lang="it-IT" altLang="zh-CN" sz="8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3190875" y="5284142"/>
              <a:ext cx="7305675" cy="153888"/>
            </a:xfrm>
            <a:prstGeom prst="rect">
              <a:avLst/>
            </a:prstGeom>
            <a:noFill/>
          </p:spPr>
          <p:txBody>
            <a:bodyPr wrap="square" lIns="0" tIns="0" rIns="0" bIns="0" rtlCol="0">
              <a:spAutoFit/>
            </a:bodyPr>
            <a:lstStyle/>
            <a:p>
              <a:pPr fontAlgn="base">
                <a:spcAft>
                  <a:spcPct val="0"/>
                </a:spcAft>
                <a:buClr>
                  <a:srgbClr val="F0AB00"/>
                </a:buClr>
                <a:buSzPct val="80000"/>
              </a:pPr>
              <a:r>
                <a:rPr lang="zh-CN" altLang="en-US" sz="1000" dirty="0">
                  <a:latin typeface="微软雅黑" panose="020B0503020204020204" pitchFamily="34" charset="-122"/>
                  <a:ea typeface="微软雅黑" panose="020B0503020204020204" pitchFamily="34" charset="-122"/>
                </a:rPr>
                <a:t>批处理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流式处理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复制  </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远程访问</a:t>
              </a:r>
            </a:p>
          </p:txBody>
        </p:sp>
      </p:grpSp>
      <p:sp>
        <p:nvSpPr>
          <p:cNvPr id="30" name="Rectangle 7"/>
          <p:cNvSpPr/>
          <p:nvPr/>
        </p:nvSpPr>
        <p:spPr bwMode="gray">
          <a:xfrm>
            <a:off x="1015032" y="1328789"/>
            <a:ext cx="8660511" cy="1209973"/>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8"/>
          <p:cNvSpPr/>
          <p:nvPr/>
        </p:nvSpPr>
        <p:spPr bwMode="gray">
          <a:xfrm>
            <a:off x="9261021" y="3239635"/>
            <a:ext cx="1438503" cy="1924314"/>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Rectangle 10"/>
          <p:cNvSpPr/>
          <p:nvPr/>
        </p:nvSpPr>
        <p:spPr bwMode="gray">
          <a:xfrm>
            <a:off x="1427337" y="5648828"/>
            <a:ext cx="9463688" cy="799241"/>
          </a:xfrm>
          <a:prstGeom prst="rect">
            <a:avLst/>
          </a:prstGeom>
          <a:solidFill>
            <a:schemeClr val="bg1">
              <a:alpha val="82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27521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latin typeface="Arial"/>
                <a:ea typeface="微软雅黑"/>
                <a:cs typeface="SimSun"/>
              </a:rPr>
              <a:t>为了大步向前发展，企业需要通用数据……</a:t>
            </a:r>
          </a:p>
        </p:txBody>
      </p:sp>
      <p:sp>
        <p:nvSpPr>
          <p:cNvPr id="3" name="TextBox 2"/>
          <p:cNvSpPr txBox="1"/>
          <p:nvPr/>
        </p:nvSpPr>
        <p:spPr>
          <a:xfrm>
            <a:off x="536357" y="1737441"/>
            <a:ext cx="3237357" cy="1333698"/>
          </a:xfrm>
          <a:prstGeom prst="rect">
            <a:avLst/>
          </a:prstGeom>
          <a:noFill/>
        </p:spPr>
        <p:txBody>
          <a:bodyPr wrap="square" lIns="0" tIns="0" rIns="0" bIns="0" rtlCol="0">
            <a:spAutoFit/>
          </a:bodyPr>
          <a:lstStyle/>
          <a:p>
            <a:pPr fontAlgn="base">
              <a:lnSpc>
                <a:spcPts val="5200"/>
              </a:lnSpc>
              <a:spcBef>
                <a:spcPct val="50000"/>
              </a:spcBef>
              <a:spcAft>
                <a:spcPct val="0"/>
              </a:spcAft>
              <a:buClr>
                <a:srgbClr val="F0AB00"/>
              </a:buClr>
              <a:buSzPct val="80000"/>
            </a:pPr>
            <a:r>
              <a:rPr lang="en-US" sz="5000" b="1" kern="0" dirty="0">
                <a:ea typeface="微软雅黑"/>
                <a:cs typeface="SimSun"/>
              </a:rPr>
              <a:t>通用数据的</a:t>
            </a:r>
            <a:r>
              <a:rPr sz="5000" dirty="0">
                <a:ea typeface="微软雅黑"/>
                <a:cs typeface="SimSun"/>
              </a:rPr>
              <a:t>七大定律</a:t>
            </a:r>
          </a:p>
        </p:txBody>
      </p:sp>
      <p:sp>
        <p:nvSpPr>
          <p:cNvPr id="19" name="TextBox 18"/>
          <p:cNvSpPr txBox="1"/>
          <p:nvPr/>
        </p:nvSpPr>
        <p:spPr>
          <a:xfrm>
            <a:off x="1206507" y="5403600"/>
            <a:ext cx="2766845" cy="646331"/>
          </a:xfrm>
          <a:prstGeom prst="rect">
            <a:avLst/>
          </a:prstGeom>
          <a:noFill/>
        </p:spPr>
        <p:txBody>
          <a:bodyPr wrap="square" lIns="0" tIns="0" rIns="0" bIns="0" rtlCol="0">
            <a:spAutoFit/>
          </a:bodyPr>
          <a:lstStyle/>
          <a:p>
            <a:pPr algn="ctr" fontAlgn="base"/>
            <a:r>
              <a:rPr sz="1400" b="1" dirty="0">
                <a:ea typeface="微软雅黑"/>
                <a:cs typeface="SimSun"/>
              </a:rPr>
              <a:t>可信的数据：</a:t>
            </a:r>
          </a:p>
          <a:p>
            <a:pPr algn="ctr" fontAlgn="base"/>
            <a:r>
              <a:rPr lang="en-US" sz="1400" dirty="0" err="1">
                <a:ea typeface="微软雅黑"/>
                <a:cs typeface="SimSun"/>
              </a:rPr>
              <a:t>提供透明的配置</a:t>
            </a:r>
            <a:r>
              <a:rPr lang="en-US" sz="1400" dirty="0">
                <a:ea typeface="微软雅黑"/>
                <a:cs typeface="SimSun"/>
              </a:rPr>
              <a:t>、</a:t>
            </a:r>
            <a:br>
              <a:rPr lang="en-US" sz="1400" dirty="0">
                <a:ea typeface="微软雅黑"/>
                <a:cs typeface="SimSun"/>
              </a:rPr>
            </a:br>
            <a:r>
              <a:rPr lang="en-US" sz="1400" dirty="0" err="1">
                <a:ea typeface="微软雅黑"/>
                <a:cs typeface="SimSun"/>
              </a:rPr>
              <a:t>质量</a:t>
            </a:r>
            <a:r>
              <a:rPr lang="zh-CN" altLang="en-US" sz="1400" dirty="0">
                <a:ea typeface="微软雅黑"/>
                <a:cs typeface="SimSun"/>
              </a:rPr>
              <a:t>管理</a:t>
            </a:r>
            <a:r>
              <a:rPr lang="en-US" sz="1400" dirty="0" err="1">
                <a:ea typeface="微软雅黑"/>
                <a:cs typeface="SimSun"/>
              </a:rPr>
              <a:t>和治理功能</a:t>
            </a:r>
            <a:endParaRPr lang="en-US" sz="1400" dirty="0">
              <a:ea typeface="微软雅黑"/>
              <a:cs typeface="SimSun"/>
            </a:endParaRPr>
          </a:p>
        </p:txBody>
      </p:sp>
      <p:sp>
        <p:nvSpPr>
          <p:cNvPr id="20" name="TextBox 19"/>
          <p:cNvSpPr txBox="1"/>
          <p:nvPr/>
        </p:nvSpPr>
        <p:spPr>
          <a:xfrm>
            <a:off x="4192343" y="5402827"/>
            <a:ext cx="3682671" cy="430887"/>
          </a:xfrm>
          <a:prstGeom prst="rect">
            <a:avLst/>
          </a:prstGeom>
          <a:noFill/>
        </p:spPr>
        <p:txBody>
          <a:bodyPr wrap="square" lIns="0" tIns="0" rIns="0" bIns="0" rtlCol="0">
            <a:spAutoFit/>
          </a:bodyPr>
          <a:lstStyle/>
          <a:p>
            <a:pPr algn="ctr" fontAlgn="base"/>
            <a:r>
              <a:rPr lang="en-US" sz="1400" b="1" dirty="0">
                <a:ea typeface="微软雅黑"/>
                <a:cs typeface="SimSun"/>
              </a:rPr>
              <a:t>互联、智慧的数据：</a:t>
            </a:r>
          </a:p>
          <a:p>
            <a:pPr algn="ctr" fontAlgn="base"/>
            <a:r>
              <a:rPr lang="en-US" sz="1400" dirty="0" err="1">
                <a:ea typeface="微软雅黑"/>
                <a:cs typeface="SimSun"/>
              </a:rPr>
              <a:t>提供统一的视图，支持高级分析</a:t>
            </a:r>
            <a:endParaRPr lang="en-US" sz="1400" dirty="0">
              <a:ea typeface="微软雅黑"/>
              <a:cs typeface="SimSun"/>
            </a:endParaRPr>
          </a:p>
        </p:txBody>
      </p:sp>
      <p:sp>
        <p:nvSpPr>
          <p:cNvPr id="21" name="TextBox 20"/>
          <p:cNvSpPr txBox="1"/>
          <p:nvPr/>
        </p:nvSpPr>
        <p:spPr>
          <a:xfrm>
            <a:off x="7979716" y="5403600"/>
            <a:ext cx="3585603" cy="646331"/>
          </a:xfrm>
          <a:prstGeom prst="rect">
            <a:avLst/>
          </a:prstGeom>
          <a:noFill/>
        </p:spPr>
        <p:txBody>
          <a:bodyPr wrap="square" lIns="0" tIns="0" rIns="0" bIns="0" rtlCol="0">
            <a:spAutoFit/>
          </a:bodyPr>
          <a:lstStyle/>
          <a:p>
            <a:pPr algn="ctr"/>
            <a:r>
              <a:rPr lang="en-US" sz="1400" b="1" dirty="0" err="1">
                <a:ea typeface="微软雅黑"/>
                <a:cs typeface="SimSun"/>
              </a:rPr>
              <a:t>灵活的云和基础架构</a:t>
            </a:r>
            <a:r>
              <a:rPr lang="en-US" sz="1400" b="1" dirty="0">
                <a:ea typeface="微软雅黑"/>
                <a:cs typeface="SimSun"/>
              </a:rPr>
              <a:t>：</a:t>
            </a:r>
          </a:p>
          <a:p>
            <a:pPr algn="ctr"/>
            <a:r>
              <a:rPr lang="en-US" sz="1400" dirty="0" err="1">
                <a:ea typeface="微软雅黑"/>
                <a:cs typeface="SimSun"/>
              </a:rPr>
              <a:t>支持企业灵活选择各种云模式</a:t>
            </a:r>
            <a:r>
              <a:rPr lang="en-US" sz="1400" dirty="0">
                <a:ea typeface="微软雅黑"/>
                <a:cs typeface="SimSun"/>
              </a:rPr>
              <a:t>，</a:t>
            </a:r>
            <a:br>
              <a:rPr lang="en-US" sz="1400" dirty="0">
                <a:ea typeface="微软雅黑"/>
                <a:cs typeface="SimSun"/>
              </a:rPr>
            </a:br>
            <a:r>
              <a:rPr lang="en-US" sz="1400" dirty="0" err="1">
                <a:ea typeface="微软雅黑"/>
                <a:cs typeface="SimSun"/>
              </a:rPr>
              <a:t>满足数据系统、应用和系统开发需求</a:t>
            </a:r>
            <a:endParaRPr lang="en-US" sz="1400" dirty="0">
              <a:ea typeface="微软雅黑"/>
              <a:cs typeface="SimSun"/>
            </a:endParaRPr>
          </a:p>
        </p:txBody>
      </p:sp>
      <p:sp>
        <p:nvSpPr>
          <p:cNvPr id="22" name="Right Triangle 21"/>
          <p:cNvSpPr/>
          <p:nvPr/>
        </p:nvSpPr>
        <p:spPr bwMode="gray">
          <a:xfrm rot="18900000">
            <a:off x="2484486" y="4931132"/>
            <a:ext cx="181388" cy="181388"/>
          </a:xfrm>
          <a:prstGeom prst="rtTriangle">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3" name="Right Triangle 22"/>
          <p:cNvSpPr/>
          <p:nvPr/>
        </p:nvSpPr>
        <p:spPr bwMode="gray">
          <a:xfrm rot="18900000">
            <a:off x="5959949" y="4931132"/>
            <a:ext cx="181388" cy="181388"/>
          </a:xfrm>
          <a:prstGeom prst="rtTriangle">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4" name="Right Triangle 23"/>
          <p:cNvSpPr/>
          <p:nvPr/>
        </p:nvSpPr>
        <p:spPr bwMode="gray">
          <a:xfrm rot="18900000">
            <a:off x="9658437" y="4931132"/>
            <a:ext cx="181388" cy="181388"/>
          </a:xfrm>
          <a:prstGeom prst="rtTriangle">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cxnSp>
        <p:nvCxnSpPr>
          <p:cNvPr id="25" name="Straight Connector 24"/>
          <p:cNvCxnSpPr/>
          <p:nvPr/>
        </p:nvCxnSpPr>
        <p:spPr>
          <a:xfrm>
            <a:off x="532530" y="5009943"/>
            <a:ext cx="11002297"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879404" y="1494050"/>
            <a:ext cx="7723335" cy="3044612"/>
            <a:chOff x="3877816" y="1494050"/>
            <a:chExt cx="7723335" cy="3044612"/>
          </a:xfrm>
        </p:grpSpPr>
        <p:sp>
          <p:nvSpPr>
            <p:cNvPr id="27" name="TextBox 26"/>
            <p:cNvSpPr txBox="1"/>
            <p:nvPr/>
          </p:nvSpPr>
          <p:spPr>
            <a:xfrm>
              <a:off x="3877816" y="2261724"/>
              <a:ext cx="1489199" cy="7078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kern="0" dirty="0">
                  <a:ea typeface="微软雅黑"/>
                  <a:cs typeface="SimSun"/>
                </a:rPr>
                <a:t>逻辑模型</a:t>
              </a:r>
            </a:p>
            <a:p>
              <a:pPr algn="ctr" fontAlgn="base">
                <a:spcBef>
                  <a:spcPct val="50000"/>
                </a:spcBef>
                <a:spcAft>
                  <a:spcPct val="0"/>
                </a:spcAft>
                <a:buClr>
                  <a:srgbClr val="F0AB00"/>
                </a:buClr>
                <a:buSzPct val="80000"/>
              </a:pPr>
              <a:r>
                <a:rPr lang="en-US" sz="1200" kern="0" dirty="0">
                  <a:ea typeface="微软雅黑"/>
                  <a:cs typeface="SimSun"/>
                </a:rPr>
                <a:t>实现集成，获取全方位的业务视图</a:t>
              </a:r>
            </a:p>
          </p:txBody>
        </p:sp>
        <p:sp>
          <p:nvSpPr>
            <p:cNvPr id="28" name="TextBox 27"/>
            <p:cNvSpPr txBox="1"/>
            <p:nvPr/>
          </p:nvSpPr>
          <p:spPr>
            <a:xfrm>
              <a:off x="5948865" y="2261724"/>
              <a:ext cx="1353818" cy="52322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b="1" kern="0" dirty="0">
                  <a:ea typeface="微软雅黑"/>
                  <a:cs typeface="SimSun"/>
                </a:rPr>
                <a:t>极致</a:t>
              </a:r>
              <a:r>
                <a:rPr lang="en-US" sz="1600" b="1" kern="0" dirty="0" err="1">
                  <a:ea typeface="微软雅黑"/>
                  <a:cs typeface="SimSun"/>
                </a:rPr>
                <a:t>性能</a:t>
              </a:r>
              <a:endParaRPr lang="en-US" sz="1600" b="1" kern="0" dirty="0">
                <a:ea typeface="微软雅黑"/>
                <a:cs typeface="SimSun"/>
              </a:endParaRPr>
            </a:p>
            <a:p>
              <a:pPr algn="ctr" fontAlgn="base">
                <a:spcBef>
                  <a:spcPct val="50000"/>
                </a:spcBef>
                <a:spcAft>
                  <a:spcPct val="0"/>
                </a:spcAft>
                <a:buClr>
                  <a:srgbClr val="F0AB00"/>
                </a:buClr>
                <a:buSzPct val="80000"/>
              </a:pPr>
              <a:r>
                <a:rPr lang="en-US" sz="1200" kern="0" dirty="0">
                  <a:ea typeface="微软雅黑"/>
                  <a:cs typeface="SimSun"/>
                </a:rPr>
                <a:t>满足各类需求</a:t>
              </a:r>
            </a:p>
          </p:txBody>
        </p:sp>
        <p:sp>
          <p:nvSpPr>
            <p:cNvPr id="29" name="TextBox 28"/>
            <p:cNvSpPr txBox="1"/>
            <p:nvPr/>
          </p:nvSpPr>
          <p:spPr>
            <a:xfrm>
              <a:off x="7772403" y="2261724"/>
              <a:ext cx="1801932" cy="52322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kern="0" dirty="0">
                  <a:ea typeface="微软雅黑"/>
                  <a:cs typeface="SimSun"/>
                </a:rPr>
                <a:t>低延迟</a:t>
              </a:r>
            </a:p>
            <a:p>
              <a:pPr algn="ctr" fontAlgn="base">
                <a:spcBef>
                  <a:spcPct val="50000"/>
                </a:spcBef>
                <a:spcAft>
                  <a:spcPct val="0"/>
                </a:spcAft>
                <a:buClr>
                  <a:srgbClr val="F0AB00"/>
                </a:buClr>
                <a:buSzPct val="80000"/>
              </a:pPr>
              <a:r>
                <a:rPr lang="en-US" sz="1200" kern="0" dirty="0" err="1">
                  <a:ea typeface="微软雅黑"/>
                  <a:cs typeface="SimSun"/>
                </a:rPr>
                <a:t>即时响应</a:t>
              </a:r>
              <a:endParaRPr lang="en-US" sz="1200" kern="0" dirty="0">
                <a:ea typeface="微软雅黑"/>
                <a:cs typeface="SimSun"/>
              </a:endParaRPr>
            </a:p>
          </p:txBody>
        </p:sp>
        <p:sp>
          <p:nvSpPr>
            <p:cNvPr id="30" name="TextBox 29"/>
            <p:cNvSpPr txBox="1"/>
            <p:nvPr/>
          </p:nvSpPr>
          <p:spPr>
            <a:xfrm>
              <a:off x="9799220" y="2261724"/>
              <a:ext cx="1801931" cy="7078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kern="0" dirty="0" err="1">
                  <a:ea typeface="微软雅黑"/>
                  <a:cs typeface="SimSun"/>
                </a:rPr>
                <a:t>独立</a:t>
              </a:r>
              <a:r>
                <a:rPr lang="zh-CN" altLang="en-US" sz="1600" b="1" kern="0" dirty="0">
                  <a:ea typeface="微软雅黑"/>
                  <a:cs typeface="SimSun"/>
                </a:rPr>
                <a:t>处理</a:t>
              </a:r>
              <a:endParaRPr lang="en-US" sz="1600" b="1" kern="0" dirty="0">
                <a:ea typeface="微软雅黑"/>
                <a:cs typeface="SimSun"/>
              </a:endParaRPr>
            </a:p>
            <a:p>
              <a:pPr algn="ctr" fontAlgn="base">
                <a:spcBef>
                  <a:spcPct val="50000"/>
                </a:spcBef>
                <a:spcAft>
                  <a:spcPct val="0"/>
                </a:spcAft>
                <a:buClr>
                  <a:srgbClr val="F0AB00"/>
                </a:buClr>
                <a:buSzPct val="80000"/>
              </a:pPr>
              <a:r>
                <a:rPr lang="en-US" sz="1200" kern="0" dirty="0" err="1">
                  <a:ea typeface="微软雅黑"/>
                  <a:cs typeface="SimSun"/>
                </a:rPr>
                <a:t>独立于数据处理区</a:t>
              </a:r>
              <a:r>
                <a:rPr lang="en-US" sz="1200" kern="0" dirty="0">
                  <a:ea typeface="微软雅黑"/>
                  <a:cs typeface="SimSun"/>
                </a:rPr>
                <a:t>，</a:t>
              </a:r>
              <a:br>
                <a:rPr lang="en-US" sz="1200" kern="0" dirty="0">
                  <a:ea typeface="微软雅黑"/>
                  <a:cs typeface="SimSun"/>
                </a:rPr>
              </a:br>
              <a:r>
                <a:rPr lang="en-US" sz="1200" kern="0" dirty="0" err="1">
                  <a:ea typeface="微软雅黑"/>
                  <a:cs typeface="SimSun"/>
                </a:rPr>
                <a:t>在恰当的地点</a:t>
              </a:r>
              <a:r>
                <a:rPr lang="zh-CN" altLang="en-US" sz="1200" kern="0" dirty="0">
                  <a:ea typeface="微软雅黑"/>
                  <a:cs typeface="SimSun"/>
                </a:rPr>
                <a:t>制定</a:t>
              </a:r>
              <a:r>
                <a:rPr lang="en-US" sz="1200" kern="0" dirty="0" err="1">
                  <a:ea typeface="微软雅黑"/>
                  <a:cs typeface="SimSun"/>
                </a:rPr>
                <a:t>决策</a:t>
              </a:r>
              <a:endParaRPr lang="en-US" sz="1200" kern="0" dirty="0">
                <a:ea typeface="微软雅黑"/>
                <a:cs typeface="SimSun"/>
              </a:endParaRPr>
            </a:p>
          </p:txBody>
        </p:sp>
        <p:sp>
          <p:nvSpPr>
            <p:cNvPr id="31" name="TextBox 30"/>
            <p:cNvSpPr txBox="1"/>
            <p:nvPr/>
          </p:nvSpPr>
          <p:spPr>
            <a:xfrm>
              <a:off x="4741294" y="3830776"/>
              <a:ext cx="1801931" cy="7078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b="1" kern="0" dirty="0">
                  <a:ea typeface="微软雅黑"/>
                  <a:cs typeface="SimSun"/>
                </a:rPr>
                <a:t>易集成</a:t>
              </a:r>
              <a:endParaRPr lang="en-US" sz="1600" b="1" kern="0" dirty="0">
                <a:ea typeface="微软雅黑"/>
                <a:cs typeface="SimSun"/>
              </a:endParaRPr>
            </a:p>
            <a:p>
              <a:pPr algn="ctr" fontAlgn="base">
                <a:spcBef>
                  <a:spcPct val="50000"/>
                </a:spcBef>
                <a:spcAft>
                  <a:spcPct val="0"/>
                </a:spcAft>
                <a:buClr>
                  <a:srgbClr val="F0AB00"/>
                </a:buClr>
                <a:buSzPct val="80000"/>
              </a:pPr>
              <a:r>
                <a:rPr lang="zh-CN" altLang="en-US" sz="1200" kern="0" dirty="0">
                  <a:ea typeface="微软雅黑"/>
                  <a:cs typeface="SimSun"/>
                </a:rPr>
                <a:t>共享和充实数据</a:t>
              </a:r>
              <a:r>
                <a:rPr lang="en-US" sz="1200" kern="0" dirty="0">
                  <a:ea typeface="微软雅黑"/>
                  <a:cs typeface="SimSun"/>
                </a:rPr>
                <a:t>，</a:t>
              </a:r>
              <a:br>
                <a:rPr lang="en-US" sz="1200" kern="0" dirty="0">
                  <a:ea typeface="微软雅黑"/>
                  <a:cs typeface="SimSun"/>
                </a:rPr>
              </a:br>
              <a:r>
                <a:rPr lang="zh-CN" altLang="en-US" sz="1200" kern="0" dirty="0">
                  <a:ea typeface="微软雅黑"/>
                  <a:cs typeface="SimSun"/>
                </a:rPr>
                <a:t>获取全面洞察</a:t>
              </a:r>
              <a:endParaRPr lang="en-US" sz="1200" kern="0" dirty="0">
                <a:ea typeface="微软雅黑"/>
                <a:cs typeface="SimSun"/>
              </a:endParaRPr>
            </a:p>
          </p:txBody>
        </p:sp>
        <p:sp>
          <p:nvSpPr>
            <p:cNvPr id="32" name="TextBox 31"/>
            <p:cNvSpPr txBox="1"/>
            <p:nvPr/>
          </p:nvSpPr>
          <p:spPr>
            <a:xfrm>
              <a:off x="6886274" y="3830776"/>
              <a:ext cx="1489200" cy="7078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b="1" kern="0" dirty="0">
                  <a:ea typeface="微软雅黑"/>
                  <a:cs typeface="SimSun"/>
                </a:rPr>
                <a:t>灵活部署</a:t>
              </a:r>
              <a:endParaRPr lang="en-US" sz="1600" b="1" kern="0" dirty="0">
                <a:ea typeface="微软雅黑"/>
                <a:cs typeface="SimSun"/>
              </a:endParaRPr>
            </a:p>
            <a:p>
              <a:pPr algn="ctr" fontAlgn="base">
                <a:spcBef>
                  <a:spcPct val="50000"/>
                </a:spcBef>
                <a:spcAft>
                  <a:spcPct val="0"/>
                </a:spcAft>
                <a:buClr>
                  <a:srgbClr val="F0AB00"/>
                </a:buClr>
                <a:buSzPct val="80000"/>
              </a:pPr>
              <a:r>
                <a:rPr lang="en-US" sz="1200" kern="0" dirty="0" err="1">
                  <a:ea typeface="微软雅黑"/>
                  <a:cs typeface="SimSun"/>
                </a:rPr>
                <a:t>自由选择云</a:t>
              </a:r>
              <a:r>
                <a:rPr lang="en-US" sz="1200" kern="0" dirty="0">
                  <a:ea typeface="微软雅黑"/>
                  <a:cs typeface="SimSun"/>
                </a:rPr>
                <a:t>、</a:t>
              </a:r>
              <a:br>
                <a:rPr lang="en-US" sz="1200" kern="0" dirty="0">
                  <a:ea typeface="微软雅黑"/>
                  <a:cs typeface="SimSun"/>
                </a:rPr>
              </a:br>
              <a:r>
                <a:rPr lang="en-US" sz="1200" kern="0" dirty="0" err="1">
                  <a:ea typeface="微软雅黑"/>
                  <a:cs typeface="SimSun"/>
                </a:rPr>
                <a:t>混合或企业预置模式</a:t>
              </a:r>
              <a:endParaRPr lang="en-US" sz="1200" kern="0" dirty="0">
                <a:ea typeface="微软雅黑"/>
                <a:cs typeface="SimSun"/>
              </a:endParaRPr>
            </a:p>
          </p:txBody>
        </p:sp>
        <p:sp>
          <p:nvSpPr>
            <p:cNvPr id="47" name="TextBox 46"/>
            <p:cNvSpPr txBox="1"/>
            <p:nvPr/>
          </p:nvSpPr>
          <p:spPr>
            <a:xfrm>
              <a:off x="8771468" y="3830776"/>
              <a:ext cx="1801932" cy="70788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600" b="1" kern="0" dirty="0">
                  <a:ea typeface="微软雅黑"/>
                  <a:cs typeface="SimSun"/>
                </a:rPr>
                <a:t>合规</a:t>
              </a:r>
              <a:r>
                <a:rPr lang="en-US" sz="1600" b="1" kern="0" dirty="0" err="1">
                  <a:ea typeface="微软雅黑"/>
                  <a:cs typeface="SimSun"/>
                </a:rPr>
                <a:t>治理</a:t>
              </a:r>
              <a:endParaRPr lang="en-US" sz="1600" b="1" kern="0" dirty="0">
                <a:ea typeface="微软雅黑"/>
                <a:cs typeface="SimSun"/>
              </a:endParaRPr>
            </a:p>
            <a:p>
              <a:pPr algn="ctr" fontAlgn="base">
                <a:spcBef>
                  <a:spcPct val="50000"/>
                </a:spcBef>
                <a:spcAft>
                  <a:spcPct val="0"/>
                </a:spcAft>
                <a:buClr>
                  <a:srgbClr val="F0AB00"/>
                </a:buClr>
                <a:buSzPct val="80000"/>
              </a:pPr>
              <a:r>
                <a:rPr lang="en-US" sz="1200" kern="0" dirty="0">
                  <a:ea typeface="微软雅黑"/>
                  <a:cs typeface="SimSun"/>
                </a:rPr>
                <a:t>通过治理，提高安全性与合规性，完成审计</a:t>
              </a:r>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601" y="1583185"/>
              <a:ext cx="730205" cy="730205"/>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8278" y="3112917"/>
              <a:ext cx="730205" cy="730205"/>
            </a:xfrm>
            <a:prstGeom prst="rect">
              <a:avLst/>
            </a:prstGeom>
          </p:spPr>
        </p:pic>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3182" y="1504547"/>
              <a:ext cx="730205" cy="730205"/>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7091" y="3154435"/>
              <a:ext cx="754279" cy="754279"/>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5213" y="1518625"/>
              <a:ext cx="754279" cy="754279"/>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2170" y="1494050"/>
              <a:ext cx="754279" cy="754279"/>
            </a:xfrm>
            <a:prstGeom prst="rect">
              <a:avLst/>
            </a:prstGeom>
          </p:spPr>
        </p:pic>
        <p:pic>
          <p:nvPicPr>
            <p:cNvPr id="56"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252179" y="3091796"/>
              <a:ext cx="740712" cy="7407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552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57" y="504000"/>
            <a:ext cx="11183564" cy="369332"/>
          </a:xfrm>
        </p:spPr>
        <p:txBody>
          <a:bodyPr>
            <a:normAutofit fontScale="90000"/>
          </a:bodyPr>
          <a:lstStyle/>
          <a:p>
            <a:r>
              <a:rPr lang="en-US" altLang="en-US" dirty="0">
                <a:ea typeface="微软雅黑"/>
              </a:rPr>
              <a:t>SAP HANA </a:t>
            </a:r>
            <a:r>
              <a:rPr lang="zh-CN" altLang="en-US" dirty="0">
                <a:ea typeface="微软雅黑"/>
              </a:rPr>
              <a:t>数据管理套件</a:t>
            </a:r>
            <a:endParaRPr lang="zh-CN" b="0" dirty="0">
              <a:latin typeface="Arial"/>
              <a:ea typeface="微软雅黑"/>
            </a:endParaRPr>
          </a:p>
        </p:txBody>
      </p:sp>
      <p:sp>
        <p:nvSpPr>
          <p:cNvPr id="3" name="Text Placeholder 2"/>
          <p:cNvSpPr>
            <a:spLocks noGrp="1"/>
          </p:cNvSpPr>
          <p:nvPr>
            <p:ph type="body" sz="quarter" idx="10"/>
          </p:nvPr>
        </p:nvSpPr>
        <p:spPr>
          <a:xfrm>
            <a:off x="505457" y="3431704"/>
            <a:ext cx="3390317" cy="1495079"/>
          </a:xfrm>
        </p:spPr>
        <p:txBody>
          <a:bodyPr/>
          <a:lstStyle/>
          <a:p>
            <a:pPr algn="ctr"/>
            <a:r>
              <a:rPr lang="en-US" altLang="en-US" sz="1600" dirty="0">
                <a:ea typeface="微软雅黑"/>
              </a:rPr>
              <a:t>SAP HANA </a:t>
            </a:r>
            <a:r>
              <a:rPr lang="zh-CN" altLang="en-US" sz="1600" dirty="0">
                <a:ea typeface="微软雅黑"/>
              </a:rPr>
              <a:t>数据管理套件</a:t>
            </a:r>
            <a:r>
              <a:rPr lang="en-US" sz="1600" dirty="0" err="1">
                <a:latin typeface="Arial"/>
                <a:ea typeface="微软雅黑"/>
                <a:cs typeface="SimSun"/>
              </a:rPr>
              <a:t>提供透明的配置、质量</a:t>
            </a:r>
            <a:r>
              <a:rPr lang="zh-CN" altLang="en-US" sz="1600" dirty="0">
                <a:latin typeface="Arial"/>
                <a:ea typeface="微软雅黑"/>
                <a:cs typeface="SimSun"/>
              </a:rPr>
              <a:t>管理</a:t>
            </a:r>
            <a:r>
              <a:rPr lang="en-US" sz="1600" dirty="0" err="1">
                <a:latin typeface="Arial"/>
                <a:ea typeface="微软雅黑"/>
                <a:cs typeface="SimSun"/>
              </a:rPr>
              <a:t>和治理功能</a:t>
            </a:r>
            <a:endParaRPr lang="zh-CN" sz="1600" kern="0" dirty="0">
              <a:latin typeface="Arial"/>
              <a:ea typeface="微软雅黑"/>
              <a:cs typeface="SimSun"/>
            </a:endParaRPr>
          </a:p>
          <a:p>
            <a:pPr algn="ctr"/>
            <a:endParaRPr lang="zh-CN" sz="1600" dirty="0">
              <a:latin typeface="Arial"/>
              <a:ea typeface="微软雅黑"/>
            </a:endParaRPr>
          </a:p>
        </p:txBody>
      </p:sp>
      <p:sp>
        <p:nvSpPr>
          <p:cNvPr id="11" name="Text Placeholder 10"/>
          <p:cNvSpPr>
            <a:spLocks noGrp="1"/>
          </p:cNvSpPr>
          <p:nvPr>
            <p:ph type="body" sz="quarter" idx="13"/>
          </p:nvPr>
        </p:nvSpPr>
        <p:spPr>
          <a:xfrm>
            <a:off x="8298704" y="3431704"/>
            <a:ext cx="3390317" cy="1495079"/>
          </a:xfrm>
        </p:spPr>
        <p:txBody>
          <a:bodyPr/>
          <a:lstStyle/>
          <a:p>
            <a:pPr algn="ctr"/>
            <a:r>
              <a:rPr lang="en-US" altLang="en-US" sz="1600" dirty="0">
                <a:ea typeface="微软雅黑"/>
              </a:rPr>
              <a:t>SAP HANA </a:t>
            </a:r>
            <a:r>
              <a:rPr lang="zh-CN" altLang="en-US" sz="1600" dirty="0">
                <a:ea typeface="微软雅黑"/>
              </a:rPr>
              <a:t>数据管理套件</a:t>
            </a:r>
            <a:r>
              <a:rPr lang="en-US" sz="1600" dirty="0" err="1">
                <a:latin typeface="Arial"/>
                <a:ea typeface="微软雅黑"/>
                <a:cs typeface="SimSun"/>
              </a:rPr>
              <a:t>支持企业灵活选择各种云模式，满足数据系统、应用和系统开发需求</a:t>
            </a:r>
            <a:endParaRPr lang="zh-CN" sz="1600" kern="0" dirty="0">
              <a:latin typeface="Arial"/>
              <a:ea typeface="微软雅黑"/>
              <a:cs typeface="SimSun"/>
            </a:endParaRPr>
          </a:p>
          <a:p>
            <a:pPr algn="ctr"/>
            <a:endParaRPr lang="zh-CN" sz="1600" dirty="0">
              <a:latin typeface="Arial"/>
              <a:ea typeface="微软雅黑"/>
            </a:endParaRPr>
          </a:p>
        </p:txBody>
      </p:sp>
      <p:sp>
        <p:nvSpPr>
          <p:cNvPr id="16" name="Text Placeholder 15"/>
          <p:cNvSpPr>
            <a:spLocks noGrp="1"/>
          </p:cNvSpPr>
          <p:nvPr>
            <p:ph type="body" sz="quarter" idx="15"/>
          </p:nvPr>
        </p:nvSpPr>
        <p:spPr>
          <a:xfrm>
            <a:off x="4402081" y="3431704"/>
            <a:ext cx="3390317" cy="1495079"/>
          </a:xfrm>
        </p:spPr>
        <p:txBody>
          <a:bodyPr/>
          <a:lstStyle/>
          <a:p>
            <a:pPr algn="ctr"/>
            <a:r>
              <a:rPr lang="en-US" altLang="en-US" sz="1600" dirty="0">
                <a:ea typeface="微软雅黑"/>
              </a:rPr>
              <a:t>SAP HANA </a:t>
            </a:r>
            <a:r>
              <a:rPr lang="zh-CN" altLang="en-US" sz="1600" dirty="0">
                <a:ea typeface="微软雅黑"/>
              </a:rPr>
              <a:t>数据管理套件</a:t>
            </a:r>
            <a:r>
              <a:rPr lang="en-US" sz="1600" dirty="0" err="1">
                <a:latin typeface="Arial"/>
                <a:ea typeface="微软雅黑"/>
                <a:cs typeface="SimSun"/>
              </a:rPr>
              <a:t>提供统一的视图，支持高级分析</a:t>
            </a:r>
            <a:endParaRPr lang="zh-CN" sz="1600" kern="0" dirty="0">
              <a:latin typeface="Arial"/>
              <a:ea typeface="微软雅黑"/>
              <a:cs typeface="SimSun"/>
            </a:endParaRPr>
          </a:p>
          <a:p>
            <a:pPr algn="ctr"/>
            <a:endParaRPr lang="zh-CN" sz="1600" dirty="0">
              <a:latin typeface="Arial"/>
              <a:ea typeface="微软雅黑"/>
            </a:endParaRPr>
          </a:p>
        </p:txBody>
      </p:sp>
      <p:sp>
        <p:nvSpPr>
          <p:cNvPr id="18" name="Text Placeholder 2"/>
          <p:cNvSpPr txBox="1">
            <a:spLocks/>
          </p:cNvSpPr>
          <p:nvPr/>
        </p:nvSpPr>
        <p:spPr bwMode="gray">
          <a:xfrm>
            <a:off x="509576" y="2434281"/>
            <a:ext cx="3390317"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600" b="1" dirty="0">
                <a:latin typeface="Arial"/>
                <a:ea typeface="微软雅黑"/>
                <a:cs typeface="SimSun"/>
              </a:rPr>
              <a:t>可信的数据</a:t>
            </a:r>
          </a:p>
        </p:txBody>
      </p:sp>
      <p:sp>
        <p:nvSpPr>
          <p:cNvPr id="19" name="Text Placeholder 10"/>
          <p:cNvSpPr txBox="1">
            <a:spLocks/>
          </p:cNvSpPr>
          <p:nvPr/>
        </p:nvSpPr>
        <p:spPr bwMode="gray">
          <a:xfrm>
            <a:off x="8133307" y="2434281"/>
            <a:ext cx="3729349"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600" b="1" dirty="0">
                <a:latin typeface="Arial"/>
                <a:ea typeface="微软雅黑"/>
                <a:cs typeface="SimSun"/>
              </a:rPr>
              <a:t>灵活的云和基础架构</a:t>
            </a:r>
          </a:p>
          <a:p>
            <a:pPr algn="ctr"/>
            <a:endParaRPr lang="zh-CN" sz="2600" b="1" dirty="0">
              <a:latin typeface="Arial"/>
              <a:ea typeface="微软雅黑"/>
            </a:endParaRPr>
          </a:p>
        </p:txBody>
      </p:sp>
      <p:sp>
        <p:nvSpPr>
          <p:cNvPr id="20" name="Text Placeholder 15"/>
          <p:cNvSpPr txBox="1">
            <a:spLocks/>
          </p:cNvSpPr>
          <p:nvPr/>
        </p:nvSpPr>
        <p:spPr bwMode="gray">
          <a:xfrm>
            <a:off x="4406200" y="2434281"/>
            <a:ext cx="3390317"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600" b="1" dirty="0">
                <a:latin typeface="Arial"/>
                <a:ea typeface="微软雅黑"/>
                <a:cs typeface="SimSun"/>
              </a:rPr>
              <a:t>互联、智慧的数据</a:t>
            </a:r>
          </a:p>
        </p:txBody>
      </p:sp>
      <p:sp>
        <p:nvSpPr>
          <p:cNvPr id="21" name="Chevron 20"/>
          <p:cNvSpPr/>
          <p:nvPr/>
        </p:nvSpPr>
        <p:spPr bwMode="gray">
          <a:xfrm rot="5400000">
            <a:off x="2100699" y="2849700"/>
            <a:ext cx="237850" cy="523129"/>
          </a:xfrm>
          <a:prstGeom prst="chevron">
            <a:avLst>
              <a:gd name="adj" fmla="val 69355"/>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2" name="Chevron 21"/>
          <p:cNvSpPr/>
          <p:nvPr/>
        </p:nvSpPr>
        <p:spPr bwMode="gray">
          <a:xfrm rot="5400000">
            <a:off x="5947772" y="2853821"/>
            <a:ext cx="237850" cy="523129"/>
          </a:xfrm>
          <a:prstGeom prst="chevron">
            <a:avLst>
              <a:gd name="adj" fmla="val 69355"/>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3" name="Chevron 22"/>
          <p:cNvSpPr/>
          <p:nvPr/>
        </p:nvSpPr>
        <p:spPr bwMode="gray">
          <a:xfrm rot="5400000">
            <a:off x="9943125" y="2845585"/>
            <a:ext cx="237850" cy="523129"/>
          </a:xfrm>
          <a:prstGeom prst="chevron">
            <a:avLst>
              <a:gd name="adj" fmla="val 69355"/>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spTree>
    <p:extLst>
      <p:ext uri="{BB962C8B-B14F-4D97-AF65-F5344CB8AC3E}">
        <p14:creationId xmlns:p14="http://schemas.microsoft.com/office/powerpoint/2010/main" val="2739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011803" y="3311560"/>
            <a:ext cx="3563072" cy="3094443"/>
          </a:xfrm>
        </p:spPr>
        <p:txBody>
          <a:bodyPr/>
          <a:lstStyle/>
          <a:p>
            <a:pPr marL="171450" indent="-171450">
              <a:spcBef>
                <a:spcPts val="1199"/>
              </a:spcBef>
              <a:buFont typeface="Arial" charset="0"/>
              <a:buChar char="•"/>
            </a:pPr>
            <a:r>
              <a:rPr lang="en-US" sz="1300" dirty="0">
                <a:latin typeface="Arial"/>
                <a:ea typeface="微软雅黑"/>
                <a:cs typeface="SimSun"/>
              </a:rPr>
              <a:t>管理内容生命周期及其与数据、流程和应用的关联</a:t>
            </a:r>
          </a:p>
          <a:p>
            <a:pPr marL="171450" indent="-171450">
              <a:spcBef>
                <a:spcPts val="1199"/>
              </a:spcBef>
              <a:buFont typeface="Arial" charset="0"/>
              <a:buChar char="•"/>
            </a:pPr>
            <a:r>
              <a:rPr lang="zh-CN" altLang="en-US" sz="1300" dirty="0">
                <a:latin typeface="Arial"/>
                <a:ea typeface="微软雅黑"/>
                <a:cs typeface="SimSun"/>
              </a:rPr>
              <a:t>实施</a:t>
            </a:r>
            <a:r>
              <a:rPr lang="en-US" sz="1300" dirty="0" err="1">
                <a:latin typeface="Arial"/>
                <a:ea typeface="微软雅黑"/>
                <a:cs typeface="SimSun"/>
              </a:rPr>
              <a:t>访问控制措施、匿名化措施和加密措施</a:t>
            </a:r>
            <a:endParaRPr lang="en-US" sz="1300" dirty="0">
              <a:latin typeface="Arial"/>
              <a:ea typeface="微软雅黑"/>
              <a:cs typeface="SimSun"/>
            </a:endParaRPr>
          </a:p>
          <a:p>
            <a:pPr marL="171450" indent="-171450">
              <a:spcBef>
                <a:spcPts val="1199"/>
              </a:spcBef>
              <a:buFont typeface="Arial" charset="0"/>
              <a:buChar char="•"/>
            </a:pPr>
            <a:r>
              <a:rPr lang="en-US" sz="1300" dirty="0" err="1">
                <a:latin typeface="Arial"/>
                <a:ea typeface="微软雅黑"/>
                <a:cs typeface="SimSun"/>
              </a:rPr>
              <a:t>确定数据所有者与管理员，并</a:t>
            </a:r>
            <a:r>
              <a:rPr lang="zh-CN" altLang="en-US" sz="1300" dirty="0">
                <a:latin typeface="Arial"/>
                <a:ea typeface="微软雅黑"/>
                <a:cs typeface="SimSun"/>
              </a:rPr>
              <a:t>传达角色分配</a:t>
            </a:r>
            <a:endParaRPr lang="en-US" sz="1300" dirty="0">
              <a:latin typeface="Arial"/>
              <a:ea typeface="微软雅黑"/>
              <a:cs typeface="SimSun"/>
            </a:endParaRPr>
          </a:p>
          <a:p>
            <a:pPr marL="171450" indent="-171450">
              <a:spcBef>
                <a:spcPts val="1199"/>
              </a:spcBef>
              <a:buFont typeface="Arial" charset="0"/>
              <a:buChar char="•"/>
            </a:pPr>
            <a:r>
              <a:rPr lang="en-US" sz="1300" dirty="0">
                <a:latin typeface="Arial"/>
                <a:ea typeface="微软雅黑"/>
                <a:cs typeface="SimSun"/>
              </a:rPr>
              <a:t>在业务流程和数据输入工作流中嵌入验证检查措施</a:t>
            </a:r>
          </a:p>
          <a:p>
            <a:pPr marL="171450" indent="-171450">
              <a:spcBef>
                <a:spcPts val="1199"/>
              </a:spcBef>
              <a:buFont typeface="Arial" charset="0"/>
              <a:buChar char="•"/>
            </a:pPr>
            <a:r>
              <a:rPr lang="en-US" sz="1300" dirty="0">
                <a:latin typeface="Arial"/>
                <a:ea typeface="微软雅黑"/>
                <a:cs typeface="SimSun"/>
              </a:rPr>
              <a:t>实施归档、留存和删除政策与规则</a:t>
            </a:r>
          </a:p>
          <a:p>
            <a:pPr marL="171450" indent="-171450">
              <a:spcBef>
                <a:spcPts val="1199"/>
              </a:spcBef>
              <a:buFont typeface="Arial" charset="0"/>
              <a:buChar char="•"/>
            </a:pPr>
            <a:endParaRPr lang="zh-CN" sz="1300" dirty="0">
              <a:latin typeface="Arial"/>
              <a:ea typeface="微软雅黑"/>
            </a:endParaRPr>
          </a:p>
        </p:txBody>
      </p:sp>
      <p:sp>
        <p:nvSpPr>
          <p:cNvPr id="4" name="Text Placeholder 3"/>
          <p:cNvSpPr>
            <a:spLocks noGrp="1"/>
          </p:cNvSpPr>
          <p:nvPr>
            <p:ph type="body" sz="quarter" idx="12"/>
          </p:nvPr>
        </p:nvSpPr>
        <p:spPr>
          <a:xfrm>
            <a:off x="4201557" y="3311560"/>
            <a:ext cx="3563072" cy="3094443"/>
          </a:xfrm>
        </p:spPr>
        <p:txBody>
          <a:bodyPr/>
          <a:lstStyle/>
          <a:p>
            <a:pPr marL="171450" indent="-171450">
              <a:spcBef>
                <a:spcPts val="1199"/>
              </a:spcBef>
              <a:buFont typeface="Arial" charset="0"/>
              <a:buChar char="•"/>
            </a:pPr>
            <a:r>
              <a:rPr lang="en-US" sz="1300" dirty="0">
                <a:latin typeface="Arial"/>
                <a:ea typeface="微软雅黑"/>
                <a:cs typeface="SimSun"/>
              </a:rPr>
              <a:t>清理、匹配、整合和充实数据，遵守企业标准</a:t>
            </a:r>
          </a:p>
          <a:p>
            <a:pPr marL="171450" indent="-171450">
              <a:spcBef>
                <a:spcPts val="1199"/>
              </a:spcBef>
              <a:buFont typeface="Arial" charset="0"/>
              <a:buChar char="•"/>
            </a:pPr>
            <a:r>
              <a:rPr lang="en-US" sz="1300" dirty="0" err="1">
                <a:latin typeface="Arial"/>
                <a:ea typeface="微软雅黑"/>
                <a:cs typeface="SimSun"/>
              </a:rPr>
              <a:t>对照验证规则，持续监控并衡量数据质量；显示指标记分卡；并量化</a:t>
            </a:r>
            <a:r>
              <a:rPr lang="zh-CN" altLang="en-US" sz="1300" dirty="0">
                <a:latin typeface="Arial"/>
                <a:ea typeface="微软雅黑"/>
                <a:cs typeface="SimSun"/>
              </a:rPr>
              <a:t>因数据</a:t>
            </a:r>
            <a:r>
              <a:rPr lang="en-US" sz="1300" dirty="0" err="1">
                <a:latin typeface="Arial"/>
                <a:ea typeface="微软雅黑"/>
                <a:cs typeface="SimSun"/>
              </a:rPr>
              <a:t>质量</a:t>
            </a:r>
            <a:r>
              <a:rPr lang="zh-CN" altLang="en-US" sz="1300" dirty="0">
                <a:latin typeface="Arial"/>
                <a:ea typeface="微软雅黑"/>
                <a:cs typeface="SimSun"/>
              </a:rPr>
              <a:t>欠佳而</a:t>
            </a:r>
            <a:r>
              <a:rPr lang="en-US" sz="1300" dirty="0" err="1">
                <a:latin typeface="Arial"/>
                <a:ea typeface="微软雅黑"/>
                <a:cs typeface="SimSun"/>
              </a:rPr>
              <a:t>产生的财务影响</a:t>
            </a:r>
            <a:endParaRPr lang="en-US" sz="1300" dirty="0">
              <a:latin typeface="Arial"/>
              <a:ea typeface="微软雅黑"/>
              <a:cs typeface="SimSun"/>
            </a:endParaRPr>
          </a:p>
          <a:p>
            <a:pPr marL="171450" indent="-171450">
              <a:spcBef>
                <a:spcPts val="1199"/>
              </a:spcBef>
              <a:buFont typeface="Arial" charset="0"/>
              <a:buChar char="•"/>
            </a:pPr>
            <a:r>
              <a:rPr lang="en-US" sz="1300" dirty="0">
                <a:latin typeface="Arial"/>
                <a:ea typeface="微软雅黑"/>
                <a:cs typeface="SimSun"/>
              </a:rPr>
              <a:t>跨应用管理并同步主数据</a:t>
            </a:r>
          </a:p>
          <a:p>
            <a:pPr marL="171450" indent="-171450">
              <a:spcBef>
                <a:spcPts val="1199"/>
              </a:spcBef>
              <a:buFont typeface="Arial" charset="0"/>
              <a:buChar char="•"/>
            </a:pPr>
            <a:endParaRPr lang="zh-CN" sz="1300" dirty="0">
              <a:latin typeface="Arial"/>
              <a:ea typeface="微软雅黑"/>
            </a:endParaRPr>
          </a:p>
        </p:txBody>
      </p:sp>
      <p:sp>
        <p:nvSpPr>
          <p:cNvPr id="3" name="Text Placeholder 2"/>
          <p:cNvSpPr>
            <a:spLocks noGrp="1"/>
          </p:cNvSpPr>
          <p:nvPr>
            <p:ph type="body" sz="quarter" idx="10"/>
          </p:nvPr>
        </p:nvSpPr>
        <p:spPr>
          <a:xfrm>
            <a:off x="391311" y="3311560"/>
            <a:ext cx="3563072" cy="2276440"/>
          </a:xfrm>
        </p:spPr>
        <p:txBody>
          <a:bodyPr/>
          <a:lstStyle/>
          <a:p>
            <a:pPr marL="171450" indent="-171450">
              <a:spcBef>
                <a:spcPts val="1199"/>
              </a:spcBef>
              <a:buFont typeface="Arial" charset="0"/>
              <a:buChar char="•"/>
            </a:pPr>
            <a:r>
              <a:rPr lang="en-US" sz="1300" dirty="0" err="1">
                <a:latin typeface="Arial"/>
                <a:ea typeface="微软雅黑"/>
                <a:cs typeface="SimSun"/>
              </a:rPr>
              <a:t>定义并记录数据</a:t>
            </a:r>
            <a:r>
              <a:rPr lang="zh-CN" altLang="en-US" sz="1300" dirty="0">
                <a:latin typeface="Arial"/>
                <a:ea typeface="微软雅黑"/>
                <a:cs typeface="SimSun"/>
              </a:rPr>
              <a:t>政策</a:t>
            </a:r>
            <a:r>
              <a:rPr lang="en-US" sz="1300" dirty="0" err="1">
                <a:latin typeface="Arial"/>
                <a:ea typeface="微软雅黑"/>
                <a:cs typeface="SimSun"/>
              </a:rPr>
              <a:t>和安全政策、业务规则、主数据定义</a:t>
            </a:r>
            <a:r>
              <a:rPr lang="en-US" sz="1300" dirty="0">
                <a:latin typeface="Arial"/>
                <a:ea typeface="微软雅黑"/>
                <a:cs typeface="SimSun"/>
              </a:rPr>
              <a:t>、</a:t>
            </a:r>
            <a:r>
              <a:rPr lang="zh-CN" altLang="en-US" sz="1300" dirty="0">
                <a:latin typeface="Arial"/>
                <a:ea typeface="微软雅黑"/>
                <a:cs typeface="SimSun"/>
              </a:rPr>
              <a:t>业务</a:t>
            </a:r>
            <a:r>
              <a:rPr lang="en-US" sz="1300" dirty="0" err="1">
                <a:latin typeface="Arial"/>
                <a:ea typeface="微软雅黑"/>
                <a:cs typeface="SimSun"/>
              </a:rPr>
              <a:t>术语标准，以及企业架构模型</a:t>
            </a:r>
            <a:endParaRPr lang="en-US" sz="1300" dirty="0">
              <a:latin typeface="Arial"/>
              <a:ea typeface="微软雅黑"/>
              <a:cs typeface="SimSun"/>
            </a:endParaRPr>
          </a:p>
          <a:p>
            <a:pPr marL="171450" indent="-171450">
              <a:spcBef>
                <a:spcPts val="1199"/>
              </a:spcBef>
              <a:buFont typeface="Arial" charset="0"/>
              <a:buChar char="•"/>
            </a:pPr>
            <a:r>
              <a:rPr lang="en-US" sz="1300" dirty="0">
                <a:latin typeface="Arial"/>
                <a:ea typeface="微软雅黑"/>
                <a:cs typeface="SimSun"/>
              </a:rPr>
              <a:t>发现并记录数据和内容存储的位置</a:t>
            </a:r>
          </a:p>
          <a:p>
            <a:pPr marL="171450" indent="-171450">
              <a:spcBef>
                <a:spcPts val="1199"/>
              </a:spcBef>
              <a:buFont typeface="Arial" charset="0"/>
              <a:buChar char="•"/>
            </a:pPr>
            <a:r>
              <a:rPr lang="en-US" sz="1300" dirty="0" err="1">
                <a:latin typeface="Arial"/>
                <a:ea typeface="微软雅黑"/>
                <a:cs typeface="SimSun"/>
              </a:rPr>
              <a:t>识别并记录哪些数据和内容受到内部政策和外部监管要求的</a:t>
            </a:r>
            <a:r>
              <a:rPr lang="zh-CN" altLang="en-US" sz="1300" dirty="0">
                <a:latin typeface="Arial"/>
                <a:ea typeface="微软雅黑"/>
                <a:cs typeface="SimSun"/>
              </a:rPr>
              <a:t>约束</a:t>
            </a:r>
            <a:endParaRPr lang="en-US" sz="1300" dirty="0">
              <a:latin typeface="Arial"/>
              <a:ea typeface="微软雅黑"/>
              <a:cs typeface="SimSun"/>
            </a:endParaRPr>
          </a:p>
          <a:p>
            <a:pPr marL="171450" indent="-171450">
              <a:spcBef>
                <a:spcPts val="1199"/>
              </a:spcBef>
              <a:buFont typeface="Arial" charset="0"/>
              <a:buChar char="•"/>
            </a:pPr>
            <a:endParaRPr lang="zh-CN" sz="1300" dirty="0">
              <a:latin typeface="Arial"/>
              <a:ea typeface="微软雅黑"/>
            </a:endParaRPr>
          </a:p>
        </p:txBody>
      </p:sp>
      <p:sp>
        <p:nvSpPr>
          <p:cNvPr id="2" name="Title 1"/>
          <p:cNvSpPr>
            <a:spLocks noGrp="1"/>
          </p:cNvSpPr>
          <p:nvPr>
            <p:ph type="title"/>
          </p:nvPr>
        </p:nvSpPr>
        <p:spPr>
          <a:xfrm>
            <a:off x="505457" y="504001"/>
            <a:ext cx="11183564" cy="646331"/>
          </a:xfrm>
        </p:spPr>
        <p:txBody>
          <a:bodyPr>
            <a:normAutofit fontScale="90000"/>
          </a:bodyPr>
          <a:lstStyle/>
          <a:p>
            <a:r>
              <a:rPr dirty="0">
                <a:latin typeface="Arial"/>
                <a:ea typeface="微软雅黑"/>
                <a:cs typeface="SimSun"/>
              </a:rPr>
              <a:t>可信的数据</a:t>
            </a:r>
            <a:br>
              <a:rPr dirty="0">
                <a:latin typeface="Arial"/>
                <a:ea typeface="微软雅黑"/>
              </a:rPr>
            </a:br>
            <a:r>
              <a:rPr lang="en-US" sz="1800" b="0" dirty="0" err="1">
                <a:latin typeface="Arial"/>
                <a:ea typeface="微软雅黑"/>
                <a:cs typeface="SimSun"/>
              </a:rPr>
              <a:t>提供透明的配置、质量</a:t>
            </a:r>
            <a:r>
              <a:rPr lang="zh-CN" altLang="en-US" sz="1800" b="0" dirty="0">
                <a:latin typeface="Arial"/>
                <a:ea typeface="微软雅黑"/>
                <a:cs typeface="SimSun"/>
              </a:rPr>
              <a:t>管理</a:t>
            </a:r>
            <a:r>
              <a:rPr lang="en-US" sz="1800" b="0" dirty="0" err="1">
                <a:latin typeface="Arial"/>
                <a:ea typeface="微软雅黑"/>
                <a:cs typeface="SimSun"/>
              </a:rPr>
              <a:t>和治理功能</a:t>
            </a:r>
            <a:endParaRPr lang="zh-CN" sz="1999" b="0" dirty="0">
              <a:latin typeface="Arial"/>
              <a:ea typeface="微软雅黑"/>
            </a:endParaRPr>
          </a:p>
        </p:txBody>
      </p:sp>
      <p:sp>
        <p:nvSpPr>
          <p:cNvPr id="22" name="Text Placeholder 2"/>
          <p:cNvSpPr txBox="1">
            <a:spLocks/>
          </p:cNvSpPr>
          <p:nvPr/>
        </p:nvSpPr>
        <p:spPr bwMode="gray">
          <a:xfrm>
            <a:off x="395431" y="2743150"/>
            <a:ext cx="3390317"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000" b="1" dirty="0">
                <a:solidFill>
                  <a:schemeClr val="accent1"/>
                </a:solidFill>
                <a:latin typeface="Arial"/>
                <a:ea typeface="微软雅黑"/>
                <a:cs typeface="SimSun"/>
              </a:rPr>
              <a:t>建立基础</a:t>
            </a:r>
          </a:p>
        </p:txBody>
      </p:sp>
      <p:sp>
        <p:nvSpPr>
          <p:cNvPr id="23" name="Text Placeholder 10"/>
          <p:cNvSpPr txBox="1">
            <a:spLocks/>
          </p:cNvSpPr>
          <p:nvPr/>
        </p:nvSpPr>
        <p:spPr bwMode="gray">
          <a:xfrm>
            <a:off x="8019162" y="2743150"/>
            <a:ext cx="3729349"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000" b="1" dirty="0">
                <a:solidFill>
                  <a:schemeClr val="accent1"/>
                </a:solidFill>
                <a:latin typeface="Arial"/>
                <a:ea typeface="微软雅黑"/>
                <a:cs typeface="SimSun"/>
              </a:rPr>
              <a:t>按计划行动</a:t>
            </a:r>
          </a:p>
        </p:txBody>
      </p:sp>
      <p:sp>
        <p:nvSpPr>
          <p:cNvPr id="24" name="Text Placeholder 15"/>
          <p:cNvSpPr txBox="1">
            <a:spLocks/>
          </p:cNvSpPr>
          <p:nvPr/>
        </p:nvSpPr>
        <p:spPr bwMode="gray">
          <a:xfrm>
            <a:off x="4292055" y="2743150"/>
            <a:ext cx="3390317"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000" b="1" dirty="0">
                <a:solidFill>
                  <a:schemeClr val="accent1"/>
                </a:solidFill>
                <a:latin typeface="Arial"/>
                <a:ea typeface="微软雅黑"/>
                <a:cs typeface="SimSun"/>
              </a:rPr>
              <a:t>清理数据</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401" y="1533970"/>
            <a:ext cx="1140376" cy="11403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5409" y="1533970"/>
            <a:ext cx="1222377" cy="122237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4726" y="1675791"/>
            <a:ext cx="856734" cy="856734"/>
          </a:xfrm>
          <a:prstGeom prst="rect">
            <a:avLst/>
          </a:prstGeom>
        </p:spPr>
      </p:pic>
    </p:spTree>
    <p:extLst>
      <p:ext uri="{BB962C8B-B14F-4D97-AF65-F5344CB8AC3E}">
        <p14:creationId xmlns:p14="http://schemas.microsoft.com/office/powerpoint/2010/main" val="94730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57" y="504001"/>
            <a:ext cx="11183564" cy="646331"/>
          </a:xfrm>
        </p:spPr>
        <p:txBody>
          <a:bodyPr>
            <a:normAutofit fontScale="90000"/>
          </a:bodyPr>
          <a:lstStyle/>
          <a:p>
            <a:r>
              <a:rPr dirty="0">
                <a:latin typeface="Arial"/>
                <a:ea typeface="微软雅黑"/>
                <a:cs typeface="SimSun"/>
              </a:rPr>
              <a:t>互联、智慧的数据</a:t>
            </a:r>
            <a:br>
              <a:rPr dirty="0">
                <a:latin typeface="Arial"/>
                <a:ea typeface="微软雅黑"/>
              </a:rPr>
            </a:br>
            <a:r>
              <a:rPr lang="en-US" sz="1800" b="0" dirty="0" err="1">
                <a:latin typeface="Arial"/>
                <a:ea typeface="微软雅黑"/>
                <a:cs typeface="SimSun"/>
              </a:rPr>
              <a:t>提供统一的视图，支持高级分析</a:t>
            </a:r>
            <a:endParaRPr lang="zh-CN" sz="1999" b="0" dirty="0">
              <a:latin typeface="Arial"/>
              <a:ea typeface="微软雅黑"/>
            </a:endParaRPr>
          </a:p>
        </p:txBody>
      </p:sp>
      <p:sp>
        <p:nvSpPr>
          <p:cNvPr id="10" name="Rectangle 9"/>
          <p:cNvSpPr/>
          <p:nvPr/>
        </p:nvSpPr>
        <p:spPr>
          <a:xfrm>
            <a:off x="468949" y="5381748"/>
            <a:ext cx="5453171" cy="946413"/>
          </a:xfrm>
          <a:prstGeom prst="rect">
            <a:avLst/>
          </a:prstGeom>
        </p:spPr>
        <p:txBody>
          <a:bodyPr wrap="square">
            <a:spAutoFit/>
          </a:bodyPr>
          <a:lstStyle/>
          <a:p>
            <a:pPr marL="292012" lvl="1" indent="-292012" defTabSz="1088231">
              <a:spcBef>
                <a:spcPts val="300"/>
              </a:spcBef>
              <a:buClr>
                <a:schemeClr val="accent1"/>
              </a:buClr>
              <a:buFont typeface="Arial" charset="0"/>
              <a:buChar char="•"/>
              <a:defRPr/>
            </a:pPr>
            <a:r>
              <a:rPr lang="en-US" sz="1200" b="1" dirty="0" err="1">
                <a:ea typeface="微软雅黑"/>
                <a:cs typeface="SimSun"/>
              </a:rPr>
              <a:t>在数据</a:t>
            </a:r>
            <a:r>
              <a:rPr lang="zh-CN" altLang="en-US" sz="1200" b="1" dirty="0">
                <a:ea typeface="微软雅黑"/>
                <a:cs typeface="SimSun"/>
              </a:rPr>
              <a:t>的</a:t>
            </a:r>
            <a:r>
              <a:rPr lang="en-US" sz="1200" b="1" dirty="0" err="1">
                <a:ea typeface="微软雅黑"/>
                <a:cs typeface="SimSun"/>
              </a:rPr>
              <a:t>存储位置查询数据</a:t>
            </a:r>
            <a:endParaRPr lang="en-US" sz="1200" b="1" dirty="0">
              <a:ea typeface="微软雅黑"/>
              <a:cs typeface="SimSun"/>
            </a:endParaRPr>
          </a:p>
          <a:p>
            <a:pPr marL="292012" lvl="1" indent="-292012" defTabSz="1088231">
              <a:spcBef>
                <a:spcPts val="300"/>
              </a:spcBef>
              <a:buClr>
                <a:schemeClr val="accent1"/>
              </a:buClr>
              <a:buFont typeface="Arial" charset="0"/>
              <a:buChar char="•"/>
            </a:pPr>
            <a:r>
              <a:rPr lang="zh-CN" altLang="en-US" sz="1200" b="1" dirty="0">
                <a:ea typeface="微软雅黑"/>
                <a:cs typeface="SimSun"/>
              </a:rPr>
              <a:t>利用</a:t>
            </a:r>
            <a:r>
              <a:rPr lang="en-US" sz="1200" b="1" dirty="0" err="1">
                <a:ea typeface="微软雅黑"/>
                <a:cs typeface="SimSun"/>
              </a:rPr>
              <a:t>智能数据集成功能，从不同的数据源摄取数据</a:t>
            </a:r>
            <a:endParaRPr lang="en-US" sz="1200" b="1" dirty="0">
              <a:ea typeface="微软雅黑"/>
              <a:cs typeface="SimSun"/>
            </a:endParaRPr>
          </a:p>
          <a:p>
            <a:pPr marL="292012" lvl="1" indent="-292012" defTabSz="1088231">
              <a:spcBef>
                <a:spcPts val="300"/>
              </a:spcBef>
              <a:buClr>
                <a:schemeClr val="accent1"/>
              </a:buClr>
              <a:buFont typeface="Arial" charset="0"/>
              <a:buChar char="•"/>
            </a:pPr>
            <a:r>
              <a:rPr lang="en-US" sz="1200" b="1" dirty="0">
                <a:ea typeface="微软雅黑"/>
                <a:cs typeface="SimSun"/>
              </a:rPr>
              <a:t>借助智能数据流，捕获相关事件</a:t>
            </a:r>
          </a:p>
          <a:p>
            <a:pPr marL="292012" lvl="1" indent="-292012" defTabSz="1088231">
              <a:spcBef>
                <a:spcPts val="300"/>
              </a:spcBef>
              <a:buClr>
                <a:schemeClr val="accent1"/>
              </a:buClr>
              <a:buFont typeface="Arial" charset="0"/>
              <a:buChar char="•"/>
            </a:pPr>
            <a:r>
              <a:rPr lang="en-US" sz="1200" b="1" dirty="0">
                <a:ea typeface="微软雅黑"/>
                <a:cs typeface="SimSun"/>
              </a:rPr>
              <a:t>确保数据质量和准确性</a:t>
            </a:r>
          </a:p>
        </p:txBody>
      </p:sp>
      <p:grpSp>
        <p:nvGrpSpPr>
          <p:cNvPr id="4" name="Group 3"/>
          <p:cNvGrpSpPr/>
          <p:nvPr/>
        </p:nvGrpSpPr>
        <p:grpSpPr>
          <a:xfrm>
            <a:off x="5418367" y="2148115"/>
            <a:ext cx="6354304" cy="2953231"/>
            <a:chOff x="5416782" y="1819411"/>
            <a:chExt cx="4810655" cy="3194850"/>
          </a:xfrm>
        </p:grpSpPr>
        <p:sp>
          <p:nvSpPr>
            <p:cNvPr id="34" name="Rectangle 33"/>
            <p:cNvSpPr/>
            <p:nvPr/>
          </p:nvSpPr>
          <p:spPr bwMode="gray">
            <a:xfrm flipH="1">
              <a:off x="5416782" y="4276096"/>
              <a:ext cx="2415197" cy="738165"/>
            </a:xfrm>
            <a:prstGeom prst="rect">
              <a:avLst/>
            </a:prstGeom>
            <a:solidFill>
              <a:schemeClr val="bg1">
                <a:lumMod val="85000"/>
                <a:alpha val="52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ea typeface="微软雅黑"/>
                  <a:cs typeface="SimSun"/>
                </a:rPr>
                <a:t>多重云和</a:t>
              </a:r>
              <a:br>
                <a:rPr dirty="0">
                  <a:ea typeface="微软雅黑"/>
                </a:rPr>
              </a:br>
              <a:r>
                <a:rPr lang="en-US" sz="1400" b="1" kern="0" dirty="0">
                  <a:ea typeface="微软雅黑"/>
                  <a:cs typeface="SimSun"/>
                </a:rPr>
                <a:t>混合云计算</a:t>
              </a:r>
            </a:p>
          </p:txBody>
        </p:sp>
        <p:sp>
          <p:nvSpPr>
            <p:cNvPr id="35" name="Rectangle 34"/>
            <p:cNvSpPr/>
            <p:nvPr/>
          </p:nvSpPr>
          <p:spPr bwMode="gray">
            <a:xfrm flipH="1">
              <a:off x="7871992" y="4276096"/>
              <a:ext cx="2355445" cy="738165"/>
            </a:xfrm>
            <a:prstGeom prst="rect">
              <a:avLst/>
            </a:prstGeom>
            <a:solidFill>
              <a:schemeClr val="bg1">
                <a:lumMod val="85000"/>
                <a:alpha val="52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ea typeface="微软雅黑"/>
                  <a:cs typeface="SimSun"/>
                </a:rPr>
                <a:t>数据湖/</a:t>
              </a:r>
              <a:br>
                <a:rPr>
                  <a:ea typeface="微软雅黑"/>
                </a:rPr>
              </a:br>
              <a:r>
                <a:rPr lang="en-US" sz="1400" b="1" kern="0" dirty="0">
                  <a:ea typeface="微软雅黑"/>
                  <a:cs typeface="SimSun"/>
                </a:rPr>
                <a:t>Hadoop 集成</a:t>
              </a:r>
            </a:p>
          </p:txBody>
        </p:sp>
        <p:sp>
          <p:nvSpPr>
            <p:cNvPr id="37" name="Rectangle 36"/>
            <p:cNvSpPr/>
            <p:nvPr/>
          </p:nvSpPr>
          <p:spPr bwMode="gray">
            <a:xfrm>
              <a:off x="5416784" y="1819411"/>
              <a:ext cx="4810653" cy="2391066"/>
            </a:xfrm>
            <a:prstGeom prst="rect">
              <a:avLst/>
            </a:prstGeom>
            <a:solidFill>
              <a:schemeClr val="bg1">
                <a:lumMod val="85000"/>
                <a:alpha val="26000"/>
              </a:schemeClr>
            </a:solidFill>
            <a:ln w="6350" algn="ctr">
              <a:noFill/>
              <a:miter lim="800000"/>
              <a:headEnd/>
              <a:tailEnd/>
            </a:ln>
          </p:spPr>
          <p:txBody>
            <a:bodyPr lIns="89977" tIns="107972" rIns="89977" bIns="71981" rtlCol="0" anchor="t"/>
            <a:lstStyle/>
            <a:p>
              <a:pPr algn="ctr" defTabSz="914126" fontAlgn="base">
                <a:spcBef>
                  <a:spcPct val="50000"/>
                </a:spcBef>
                <a:spcAft>
                  <a:spcPct val="0"/>
                </a:spcAft>
                <a:buClr>
                  <a:srgbClr val="F0AB00"/>
                </a:buClr>
                <a:buSzPct val="80000"/>
              </a:pPr>
              <a:r>
                <a:rPr lang="en-US" sz="1799" b="1" kern="0" dirty="0">
                  <a:ea typeface="微软雅黑"/>
                  <a:cs typeface="SimSun"/>
                </a:rPr>
                <a:t>通用数据</a:t>
              </a:r>
            </a:p>
          </p:txBody>
        </p:sp>
        <p:sp>
          <p:nvSpPr>
            <p:cNvPr id="39" name="Rectangle 38"/>
            <p:cNvSpPr/>
            <p:nvPr/>
          </p:nvSpPr>
          <p:spPr bwMode="gray">
            <a:xfrm>
              <a:off x="5723363" y="3643455"/>
              <a:ext cx="4179277" cy="370856"/>
            </a:xfrm>
            <a:prstGeom prst="rect">
              <a:avLst/>
            </a:prstGeom>
            <a:no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SG" sz="1100" kern="0" dirty="0">
                  <a:ea typeface="微软雅黑"/>
                  <a:cs typeface="SimSun"/>
                </a:rPr>
                <a:t>SAP HANA</a:t>
              </a:r>
            </a:p>
          </p:txBody>
        </p:sp>
        <p:grpSp>
          <p:nvGrpSpPr>
            <p:cNvPr id="41" name="Group 40"/>
            <p:cNvGrpSpPr/>
            <p:nvPr/>
          </p:nvGrpSpPr>
          <p:grpSpPr>
            <a:xfrm>
              <a:off x="8932780" y="2351874"/>
              <a:ext cx="985860" cy="562590"/>
              <a:chOff x="3902408" y="3653591"/>
              <a:chExt cx="986117" cy="562736"/>
            </a:xfrm>
            <a:noFill/>
          </p:grpSpPr>
          <p:sp>
            <p:nvSpPr>
              <p:cNvPr id="63" name="Rectangle 62"/>
              <p:cNvSpPr/>
              <p:nvPr/>
            </p:nvSpPr>
            <p:spPr bwMode="gray">
              <a:xfrm>
                <a:off x="3902408" y="3653591"/>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64" name="TextBox 63"/>
              <p:cNvSpPr txBox="1"/>
              <p:nvPr/>
            </p:nvSpPr>
            <p:spPr>
              <a:xfrm>
                <a:off x="3916190" y="3854168"/>
                <a:ext cx="958552"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dirty="0">
                    <a:ea typeface="微软雅黑"/>
                    <a:cs typeface="SimSun"/>
                  </a:rPr>
                  <a:t>协调</a:t>
                </a:r>
              </a:p>
            </p:txBody>
          </p:sp>
        </p:grpSp>
        <p:grpSp>
          <p:nvGrpSpPr>
            <p:cNvPr id="42" name="Group 41"/>
            <p:cNvGrpSpPr/>
            <p:nvPr/>
          </p:nvGrpSpPr>
          <p:grpSpPr>
            <a:xfrm>
              <a:off x="5725583" y="2351874"/>
              <a:ext cx="985860" cy="562590"/>
              <a:chOff x="678009" y="3653591"/>
              <a:chExt cx="986117" cy="562736"/>
            </a:xfrm>
            <a:noFill/>
          </p:grpSpPr>
          <p:sp>
            <p:nvSpPr>
              <p:cNvPr id="61" name="Rectangle 60"/>
              <p:cNvSpPr/>
              <p:nvPr/>
            </p:nvSpPr>
            <p:spPr bwMode="gray">
              <a:xfrm>
                <a:off x="678009" y="3653591"/>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62" name="TextBox 61"/>
              <p:cNvSpPr txBox="1"/>
              <p:nvPr/>
            </p:nvSpPr>
            <p:spPr>
              <a:xfrm>
                <a:off x="881399" y="3854168"/>
                <a:ext cx="579337"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dirty="0">
                    <a:ea typeface="微软雅黑"/>
                    <a:cs typeface="SimSun"/>
                  </a:rPr>
                  <a:t>摄取</a:t>
                </a:r>
              </a:p>
            </p:txBody>
          </p:sp>
        </p:grpSp>
        <p:grpSp>
          <p:nvGrpSpPr>
            <p:cNvPr id="43" name="Group 42"/>
            <p:cNvGrpSpPr/>
            <p:nvPr/>
          </p:nvGrpSpPr>
          <p:grpSpPr>
            <a:xfrm>
              <a:off x="6794649" y="2351874"/>
              <a:ext cx="985860" cy="562590"/>
              <a:chOff x="1442692" y="3653591"/>
              <a:chExt cx="986117" cy="562736"/>
            </a:xfrm>
            <a:noFill/>
          </p:grpSpPr>
          <p:sp>
            <p:nvSpPr>
              <p:cNvPr id="59" name="Rectangle 58"/>
              <p:cNvSpPr/>
              <p:nvPr/>
            </p:nvSpPr>
            <p:spPr bwMode="gray">
              <a:xfrm>
                <a:off x="1442692" y="3653591"/>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60" name="TextBox 59"/>
              <p:cNvSpPr txBox="1"/>
              <p:nvPr/>
            </p:nvSpPr>
            <p:spPr>
              <a:xfrm>
                <a:off x="1559004" y="3854167"/>
                <a:ext cx="753492"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spc="-30" dirty="0">
                    <a:ea typeface="微软雅黑"/>
                    <a:cs typeface="SimSun"/>
                  </a:rPr>
                  <a:t>治理</a:t>
                </a:r>
              </a:p>
            </p:txBody>
          </p:sp>
        </p:grpSp>
        <p:grpSp>
          <p:nvGrpSpPr>
            <p:cNvPr id="44" name="Group 43"/>
            <p:cNvGrpSpPr/>
            <p:nvPr/>
          </p:nvGrpSpPr>
          <p:grpSpPr>
            <a:xfrm>
              <a:off x="7863714" y="2351874"/>
              <a:ext cx="985860" cy="562590"/>
              <a:chOff x="2240165" y="3653591"/>
              <a:chExt cx="986117" cy="562736"/>
            </a:xfrm>
            <a:noFill/>
          </p:grpSpPr>
          <p:sp>
            <p:nvSpPr>
              <p:cNvPr id="57" name="Rectangle 56"/>
              <p:cNvSpPr/>
              <p:nvPr/>
            </p:nvSpPr>
            <p:spPr bwMode="gray">
              <a:xfrm>
                <a:off x="2240165" y="3653591"/>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58" name="TextBox 57"/>
              <p:cNvSpPr txBox="1"/>
              <p:nvPr/>
            </p:nvSpPr>
            <p:spPr>
              <a:xfrm>
                <a:off x="2412705" y="3854168"/>
                <a:ext cx="641036"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spc="-30" dirty="0">
                    <a:ea typeface="微软雅黑"/>
                    <a:cs typeface="SimSun"/>
                  </a:rPr>
                  <a:t>安全</a:t>
                </a:r>
              </a:p>
            </p:txBody>
          </p:sp>
        </p:grpSp>
        <p:grpSp>
          <p:nvGrpSpPr>
            <p:cNvPr id="45" name="Group 44"/>
            <p:cNvGrpSpPr/>
            <p:nvPr/>
          </p:nvGrpSpPr>
          <p:grpSpPr>
            <a:xfrm>
              <a:off x="5725584" y="2993114"/>
              <a:ext cx="985859" cy="562590"/>
              <a:chOff x="5583513" y="1735058"/>
              <a:chExt cx="821817" cy="562736"/>
            </a:xfrm>
            <a:noFill/>
          </p:grpSpPr>
          <p:sp>
            <p:nvSpPr>
              <p:cNvPr id="55" name="Rectangle 54"/>
              <p:cNvSpPr/>
              <p:nvPr/>
            </p:nvSpPr>
            <p:spPr bwMode="gray">
              <a:xfrm>
                <a:off x="5583513" y="1735058"/>
                <a:ext cx="8218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56" name="TextBox 55"/>
              <p:cNvSpPr txBox="1"/>
              <p:nvPr/>
            </p:nvSpPr>
            <p:spPr>
              <a:xfrm>
                <a:off x="5594999" y="1916786"/>
                <a:ext cx="798845"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dirty="0">
                    <a:ea typeface="微软雅黑"/>
                    <a:cs typeface="SimSun"/>
                  </a:rPr>
                  <a:t>整合</a:t>
                </a:r>
              </a:p>
            </p:txBody>
          </p:sp>
        </p:grpSp>
        <p:grpSp>
          <p:nvGrpSpPr>
            <p:cNvPr id="46" name="Group 45"/>
            <p:cNvGrpSpPr/>
            <p:nvPr/>
          </p:nvGrpSpPr>
          <p:grpSpPr>
            <a:xfrm>
              <a:off x="6794649" y="2993114"/>
              <a:ext cx="985860" cy="562590"/>
              <a:chOff x="5069945" y="3681863"/>
              <a:chExt cx="986117" cy="562736"/>
            </a:xfrm>
            <a:noFill/>
          </p:grpSpPr>
          <p:sp>
            <p:nvSpPr>
              <p:cNvPr id="53" name="Rectangle 52"/>
              <p:cNvSpPr/>
              <p:nvPr/>
            </p:nvSpPr>
            <p:spPr bwMode="gray">
              <a:xfrm>
                <a:off x="5069945" y="3681863"/>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54" name="TextBox 53"/>
              <p:cNvSpPr txBox="1"/>
              <p:nvPr/>
            </p:nvSpPr>
            <p:spPr>
              <a:xfrm>
                <a:off x="5265463" y="3863592"/>
                <a:ext cx="595078"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dirty="0">
                    <a:ea typeface="微软雅黑"/>
                    <a:cs typeface="SimSun"/>
                  </a:rPr>
                  <a:t>建模</a:t>
                </a:r>
              </a:p>
            </p:txBody>
          </p:sp>
        </p:grpSp>
        <p:grpSp>
          <p:nvGrpSpPr>
            <p:cNvPr id="47" name="Group 46"/>
            <p:cNvGrpSpPr/>
            <p:nvPr/>
          </p:nvGrpSpPr>
          <p:grpSpPr>
            <a:xfrm>
              <a:off x="7863714" y="2993114"/>
              <a:ext cx="985860" cy="562590"/>
              <a:chOff x="5928196" y="3681863"/>
              <a:chExt cx="986117" cy="562736"/>
            </a:xfrm>
            <a:noFill/>
          </p:grpSpPr>
          <p:sp>
            <p:nvSpPr>
              <p:cNvPr id="51" name="Rectangle 50"/>
              <p:cNvSpPr/>
              <p:nvPr/>
            </p:nvSpPr>
            <p:spPr bwMode="gray">
              <a:xfrm>
                <a:off x="5928196" y="3681863"/>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52" name="TextBox 51"/>
              <p:cNvSpPr txBox="1"/>
              <p:nvPr/>
            </p:nvSpPr>
            <p:spPr>
              <a:xfrm>
                <a:off x="6172241" y="3863592"/>
                <a:ext cx="498025" cy="199826"/>
              </a:xfrm>
              <a:prstGeom prst="rect">
                <a:avLst/>
              </a:prstGeom>
              <a:grp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200" kern="0" dirty="0">
                    <a:ea typeface="微软雅黑"/>
                    <a:cs typeface="SimSun"/>
                  </a:rPr>
                  <a:t>分层</a:t>
                </a:r>
                <a:endParaRPr lang="zh-CN" sz="1200" kern="0" dirty="0">
                  <a:ea typeface="微软雅黑"/>
                  <a:cs typeface="SimSun"/>
                </a:endParaRPr>
              </a:p>
            </p:txBody>
          </p:sp>
        </p:grpSp>
        <p:grpSp>
          <p:nvGrpSpPr>
            <p:cNvPr id="48" name="Group 47"/>
            <p:cNvGrpSpPr/>
            <p:nvPr/>
          </p:nvGrpSpPr>
          <p:grpSpPr>
            <a:xfrm>
              <a:off x="8932780" y="2993114"/>
              <a:ext cx="985860" cy="562590"/>
              <a:chOff x="6744755" y="3681863"/>
              <a:chExt cx="986117" cy="562736"/>
            </a:xfrm>
            <a:noFill/>
          </p:grpSpPr>
          <p:sp>
            <p:nvSpPr>
              <p:cNvPr id="49" name="Rectangle 48"/>
              <p:cNvSpPr/>
              <p:nvPr/>
            </p:nvSpPr>
            <p:spPr bwMode="gray">
              <a:xfrm>
                <a:off x="6744755" y="3681863"/>
                <a:ext cx="986117" cy="562736"/>
              </a:xfrm>
              <a:prstGeom prst="rect">
                <a:avLst/>
              </a:prstGeom>
              <a:grpFill/>
              <a:ln w="3175"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SG" sz="1050" kern="0" dirty="0" err="1">
                  <a:ea typeface="微软雅黑"/>
                  <a:cs typeface="Arial Unicode MS" pitchFamily="34" charset="-128"/>
                </a:endParaRPr>
              </a:p>
            </p:txBody>
          </p:sp>
          <p:sp>
            <p:nvSpPr>
              <p:cNvPr id="50" name="TextBox 49"/>
              <p:cNvSpPr txBox="1"/>
              <p:nvPr/>
            </p:nvSpPr>
            <p:spPr>
              <a:xfrm>
                <a:off x="6988801" y="3863592"/>
                <a:ext cx="498025" cy="199826"/>
              </a:xfrm>
              <a:prstGeom prst="rect">
                <a:avLst/>
              </a:prstGeom>
              <a:grpFill/>
              <a:ln>
                <a:noFill/>
              </a:ln>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400" kern="0">
                    <a:solidFill>
                      <a:schemeClr val="bg1"/>
                    </a:solidFill>
                    <a:latin typeface="BentonSans Light" panose="02000503000000020004" pitchFamily="2" charset="0"/>
                    <a:ea typeface="Arial Unicode MS" pitchFamily="34" charset="-128"/>
                    <a:cs typeface="Arial Unicode MS" pitchFamily="34" charset="-128"/>
                  </a:defRPr>
                </a:lvl1pPr>
              </a:lstStyle>
              <a:p>
                <a:pPr defTabSz="914126">
                  <a:defRPr/>
                </a:pPr>
                <a:r>
                  <a:rPr lang="en-US" sz="1200" dirty="0">
                    <a:solidFill>
                      <a:schemeClr val="tx1"/>
                    </a:solidFill>
                    <a:latin typeface="Arial"/>
                    <a:ea typeface="微软雅黑"/>
                    <a:cs typeface="SimSun"/>
                  </a:rPr>
                  <a:t>老化</a:t>
                </a:r>
              </a:p>
            </p:txBody>
          </p:sp>
        </p:grpSp>
      </p:grpSp>
      <p:sp>
        <p:nvSpPr>
          <p:cNvPr id="65" name="Rectangle 64"/>
          <p:cNvSpPr/>
          <p:nvPr/>
        </p:nvSpPr>
        <p:spPr>
          <a:xfrm>
            <a:off x="9752691" y="6084274"/>
            <a:ext cx="723275" cy="307777"/>
          </a:xfrm>
          <a:prstGeom prst="rect">
            <a:avLst/>
          </a:prstGeom>
        </p:spPr>
        <p:txBody>
          <a:bodyPr wrap="none">
            <a:spAutoFit/>
          </a:bodyPr>
          <a:lstStyle/>
          <a:p>
            <a:pPr algn="ctr"/>
            <a:r>
              <a:rPr lang="en-US" sz="1400" b="1" kern="0" dirty="0">
                <a:ea typeface="微软雅黑"/>
                <a:cs typeface="SimSun"/>
              </a:rPr>
              <a:t>数据湖</a:t>
            </a:r>
          </a:p>
        </p:txBody>
      </p:sp>
      <p:sp>
        <p:nvSpPr>
          <p:cNvPr id="66" name="Rectangle 65"/>
          <p:cNvSpPr/>
          <p:nvPr/>
        </p:nvSpPr>
        <p:spPr>
          <a:xfrm>
            <a:off x="6544267" y="6084000"/>
            <a:ext cx="723275" cy="307777"/>
          </a:xfrm>
          <a:prstGeom prst="rect">
            <a:avLst/>
          </a:prstGeom>
        </p:spPr>
        <p:txBody>
          <a:bodyPr wrap="none">
            <a:spAutoFit/>
          </a:bodyPr>
          <a:lstStyle/>
          <a:p>
            <a:pPr algn="ctr"/>
            <a:r>
              <a:rPr lang="en-US" sz="1400" b="1" kern="0" dirty="0">
                <a:ea typeface="微软雅黑"/>
                <a:cs typeface="SimSun"/>
              </a:rPr>
              <a:t>多重云</a:t>
            </a:r>
          </a:p>
        </p:txBody>
      </p:sp>
      <p:cxnSp>
        <p:nvCxnSpPr>
          <p:cNvPr id="67" name="Straight Arrow Connector 66"/>
          <p:cNvCxnSpPr/>
          <p:nvPr/>
        </p:nvCxnSpPr>
        <p:spPr>
          <a:xfrm flipH="1" flipV="1">
            <a:off x="10102576" y="5187611"/>
            <a:ext cx="2215" cy="263985"/>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6932365" y="5173097"/>
            <a:ext cx="2215" cy="263985"/>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57" y="5355246"/>
            <a:ext cx="875169" cy="875169"/>
          </a:xfrm>
          <a:prstGeom prst="rect">
            <a:avLst/>
          </a:prstGeom>
        </p:spPr>
      </p:pic>
      <p:grpSp>
        <p:nvGrpSpPr>
          <p:cNvPr id="72" name="Group 71"/>
          <p:cNvGrpSpPr/>
          <p:nvPr/>
        </p:nvGrpSpPr>
        <p:grpSpPr>
          <a:xfrm>
            <a:off x="9286187" y="5732630"/>
            <a:ext cx="449563" cy="326274"/>
            <a:chOff x="5153592" y="5613395"/>
            <a:chExt cx="555211" cy="402949"/>
          </a:xfrm>
        </p:grpSpPr>
        <p:pic>
          <p:nvPicPr>
            <p:cNvPr id="73" name="Picture 7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5210778" y="5713733"/>
              <a:ext cx="498025" cy="200677"/>
            </a:xfrm>
            <a:prstGeom prst="rect">
              <a:avLst/>
            </a:prstGeom>
          </p:spPr>
        </p:pic>
        <p:pic>
          <p:nvPicPr>
            <p:cNvPr id="74" name="Picture 7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53592" y="5613395"/>
              <a:ext cx="498025" cy="200677"/>
            </a:xfrm>
            <a:prstGeom prst="rect">
              <a:avLst/>
            </a:prstGeom>
          </p:spPr>
        </p:pic>
        <p:pic>
          <p:nvPicPr>
            <p:cNvPr id="75" name="Picture 7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53592" y="5815667"/>
              <a:ext cx="498025" cy="200677"/>
            </a:xfrm>
            <a:prstGeom prst="rect">
              <a:avLst/>
            </a:prstGeom>
          </p:spPr>
        </p:pic>
      </p:grpSp>
      <p:grpSp>
        <p:nvGrpSpPr>
          <p:cNvPr id="81" name="Group 80"/>
          <p:cNvGrpSpPr/>
          <p:nvPr/>
        </p:nvGrpSpPr>
        <p:grpSpPr>
          <a:xfrm>
            <a:off x="10532788" y="476530"/>
            <a:ext cx="1475269" cy="1580688"/>
            <a:chOff x="3923548" y="4249669"/>
            <a:chExt cx="1437377" cy="1540087"/>
          </a:xfrm>
        </p:grpSpPr>
        <p:sp>
          <p:nvSpPr>
            <p:cNvPr id="82" name="Rectangle 81"/>
            <p:cNvSpPr/>
            <p:nvPr/>
          </p:nvSpPr>
          <p:spPr bwMode="gray">
            <a:xfrm>
              <a:off x="3923548" y="4359646"/>
              <a:ext cx="1437377" cy="1430110"/>
            </a:xfrm>
            <a:prstGeom prst="rect">
              <a:avLst/>
            </a:prstGeom>
            <a:noFill/>
            <a:ln w="6350">
              <a:noFill/>
            </a:ln>
          </p:spPr>
          <p:txBody>
            <a:bodyPr lIns="9140" tIns="639913" rIns="9140" bIns="71964" rtlCol="0" anchor="t" anchorCtr="0"/>
            <a:lstStyle/>
            <a:p>
              <a:pPr algn="ctr" defTabSz="913943" fontAlgn="base">
                <a:spcBef>
                  <a:spcPct val="50000"/>
                </a:spcBef>
                <a:spcAft>
                  <a:spcPct val="0"/>
                </a:spcAft>
                <a:buClr>
                  <a:srgbClr val="F0AB00"/>
                </a:buClr>
                <a:buSzPct val="80000"/>
                <a:defRPr/>
              </a:pPr>
              <a:r>
                <a:rPr lang="en-US" sz="1400" kern="0" dirty="0">
                  <a:ea typeface="微软雅黑"/>
                  <a:cs typeface="SimSun"/>
                </a:rPr>
                <a:t>逻辑模型</a:t>
              </a:r>
              <a:br>
                <a:rPr>
                  <a:ea typeface="微软雅黑"/>
                </a:rPr>
              </a:br>
              <a:r>
                <a:rPr lang="en-US" sz="1050" kern="0" dirty="0">
                  <a:ea typeface="微软雅黑"/>
                  <a:cs typeface="SimSun"/>
                </a:rPr>
                <a:t>实现集成，获取全方位的业务视图</a:t>
              </a:r>
            </a:p>
          </p:txBody>
        </p:sp>
        <p:pic>
          <p:nvPicPr>
            <p:cNvPr id="83"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72854" y="4249669"/>
              <a:ext cx="766544" cy="766543"/>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76" name="Picture 2">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276133" y="5382087"/>
            <a:ext cx="503466" cy="2874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Mac\Home\Desktop\hive-1.png">
            <a:extLst/>
          </p:cNvPr>
          <p:cNvPicPr>
            <a:picLocks noChangeAspect="1" noChangeArrowheads="1"/>
          </p:cNvPicPr>
          <p:nvPr/>
        </p:nvPicPr>
        <p:blipFill>
          <a:blip r:embed="rId7"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9334975" y="5249547"/>
            <a:ext cx="678863" cy="45229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p:cNvPr>
          <p:cNvSpPr txBox="1"/>
          <p:nvPr/>
        </p:nvSpPr>
        <p:spPr>
          <a:xfrm>
            <a:off x="748988" y="2260041"/>
            <a:ext cx="546625" cy="1308050"/>
          </a:xfrm>
          <a:prstGeom prst="rect">
            <a:avLst/>
          </a:prstGeom>
          <a:noFill/>
        </p:spPr>
        <p:txBody>
          <a:bodyPr wrap="none" lIns="0" tIns="0" rIns="0" bIns="0" rtlCol="0">
            <a:spAutoFit/>
          </a:bodyPr>
          <a:lstStyle/>
          <a:p>
            <a:pPr algn="r" fontAlgn="base">
              <a:spcBef>
                <a:spcPts val="300"/>
              </a:spcBef>
              <a:spcAft>
                <a:spcPct val="0"/>
              </a:spcAft>
              <a:buClr>
                <a:srgbClr val="F0AB00"/>
              </a:buClr>
              <a:buSzPct val="80000"/>
            </a:pPr>
            <a:r>
              <a:rPr lang="en-US" sz="1000" kern="0" dirty="0">
                <a:ea typeface="微软雅黑"/>
                <a:cs typeface="SimSun"/>
              </a:rPr>
              <a:t>内存</a:t>
            </a:r>
          </a:p>
          <a:p>
            <a:pPr algn="r" fontAlgn="base">
              <a:spcBef>
                <a:spcPts val="300"/>
              </a:spcBef>
              <a:spcAft>
                <a:spcPct val="0"/>
              </a:spcAft>
              <a:buClr>
                <a:srgbClr val="F0AB00"/>
              </a:buClr>
              <a:buSzPct val="80000"/>
            </a:pPr>
            <a:r>
              <a:rPr lang="en-US" sz="1000" kern="0" dirty="0">
                <a:ea typeface="微软雅黑"/>
                <a:cs typeface="SimSun"/>
              </a:rPr>
              <a:t>数据层</a:t>
            </a:r>
          </a:p>
          <a:p>
            <a:pPr algn="r" fontAlgn="base">
              <a:spcBef>
                <a:spcPts val="300"/>
              </a:spcBef>
              <a:spcAft>
                <a:spcPct val="0"/>
              </a:spcAft>
              <a:buClr>
                <a:srgbClr val="F0AB00"/>
              </a:buClr>
              <a:buSzPct val="80000"/>
            </a:pPr>
            <a:r>
              <a:rPr lang="en-US" sz="1000" kern="0" dirty="0">
                <a:ea typeface="微软雅黑"/>
                <a:cs typeface="SimSun"/>
              </a:rPr>
              <a:t>流数据</a:t>
            </a:r>
          </a:p>
          <a:p>
            <a:pPr algn="r" fontAlgn="base">
              <a:spcBef>
                <a:spcPts val="300"/>
              </a:spcBef>
              <a:spcAft>
                <a:spcPct val="0"/>
              </a:spcAft>
              <a:buClr>
                <a:srgbClr val="F0AB00"/>
              </a:buClr>
              <a:buSzPct val="80000"/>
            </a:pPr>
            <a:r>
              <a:rPr lang="en-US" sz="1000" kern="0" dirty="0">
                <a:ea typeface="微软雅黑"/>
                <a:cs typeface="SimSun"/>
              </a:rPr>
              <a:t>数据湖</a:t>
            </a:r>
          </a:p>
          <a:p>
            <a:pPr algn="r" fontAlgn="base">
              <a:spcBef>
                <a:spcPts val="300"/>
              </a:spcBef>
              <a:spcAft>
                <a:spcPct val="0"/>
              </a:spcAft>
              <a:buClr>
                <a:srgbClr val="F0AB00"/>
              </a:buClr>
              <a:buSzPct val="80000"/>
            </a:pPr>
            <a:r>
              <a:rPr lang="en-US" sz="1000" kern="0" dirty="0">
                <a:ea typeface="微软雅黑"/>
                <a:cs typeface="SimSun"/>
              </a:rPr>
              <a:t>虚拟模型</a:t>
            </a:r>
          </a:p>
          <a:p>
            <a:pPr algn="r" fontAlgn="base">
              <a:spcBef>
                <a:spcPts val="300"/>
              </a:spcBef>
              <a:spcAft>
                <a:spcPct val="0"/>
              </a:spcAft>
              <a:buClr>
                <a:srgbClr val="F0AB00"/>
              </a:buClr>
              <a:buSzPct val="80000"/>
            </a:pPr>
            <a:r>
              <a:rPr lang="en-US" sz="1000" kern="0" dirty="0">
                <a:ea typeface="微软雅黑"/>
                <a:cs typeface="SimSun"/>
              </a:rPr>
              <a:t>OLTP</a:t>
            </a:r>
          </a:p>
          <a:p>
            <a:pPr algn="r" fontAlgn="base">
              <a:spcBef>
                <a:spcPts val="300"/>
              </a:spcBef>
              <a:spcAft>
                <a:spcPct val="0"/>
              </a:spcAft>
              <a:buClr>
                <a:srgbClr val="F0AB00"/>
              </a:buClr>
              <a:buSzPct val="80000"/>
            </a:pPr>
            <a:r>
              <a:rPr lang="en-US" sz="1000" kern="0" dirty="0">
                <a:ea typeface="微软雅黑"/>
                <a:cs typeface="SimSun"/>
              </a:rPr>
              <a:t>SAP 应用</a:t>
            </a:r>
          </a:p>
        </p:txBody>
      </p:sp>
      <p:sp>
        <p:nvSpPr>
          <p:cNvPr id="78" name="TextBox 77">
            <a:extLst/>
          </p:cNvPr>
          <p:cNvSpPr txBox="1"/>
          <p:nvPr/>
        </p:nvSpPr>
        <p:spPr>
          <a:xfrm>
            <a:off x="407989" y="3897681"/>
            <a:ext cx="853357" cy="1269578"/>
          </a:xfrm>
          <a:prstGeom prst="rect">
            <a:avLst/>
          </a:prstGeom>
          <a:noFill/>
        </p:spPr>
        <p:txBody>
          <a:bodyPr wrap="square" lIns="0" tIns="0" rIns="0" bIns="0" rtlCol="0">
            <a:spAutoFit/>
          </a:bodyPr>
          <a:lstStyle/>
          <a:p>
            <a:pPr algn="r" fontAlgn="base">
              <a:spcBef>
                <a:spcPts val="300"/>
              </a:spcBef>
              <a:spcAft>
                <a:spcPct val="0"/>
              </a:spcAft>
              <a:buClr>
                <a:srgbClr val="F0AB00"/>
              </a:buClr>
              <a:buSzPct val="80000"/>
            </a:pPr>
            <a:r>
              <a:rPr lang="en-US" sz="1000" kern="0" dirty="0">
                <a:ea typeface="微软雅黑"/>
                <a:cs typeface="SimSun"/>
              </a:rPr>
              <a:t>大型机</a:t>
            </a:r>
          </a:p>
          <a:p>
            <a:pPr algn="r" fontAlgn="base">
              <a:spcBef>
                <a:spcPts val="300"/>
              </a:spcBef>
              <a:spcAft>
                <a:spcPct val="0"/>
              </a:spcAft>
              <a:buClr>
                <a:srgbClr val="F0AB00"/>
              </a:buClr>
              <a:buSzPct val="80000"/>
            </a:pPr>
            <a:r>
              <a:rPr lang="en-US" sz="1000" kern="0" dirty="0">
                <a:ea typeface="微软雅黑"/>
                <a:cs typeface="SimSun"/>
              </a:rPr>
              <a:t>旧应用</a:t>
            </a:r>
          </a:p>
          <a:p>
            <a:pPr algn="r" fontAlgn="base">
              <a:spcBef>
                <a:spcPts val="300"/>
              </a:spcBef>
              <a:spcAft>
                <a:spcPct val="0"/>
              </a:spcAft>
              <a:buClr>
                <a:srgbClr val="F0AB00"/>
              </a:buClr>
              <a:buSzPct val="80000"/>
            </a:pPr>
            <a:r>
              <a:rPr lang="en-US" sz="1000" kern="0" dirty="0">
                <a:ea typeface="微软雅黑"/>
                <a:cs typeface="SimSun"/>
              </a:rPr>
              <a:t>Oracle</a:t>
            </a:r>
          </a:p>
          <a:p>
            <a:pPr algn="r" fontAlgn="base">
              <a:spcBef>
                <a:spcPts val="300"/>
              </a:spcBef>
              <a:spcAft>
                <a:spcPct val="0"/>
              </a:spcAft>
              <a:buClr>
                <a:srgbClr val="F0AB00"/>
              </a:buClr>
              <a:buSzPct val="80000"/>
            </a:pPr>
            <a:r>
              <a:rPr lang="en-US" sz="1000" kern="0" dirty="0">
                <a:ea typeface="微软雅黑"/>
                <a:cs typeface="SimSun"/>
              </a:rPr>
              <a:t>天睿 (Teradata)</a:t>
            </a:r>
          </a:p>
          <a:p>
            <a:pPr algn="r" fontAlgn="base">
              <a:spcBef>
                <a:spcPts val="300"/>
              </a:spcBef>
              <a:spcAft>
                <a:spcPct val="0"/>
              </a:spcAft>
              <a:buClr>
                <a:srgbClr val="F0AB00"/>
              </a:buClr>
              <a:buSzPct val="80000"/>
            </a:pPr>
            <a:r>
              <a:rPr lang="en-US" sz="1000" kern="0" dirty="0">
                <a:ea typeface="微软雅黑"/>
                <a:cs typeface="SimSun"/>
              </a:rPr>
              <a:t>DB2</a:t>
            </a:r>
          </a:p>
          <a:p>
            <a:pPr algn="r" fontAlgn="base">
              <a:spcBef>
                <a:spcPts val="300"/>
              </a:spcBef>
              <a:spcAft>
                <a:spcPct val="0"/>
              </a:spcAft>
              <a:buClr>
                <a:srgbClr val="F0AB00"/>
              </a:buClr>
              <a:buSzPct val="80000"/>
            </a:pPr>
            <a:r>
              <a:rPr lang="en-US" sz="1000" kern="0" dirty="0">
                <a:ea typeface="微软雅黑"/>
                <a:cs typeface="SimSun"/>
              </a:rPr>
              <a:t>SQL Server</a:t>
            </a:r>
          </a:p>
        </p:txBody>
      </p:sp>
      <p:sp>
        <p:nvSpPr>
          <p:cNvPr id="79" name="Rectangle 78"/>
          <p:cNvSpPr/>
          <p:nvPr/>
        </p:nvSpPr>
        <p:spPr bwMode="gray">
          <a:xfrm>
            <a:off x="2233305" y="2299411"/>
            <a:ext cx="1467601" cy="2838527"/>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pic>
        <p:nvPicPr>
          <p:cNvPr id="80" name="Picture 79">
            <a:extLst>
              <a:ext uri="{FF2B5EF4-FFF2-40B4-BE49-F238E27FC236}">
                <a16:creationId xmlns:a16="http://schemas.microsoft.com/office/drawing/2014/main" id="{6266CFAA-5CA8-435B-86E2-491588210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9241" y="1859495"/>
            <a:ext cx="405962" cy="405962"/>
          </a:xfrm>
          <a:prstGeom prst="rect">
            <a:avLst/>
          </a:prstGeom>
        </p:spPr>
      </p:pic>
      <p:pic>
        <p:nvPicPr>
          <p:cNvPr id="84" name="Picture 83">
            <a:extLst>
              <a:ext uri="{FF2B5EF4-FFF2-40B4-BE49-F238E27FC236}">
                <a16:creationId xmlns:a16="http://schemas.microsoft.com/office/drawing/2014/main" id="{929AB333-A786-4F04-92B3-0EEAF365BF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4327" y="3591921"/>
            <a:ext cx="550458" cy="550458"/>
          </a:xfrm>
          <a:prstGeom prst="rect">
            <a:avLst/>
          </a:prstGeom>
        </p:spPr>
      </p:pic>
      <p:grpSp>
        <p:nvGrpSpPr>
          <p:cNvPr id="85" name="Group 84"/>
          <p:cNvGrpSpPr/>
          <p:nvPr/>
        </p:nvGrpSpPr>
        <p:grpSpPr>
          <a:xfrm>
            <a:off x="1434376" y="1770371"/>
            <a:ext cx="625971" cy="3353051"/>
            <a:chOff x="1462188" y="2130979"/>
            <a:chExt cx="626134" cy="3353924"/>
          </a:xfrm>
        </p:grpSpPr>
        <p:sp>
          <p:nvSpPr>
            <p:cNvPr id="86" name="Rectangle 85"/>
            <p:cNvSpPr/>
            <p:nvPr/>
          </p:nvSpPr>
          <p:spPr bwMode="gray">
            <a:xfrm>
              <a:off x="1462188" y="2130979"/>
              <a:ext cx="622015" cy="1595145"/>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200" kern="0" dirty="0" err="1">
                <a:ea typeface="微软雅黑"/>
                <a:cs typeface="Arial Unicode MS" pitchFamily="34" charset="-128"/>
              </a:endParaRPr>
            </a:p>
          </p:txBody>
        </p:sp>
        <p:sp>
          <p:nvSpPr>
            <p:cNvPr id="87" name="Rectangle 86"/>
            <p:cNvSpPr/>
            <p:nvPr/>
          </p:nvSpPr>
          <p:spPr bwMode="gray">
            <a:xfrm>
              <a:off x="1466307" y="3889758"/>
              <a:ext cx="622015" cy="1595145"/>
            </a:xfrm>
            <a:prstGeom prst="rect">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200" kern="0" dirty="0" err="1">
                <a:ea typeface="微软雅黑"/>
                <a:cs typeface="Arial Unicode MS" pitchFamily="34" charset="-128"/>
              </a:endParaRPr>
            </a:p>
          </p:txBody>
        </p:sp>
        <p:sp>
          <p:nvSpPr>
            <p:cNvPr id="88" name="TextBox 87"/>
            <p:cNvSpPr txBox="1"/>
            <p:nvPr/>
          </p:nvSpPr>
          <p:spPr>
            <a:xfrm rot="16200000">
              <a:off x="1360223" y="3121110"/>
              <a:ext cx="824422" cy="184714"/>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en-US" sz="1200" kern="0" dirty="0">
                  <a:ea typeface="微软雅黑"/>
                  <a:cs typeface="SimSun"/>
                </a:rPr>
                <a:t>托管数据</a:t>
              </a:r>
            </a:p>
          </p:txBody>
        </p:sp>
        <p:sp>
          <p:nvSpPr>
            <p:cNvPr id="89" name="TextBox 88"/>
            <p:cNvSpPr txBox="1"/>
            <p:nvPr/>
          </p:nvSpPr>
          <p:spPr>
            <a:xfrm rot="16200000">
              <a:off x="1252152" y="4711332"/>
              <a:ext cx="1062681" cy="184714"/>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en-US" sz="1200" kern="0" dirty="0">
                  <a:ea typeface="微软雅黑"/>
                  <a:cs typeface="SimSun"/>
                </a:rPr>
                <a:t>访问数据</a:t>
              </a:r>
            </a:p>
          </p:txBody>
        </p:sp>
      </p:grpSp>
      <p:sp>
        <p:nvSpPr>
          <p:cNvPr id="90" name="Rectangle 89">
            <a:extLst>
              <a:ext uri="{FF2B5EF4-FFF2-40B4-BE49-F238E27FC236}">
                <a16:creationId xmlns:a16="http://schemas.microsoft.com/office/drawing/2014/main" id="{3639A090-CD81-4D2E-ACB4-E5B6391C01AF}"/>
              </a:ext>
            </a:extLst>
          </p:cNvPr>
          <p:cNvSpPr/>
          <p:nvPr/>
        </p:nvSpPr>
        <p:spPr>
          <a:xfrm>
            <a:off x="2352245" y="3571114"/>
            <a:ext cx="1187749" cy="892552"/>
          </a:xfrm>
          <a:prstGeom prst="rect">
            <a:avLst/>
          </a:prstGeom>
        </p:spPr>
        <p:txBody>
          <a:bodyPr wrap="square">
            <a:spAutoFit/>
          </a:bodyPr>
          <a:lstStyle/>
          <a:p>
            <a:pPr algn="ctr" defTabSz="1088449" fontAlgn="base">
              <a:spcBef>
                <a:spcPts val="600"/>
              </a:spcBef>
              <a:spcAft>
                <a:spcPct val="0"/>
              </a:spcAft>
              <a:buClr>
                <a:srgbClr val="F0AB00"/>
              </a:buClr>
              <a:buSzPct val="80000"/>
            </a:pPr>
            <a:r>
              <a:rPr lang="en-US" sz="1400" kern="0" dirty="0">
                <a:ea typeface="微软雅黑"/>
                <a:cs typeface="SimSun"/>
              </a:rPr>
              <a:t>流数据</a:t>
            </a:r>
          </a:p>
          <a:p>
            <a:pPr algn="ctr" defTabSz="1088449" fontAlgn="base">
              <a:spcBef>
                <a:spcPts val="600"/>
              </a:spcBef>
              <a:spcAft>
                <a:spcPct val="0"/>
              </a:spcAft>
              <a:buClr>
                <a:srgbClr val="F0AB00"/>
              </a:buClr>
              <a:buSzPct val="80000"/>
            </a:pPr>
            <a:r>
              <a:rPr lang="en-US" sz="1400" kern="0" dirty="0">
                <a:ea typeface="微软雅黑"/>
                <a:cs typeface="SimSun"/>
              </a:rPr>
              <a:t>ETL</a:t>
            </a:r>
          </a:p>
          <a:p>
            <a:pPr algn="ctr" defTabSz="1088449" fontAlgn="base">
              <a:spcBef>
                <a:spcPts val="600"/>
              </a:spcBef>
              <a:spcAft>
                <a:spcPct val="0"/>
              </a:spcAft>
              <a:buClr>
                <a:srgbClr val="F0AB00"/>
              </a:buClr>
              <a:buSzPct val="80000"/>
            </a:pPr>
            <a:r>
              <a:rPr lang="en-US" sz="1400" kern="0" dirty="0">
                <a:ea typeface="微软雅黑"/>
                <a:cs typeface="SimSun"/>
              </a:rPr>
              <a:t>动态访问</a:t>
            </a:r>
            <a:endParaRPr lang="zh-CN" sz="1600" kern="0" dirty="0">
              <a:ea typeface="微软雅黑"/>
              <a:cs typeface="SimSun"/>
            </a:endParaRPr>
          </a:p>
        </p:txBody>
      </p:sp>
      <p:pic>
        <p:nvPicPr>
          <p:cNvPr id="91" name="Picture 90">
            <a:extLst>
              <a:ext uri="{FF2B5EF4-FFF2-40B4-BE49-F238E27FC236}">
                <a16:creationId xmlns:a16="http://schemas.microsoft.com/office/drawing/2014/main" id="{6057DC7E-529E-4CE1-9775-C8045C37E9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63375" y="2835966"/>
            <a:ext cx="613395" cy="613395"/>
          </a:xfrm>
          <a:prstGeom prst="rect">
            <a:avLst/>
          </a:prstGeom>
        </p:spPr>
      </p:pic>
      <p:sp>
        <p:nvSpPr>
          <p:cNvPr id="92" name="Right Triangle 91"/>
          <p:cNvSpPr/>
          <p:nvPr/>
        </p:nvSpPr>
        <p:spPr bwMode="gray">
          <a:xfrm rot="18900000">
            <a:off x="3641895" y="3653460"/>
            <a:ext cx="214513" cy="198605"/>
          </a:xfrm>
          <a:prstGeom prst="rtTriangle">
            <a:avLst/>
          </a:prstGeom>
          <a:solidFill>
            <a:schemeClr val="bg1">
              <a:alpha val="67000"/>
            </a:schemeClr>
          </a:solidFill>
          <a:ln w="6350" algn="ctr">
            <a:noFill/>
            <a:miter lim="800000"/>
            <a:headEnd/>
            <a:tailEnd/>
          </a:ln>
          <a:scene3d>
            <a:camera prst="orthographicFront">
              <a:rot lat="0" lon="10800000" rev="0"/>
            </a:camera>
            <a:lightRig rig="threePt" dir="t"/>
          </a:scene3d>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93" name="Right Triangle 92"/>
          <p:cNvSpPr/>
          <p:nvPr/>
        </p:nvSpPr>
        <p:spPr bwMode="gray">
          <a:xfrm rot="18900000">
            <a:off x="4994481" y="3652337"/>
            <a:ext cx="214513" cy="198605"/>
          </a:xfrm>
          <a:prstGeom prst="rtTriangle">
            <a:avLst/>
          </a:prstGeom>
          <a:solidFill>
            <a:schemeClr val="bg1">
              <a:alpha val="67000"/>
            </a:schemeClr>
          </a:solidFill>
          <a:ln w="6350" algn="ctr">
            <a:noFill/>
            <a:miter lim="800000"/>
            <a:headEnd/>
            <a:tailEnd/>
          </a:ln>
          <a:scene3d>
            <a:camera prst="orthographicFront">
              <a:rot lat="0" lon="10800000" rev="0"/>
            </a:camera>
            <a:lightRig rig="threePt" dir="t"/>
          </a:scene3d>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微软雅黑"/>
              <a:cs typeface="Arial Unicode MS" pitchFamily="34" charset="-128"/>
            </a:endParaRPr>
          </a:p>
        </p:txBody>
      </p:sp>
      <p:sp>
        <p:nvSpPr>
          <p:cNvPr id="94" name="TextBox 93">
            <a:extLst>
              <a:ext uri="{FF2B5EF4-FFF2-40B4-BE49-F238E27FC236}">
                <a16:creationId xmlns:a16="http://schemas.microsoft.com/office/drawing/2014/main" id="{393965D5-3DF8-423F-848E-400C3D4EE488}"/>
              </a:ext>
            </a:extLst>
          </p:cNvPr>
          <p:cNvSpPr txBox="1"/>
          <p:nvPr/>
        </p:nvSpPr>
        <p:spPr>
          <a:xfrm>
            <a:off x="4018654" y="3347468"/>
            <a:ext cx="1024382" cy="646163"/>
          </a:xfrm>
          <a:prstGeom prst="rect">
            <a:avLst/>
          </a:prstGeom>
          <a:noFill/>
        </p:spPr>
        <p:txBody>
          <a:bodyPr wrap="square" lIns="0" tIns="0" rIns="0" bIns="0" rtlCol="0">
            <a:spAutoFit/>
          </a:bodyPr>
          <a:lstStyle/>
          <a:p>
            <a:pPr algn="ctr" defTabSz="1088449" fontAlgn="base">
              <a:spcBef>
                <a:spcPts val="600"/>
              </a:spcBef>
              <a:spcAft>
                <a:spcPct val="0"/>
              </a:spcAft>
              <a:buClr>
                <a:srgbClr val="F0AB00"/>
              </a:buClr>
              <a:buSzPct val="80000"/>
            </a:pPr>
            <a:r>
              <a:rPr lang="en-US" sz="1400" kern="0" dirty="0">
                <a:ea typeface="微软雅黑"/>
                <a:cs typeface="SimSun"/>
              </a:rPr>
              <a:t>合并</a:t>
            </a:r>
            <a:br>
              <a:rPr>
                <a:ea typeface="微软雅黑"/>
              </a:rPr>
            </a:br>
            <a:r>
              <a:rPr lang="en-US" sz="1400" kern="0" dirty="0">
                <a:ea typeface="微软雅黑"/>
                <a:cs typeface="SimSun"/>
              </a:rPr>
              <a:t>筛选</a:t>
            </a:r>
            <a:br>
              <a:rPr>
                <a:ea typeface="微软雅黑"/>
              </a:rPr>
            </a:br>
            <a:r>
              <a:rPr lang="en-US" sz="1400" kern="0" dirty="0">
                <a:ea typeface="微软雅黑"/>
                <a:cs typeface="SimSun"/>
              </a:rPr>
              <a:t>清理</a:t>
            </a:r>
          </a:p>
        </p:txBody>
      </p:sp>
      <p:pic>
        <p:nvPicPr>
          <p:cNvPr id="95" name="Picture 94">
            <a:extLst>
              <a:ext uri="{FF2B5EF4-FFF2-40B4-BE49-F238E27FC236}">
                <a16:creationId xmlns:a16="http://schemas.microsoft.com/office/drawing/2014/main" id="{4EE94DFB-3729-4629-B291-D63E438749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0373" y="2639346"/>
            <a:ext cx="611668" cy="611668"/>
          </a:xfrm>
          <a:prstGeom prst="rect">
            <a:avLst/>
          </a:prstGeom>
        </p:spPr>
      </p:pic>
      <p:pic>
        <p:nvPicPr>
          <p:cNvPr id="96" name="Picture 95">
            <a:extLst>
              <a:ext uri="{FF2B5EF4-FFF2-40B4-BE49-F238E27FC236}">
                <a16:creationId xmlns:a16="http://schemas.microsoft.com/office/drawing/2014/main" id="{11FBF3FE-DCAE-40DD-97AF-E3B3C5D704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91652" y="4162131"/>
            <a:ext cx="525276" cy="525276"/>
          </a:xfrm>
          <a:prstGeom prst="rect">
            <a:avLst/>
          </a:prstGeom>
        </p:spPr>
      </p:pic>
      <p:pic>
        <p:nvPicPr>
          <p:cNvPr id="98" name="Picture 7" descr="\\.psf\Home\Desktop\main-qimg-72801635cd370644216413122d826044-c.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63060" y="5691482"/>
            <a:ext cx="882031" cy="34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115419" y="1795338"/>
            <a:ext cx="2901215" cy="951295"/>
          </a:xfrm>
          <a:prstGeom prst="rect">
            <a:avLst/>
          </a:prstGeom>
        </p:spPr>
        <p:txBody>
          <a:bodyPr wrap="square" lIns="0">
            <a:spAutoFit/>
          </a:bodyPr>
          <a:lstStyle/>
          <a:p>
            <a:pPr fontAlgn="base">
              <a:spcBef>
                <a:spcPct val="50000"/>
              </a:spcBef>
              <a:spcAft>
                <a:spcPct val="0"/>
              </a:spcAft>
              <a:buClr>
                <a:srgbClr val="F0AB00"/>
              </a:buClr>
              <a:buSzPct val="80000"/>
            </a:pPr>
            <a:r>
              <a:rPr lang="en-US" sz="1799" kern="0" dirty="0">
                <a:solidFill>
                  <a:schemeClr val="accent1"/>
                </a:solidFill>
                <a:ea typeface="微软雅黑"/>
                <a:cs typeface="SimSun"/>
              </a:rPr>
              <a:t>结构化数据</a:t>
            </a:r>
          </a:p>
          <a:p>
            <a:pPr fontAlgn="base">
              <a:spcBef>
                <a:spcPts val="714"/>
              </a:spcBef>
              <a:spcAft>
                <a:spcPct val="0"/>
              </a:spcAft>
              <a:buClr>
                <a:srgbClr val="F0AB00"/>
              </a:buClr>
              <a:buSzPct val="80000"/>
            </a:pPr>
            <a:r>
              <a:rPr lang="en-US" sz="1600" spc="-20" dirty="0">
                <a:ea typeface="微软雅黑"/>
                <a:cs typeface="SimSun"/>
              </a:rPr>
              <a:t>覆盖所有数据类型的统一数据模型和 SQL 语言</a:t>
            </a:r>
            <a:endParaRPr lang="zh-CN" sz="1600" kern="0" spc="-20" dirty="0">
              <a:ea typeface="微软雅黑"/>
              <a:cs typeface="SimSun"/>
            </a:endParaRPr>
          </a:p>
        </p:txBody>
      </p:sp>
      <p:sp>
        <p:nvSpPr>
          <p:cNvPr id="61" name="TextBox 60"/>
          <p:cNvSpPr txBox="1"/>
          <p:nvPr/>
        </p:nvSpPr>
        <p:spPr bwMode="gray">
          <a:xfrm>
            <a:off x="7495777" y="1778447"/>
            <a:ext cx="3359432" cy="722713"/>
          </a:xfrm>
          <a:prstGeom prst="rect">
            <a:avLst/>
          </a:prstGeom>
          <a:noFill/>
        </p:spPr>
        <p:txBody>
          <a:bodyPr wrap="square" lIns="0" tIns="54411" rIns="0" bIns="54411" rtlCol="0">
            <a:spAutoFit/>
          </a:bodyPr>
          <a:lstStyle/>
          <a:p>
            <a:pPr algn="r" fontAlgn="base">
              <a:spcBef>
                <a:spcPct val="50000"/>
              </a:spcBef>
              <a:spcAft>
                <a:spcPct val="0"/>
              </a:spcAft>
              <a:buClr>
                <a:srgbClr val="F0AB00"/>
              </a:buClr>
              <a:buSzPct val="80000"/>
            </a:pPr>
            <a:r>
              <a:rPr lang="en-US" sz="1799" kern="0" dirty="0">
                <a:solidFill>
                  <a:schemeClr val="accent1"/>
                </a:solidFill>
                <a:ea typeface="微软雅黑"/>
                <a:cs typeface="SimSun"/>
              </a:rPr>
              <a:t>预测</a:t>
            </a:r>
          </a:p>
          <a:p>
            <a:pPr algn="r" fontAlgn="base">
              <a:spcBef>
                <a:spcPts val="714"/>
              </a:spcBef>
              <a:spcAft>
                <a:spcPct val="0"/>
              </a:spcAft>
              <a:buClr>
                <a:srgbClr val="F0AB00"/>
              </a:buClr>
              <a:buSzPct val="80000"/>
            </a:pPr>
            <a:r>
              <a:rPr lang="en-US" sz="1600" spc="-20" dirty="0">
                <a:ea typeface="微软雅黑"/>
                <a:cs typeface="SimSun"/>
              </a:rPr>
              <a:t>主动制定明智的决策</a:t>
            </a:r>
          </a:p>
        </p:txBody>
      </p:sp>
      <p:grpSp>
        <p:nvGrpSpPr>
          <p:cNvPr id="19" name="Group 18"/>
          <p:cNvGrpSpPr/>
          <p:nvPr/>
        </p:nvGrpSpPr>
        <p:grpSpPr>
          <a:xfrm>
            <a:off x="1104782" y="2152650"/>
            <a:ext cx="3776234" cy="684918"/>
            <a:chOff x="1103195" y="2152650"/>
            <a:chExt cx="3776234" cy="684918"/>
          </a:xfrm>
        </p:grpSpPr>
        <p:cxnSp>
          <p:nvCxnSpPr>
            <p:cNvPr id="68" name="Straight Connector 67"/>
            <p:cNvCxnSpPr/>
            <p:nvPr/>
          </p:nvCxnSpPr>
          <p:spPr bwMode="gray">
            <a:xfrm flipH="1">
              <a:off x="1103195" y="2153913"/>
              <a:ext cx="2704034" cy="0"/>
            </a:xfrm>
            <a:prstGeom prst="line">
              <a:avLst/>
            </a:prstGeom>
            <a:ln w="6350">
              <a:solidFill>
                <a:schemeClr val="tx1">
                  <a:alpha val="35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flipH="1" flipV="1">
              <a:off x="3806825" y="2152650"/>
              <a:ext cx="1072604" cy="684918"/>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bwMode="gray">
          <a:xfrm>
            <a:off x="1116000" y="2971681"/>
            <a:ext cx="3380806" cy="722745"/>
          </a:xfrm>
          <a:prstGeom prst="rect">
            <a:avLst/>
          </a:prstGeom>
          <a:noFill/>
        </p:spPr>
        <p:txBody>
          <a:bodyPr wrap="square" lIns="0" tIns="54411" rIns="0" bIns="54411" rtlCol="0">
            <a:spAutoFit/>
          </a:bodyPr>
          <a:lstStyle/>
          <a:p>
            <a:pPr fontAlgn="base">
              <a:spcBef>
                <a:spcPct val="50000"/>
              </a:spcBef>
              <a:spcAft>
                <a:spcPct val="0"/>
              </a:spcAft>
              <a:buClr>
                <a:srgbClr val="F0AB00"/>
              </a:buClr>
              <a:buSzPct val="80000"/>
            </a:pPr>
            <a:r>
              <a:rPr lang="en-US" sz="1799" kern="0" dirty="0">
                <a:solidFill>
                  <a:schemeClr val="accent1"/>
                </a:solidFill>
                <a:ea typeface="微软雅黑"/>
                <a:cs typeface="SimSun"/>
              </a:rPr>
              <a:t>空间</a:t>
            </a:r>
          </a:p>
          <a:p>
            <a:pPr fontAlgn="base">
              <a:spcBef>
                <a:spcPts val="714"/>
              </a:spcBef>
              <a:spcAft>
                <a:spcPct val="0"/>
              </a:spcAft>
              <a:buClr>
                <a:srgbClr val="F0AB00"/>
              </a:buClr>
              <a:buSzPct val="80000"/>
            </a:pPr>
            <a:r>
              <a:rPr lang="en-US" sz="1600" spc="-20" dirty="0">
                <a:ea typeface="微软雅黑"/>
                <a:cs typeface="SimSun"/>
              </a:rPr>
              <a:t>整合业务数据与地理数据</a:t>
            </a:r>
          </a:p>
        </p:txBody>
      </p:sp>
      <p:cxnSp>
        <p:nvCxnSpPr>
          <p:cNvPr id="64" name="Straight Connector 63"/>
          <p:cNvCxnSpPr/>
          <p:nvPr/>
        </p:nvCxnSpPr>
        <p:spPr bwMode="gray">
          <a:xfrm flipH="1">
            <a:off x="1087826" y="3326393"/>
            <a:ext cx="3660329" cy="0"/>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8" y="2843125"/>
            <a:ext cx="873624" cy="874497"/>
          </a:xfrm>
          <a:prstGeom prst="rect">
            <a:avLst/>
          </a:prstGeom>
        </p:spPr>
      </p:pic>
      <p:sp>
        <p:nvSpPr>
          <p:cNvPr id="70" name="TextBox 69"/>
          <p:cNvSpPr txBox="1"/>
          <p:nvPr/>
        </p:nvSpPr>
        <p:spPr bwMode="gray">
          <a:xfrm>
            <a:off x="1116000" y="4152196"/>
            <a:ext cx="3558067" cy="722745"/>
          </a:xfrm>
          <a:prstGeom prst="rect">
            <a:avLst/>
          </a:prstGeom>
          <a:noFill/>
        </p:spPr>
        <p:txBody>
          <a:bodyPr wrap="square" lIns="0" tIns="54411" rIns="0" bIns="54411" rtlCol="0">
            <a:spAutoFit/>
          </a:bodyPr>
          <a:lstStyle/>
          <a:p>
            <a:pPr fontAlgn="base">
              <a:spcBef>
                <a:spcPts val="714"/>
              </a:spcBef>
              <a:spcAft>
                <a:spcPct val="0"/>
              </a:spcAft>
              <a:buClr>
                <a:srgbClr val="F0AB00"/>
              </a:buClr>
              <a:buSzPct val="80000"/>
            </a:pPr>
            <a:r>
              <a:rPr lang="en-US" sz="1799" dirty="0" err="1">
                <a:solidFill>
                  <a:schemeClr val="accent1"/>
                </a:solidFill>
                <a:ea typeface="微软雅黑"/>
                <a:cs typeface="SimSun"/>
              </a:rPr>
              <a:t>图形</a:t>
            </a:r>
            <a:r>
              <a:rPr lang="en-US" sz="1799" dirty="0">
                <a:solidFill>
                  <a:schemeClr val="accent1"/>
                </a:solidFill>
                <a:ea typeface="微软雅黑"/>
                <a:cs typeface="SimSun"/>
              </a:rPr>
              <a:t> </a:t>
            </a:r>
          </a:p>
          <a:p>
            <a:pPr fontAlgn="base">
              <a:spcBef>
                <a:spcPts val="714"/>
              </a:spcBef>
              <a:spcAft>
                <a:spcPct val="0"/>
              </a:spcAft>
              <a:buClr>
                <a:srgbClr val="F0AB00"/>
              </a:buClr>
              <a:buSzPct val="80000"/>
            </a:pPr>
            <a:r>
              <a:rPr lang="en-US" sz="1600" spc="-20" dirty="0">
                <a:ea typeface="微软雅黑"/>
                <a:cs typeface="SimSun"/>
              </a:rPr>
              <a:t>实时确立并分析数据之间的关系</a:t>
            </a:r>
          </a:p>
        </p:txBody>
      </p:sp>
      <p:cxnSp>
        <p:nvCxnSpPr>
          <p:cNvPr id="69" name="Straight Connector 68"/>
          <p:cNvCxnSpPr/>
          <p:nvPr/>
        </p:nvCxnSpPr>
        <p:spPr bwMode="gray">
          <a:xfrm flipH="1">
            <a:off x="1107884" y="4527779"/>
            <a:ext cx="3680017" cy="0"/>
          </a:xfrm>
          <a:prstGeom prst="line">
            <a:avLst/>
          </a:prstGeom>
          <a:ln w="6350">
            <a:solidFill>
              <a:schemeClr val="tx1">
                <a:alpha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58" name="Picture 1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431" y="4126809"/>
            <a:ext cx="595846" cy="595846"/>
          </a:xfrm>
          <a:prstGeom prst="rect">
            <a:avLst/>
          </a:prstGeom>
        </p:spPr>
      </p:pic>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4579" y="1780976"/>
            <a:ext cx="652557" cy="652557"/>
          </a:xfrm>
          <a:prstGeom prst="rect">
            <a:avLst/>
          </a:prstGeom>
        </p:spPr>
      </p:pic>
      <p:sp>
        <p:nvSpPr>
          <p:cNvPr id="36" name="Rectangle 35"/>
          <p:cNvSpPr/>
          <p:nvPr/>
        </p:nvSpPr>
        <p:spPr>
          <a:xfrm>
            <a:off x="10044040" y="6577653"/>
            <a:ext cx="2154747" cy="253850"/>
          </a:xfrm>
          <a:prstGeom prst="rect">
            <a:avLst/>
          </a:prstGeom>
        </p:spPr>
        <p:txBody>
          <a:bodyPr wrap="square">
            <a:spAutoFit/>
          </a:bodyPr>
          <a:lstStyle/>
          <a:p>
            <a:pPr defTabSz="914126"/>
            <a:r>
              <a:rPr lang="en-US" sz="1050" dirty="0">
                <a:ea typeface="微软雅黑"/>
                <a:cs typeface="SimSun"/>
              </a:rPr>
              <a:t>* 合作伙伴集成</a:t>
            </a:r>
          </a:p>
        </p:txBody>
      </p:sp>
      <p:sp>
        <p:nvSpPr>
          <p:cNvPr id="60" name="TextBox 59"/>
          <p:cNvSpPr txBox="1"/>
          <p:nvPr/>
        </p:nvSpPr>
        <p:spPr bwMode="gray">
          <a:xfrm>
            <a:off x="7303845" y="5203824"/>
            <a:ext cx="3551365" cy="722745"/>
          </a:xfrm>
          <a:prstGeom prst="rect">
            <a:avLst/>
          </a:prstGeom>
          <a:noFill/>
        </p:spPr>
        <p:txBody>
          <a:bodyPr wrap="square" lIns="0" tIns="54411" rIns="0" bIns="54411" rtlCol="0">
            <a:spAutoFit/>
          </a:bodyPr>
          <a:lstStyle/>
          <a:p>
            <a:pPr algn="r" fontAlgn="base">
              <a:spcBef>
                <a:spcPct val="50000"/>
              </a:spcBef>
              <a:spcAft>
                <a:spcPct val="0"/>
              </a:spcAft>
              <a:buClr>
                <a:srgbClr val="F0AB00"/>
              </a:buClr>
              <a:buSzPct val="80000"/>
            </a:pPr>
            <a:r>
              <a:rPr lang="en-US" sz="1799" kern="0" dirty="0">
                <a:solidFill>
                  <a:schemeClr val="accent1"/>
                </a:solidFill>
                <a:ea typeface="微软雅黑"/>
                <a:cs typeface="SimSun"/>
              </a:rPr>
              <a:t>序列数据</a:t>
            </a:r>
          </a:p>
          <a:p>
            <a:pPr marL="0" lvl="2" algn="r" fontAlgn="base">
              <a:spcBef>
                <a:spcPts val="714"/>
              </a:spcBef>
              <a:spcAft>
                <a:spcPct val="0"/>
              </a:spcAft>
              <a:buClr>
                <a:srgbClr val="F0AB00"/>
              </a:buClr>
              <a:buNone/>
              <a:defRPr/>
            </a:pPr>
            <a:r>
              <a:rPr lang="en-US" sz="1600" spc="-20" dirty="0">
                <a:ea typeface="微软雅黑"/>
                <a:cs typeface="SimSun"/>
              </a:rPr>
              <a:t>捕获并分析连续数据点的序列</a:t>
            </a:r>
          </a:p>
        </p:txBody>
      </p:sp>
      <p:pic>
        <p:nvPicPr>
          <p:cNvPr id="162" name="Picture 1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2734" y="5201116"/>
            <a:ext cx="781683" cy="781683"/>
          </a:xfrm>
          <a:prstGeom prst="rect">
            <a:avLst/>
          </a:prstGeom>
        </p:spPr>
      </p:pic>
      <p:grpSp>
        <p:nvGrpSpPr>
          <p:cNvPr id="23" name="Group 22"/>
          <p:cNvGrpSpPr/>
          <p:nvPr/>
        </p:nvGrpSpPr>
        <p:grpSpPr>
          <a:xfrm>
            <a:off x="7156149" y="4794422"/>
            <a:ext cx="3676242" cy="777322"/>
            <a:chOff x="7154562" y="4794422"/>
            <a:chExt cx="3676242" cy="777322"/>
          </a:xfrm>
        </p:grpSpPr>
        <p:cxnSp>
          <p:nvCxnSpPr>
            <p:cNvPr id="37" name="Straight Connector 36"/>
            <p:cNvCxnSpPr/>
            <p:nvPr/>
          </p:nvCxnSpPr>
          <p:spPr bwMode="gray">
            <a:xfrm>
              <a:off x="7154562" y="4794422"/>
              <a:ext cx="1257918" cy="777322"/>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11652" y="5570665"/>
              <a:ext cx="2419152" cy="0"/>
            </a:xfrm>
            <a:prstGeom prst="line">
              <a:avLst/>
            </a:prstGeom>
            <a:ln w="6350">
              <a:solidFill>
                <a:schemeClr val="tx1">
                  <a:alpha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bwMode="gray">
          <a:xfrm>
            <a:off x="1116000" y="5211606"/>
            <a:ext cx="2927430" cy="968966"/>
          </a:xfrm>
          <a:prstGeom prst="rect">
            <a:avLst/>
          </a:prstGeom>
          <a:noFill/>
        </p:spPr>
        <p:txBody>
          <a:bodyPr wrap="square" lIns="0" tIns="54411" rIns="0" bIns="54411" rtlCol="0">
            <a:spAutoFit/>
          </a:bodyPr>
          <a:lstStyle/>
          <a:p>
            <a:pPr fontAlgn="base">
              <a:spcBef>
                <a:spcPct val="50000"/>
              </a:spcBef>
              <a:spcAft>
                <a:spcPct val="0"/>
              </a:spcAft>
              <a:buClr>
                <a:srgbClr val="F0AB00"/>
              </a:buClr>
              <a:buSzPct val="80000"/>
            </a:pPr>
            <a:r>
              <a:rPr lang="en-US" sz="1799" kern="0" dirty="0">
                <a:solidFill>
                  <a:schemeClr val="accent1"/>
                </a:solidFill>
                <a:ea typeface="微软雅黑"/>
                <a:cs typeface="SimSun"/>
              </a:rPr>
              <a:t>文本和搜索</a:t>
            </a:r>
          </a:p>
          <a:p>
            <a:pPr fontAlgn="base">
              <a:spcBef>
                <a:spcPts val="714"/>
              </a:spcBef>
              <a:spcAft>
                <a:spcPct val="0"/>
              </a:spcAft>
              <a:buClr>
                <a:srgbClr val="F0AB00"/>
              </a:buClr>
              <a:buSzPct val="80000"/>
            </a:pPr>
            <a:r>
              <a:rPr lang="en-US" sz="1600" spc="-20" dirty="0">
                <a:ea typeface="微软雅黑"/>
                <a:cs typeface="SimSun"/>
              </a:rPr>
              <a:t>全文检索、导航并访问结构化与非结构化数据</a:t>
            </a:r>
          </a:p>
        </p:txBody>
      </p:sp>
      <p:pic>
        <p:nvPicPr>
          <p:cNvPr id="159" name="Picture 1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485" y="5345712"/>
            <a:ext cx="514043" cy="514043"/>
          </a:xfrm>
          <a:prstGeom prst="rect">
            <a:avLst/>
          </a:prstGeom>
        </p:spPr>
      </p:pic>
      <p:grpSp>
        <p:nvGrpSpPr>
          <p:cNvPr id="24" name="Group 23"/>
          <p:cNvGrpSpPr/>
          <p:nvPr/>
        </p:nvGrpSpPr>
        <p:grpSpPr>
          <a:xfrm>
            <a:off x="1089693" y="4831493"/>
            <a:ext cx="3805170" cy="754691"/>
            <a:chOff x="1088106" y="4831492"/>
            <a:chExt cx="3805170" cy="754691"/>
          </a:xfrm>
        </p:grpSpPr>
        <p:cxnSp>
          <p:nvCxnSpPr>
            <p:cNvPr id="81" name="Straight Connector 80"/>
            <p:cNvCxnSpPr/>
            <p:nvPr/>
          </p:nvCxnSpPr>
          <p:spPr>
            <a:xfrm>
              <a:off x="1088106" y="5586183"/>
              <a:ext cx="2926941" cy="0"/>
            </a:xfrm>
            <a:prstGeom prst="line">
              <a:avLst/>
            </a:prstGeom>
            <a:ln w="6350">
              <a:solidFill>
                <a:schemeClr val="tx1">
                  <a:alpha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H="1">
              <a:off x="4017567" y="4831492"/>
              <a:ext cx="875709" cy="754209"/>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878" y="1840139"/>
            <a:ext cx="533172" cy="53317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bwMode="gray">
          <a:xfrm>
            <a:off x="7313707" y="4136822"/>
            <a:ext cx="3541502" cy="722713"/>
          </a:xfrm>
          <a:prstGeom prst="rect">
            <a:avLst/>
          </a:prstGeom>
          <a:noFill/>
        </p:spPr>
        <p:txBody>
          <a:bodyPr wrap="square" lIns="0" tIns="54411" rIns="0" bIns="54411" rtlCol="0">
            <a:spAutoFit/>
          </a:bodyPr>
          <a:lstStyle/>
          <a:p>
            <a:pPr algn="r" fontAlgn="base">
              <a:spcBef>
                <a:spcPts val="714"/>
              </a:spcBef>
              <a:spcAft>
                <a:spcPct val="0"/>
              </a:spcAft>
              <a:buClr>
                <a:srgbClr val="F0AB00"/>
              </a:buClr>
              <a:buSzPct val="80000"/>
            </a:pPr>
            <a:r>
              <a:rPr lang="en-US" sz="1799" dirty="0">
                <a:solidFill>
                  <a:schemeClr val="accent1"/>
                </a:solidFill>
                <a:ea typeface="微软雅黑"/>
                <a:cs typeface="SimSun"/>
              </a:rPr>
              <a:t>流数据</a:t>
            </a:r>
          </a:p>
          <a:p>
            <a:pPr marL="0" lvl="2" algn="r" fontAlgn="base">
              <a:spcBef>
                <a:spcPts val="714"/>
              </a:spcBef>
              <a:spcAft>
                <a:spcPct val="0"/>
              </a:spcAft>
              <a:buClr>
                <a:srgbClr val="F0AB00"/>
              </a:buClr>
              <a:buNone/>
              <a:defRPr/>
            </a:pPr>
            <a:r>
              <a:rPr lang="en-US" sz="1600" spc="-20" dirty="0">
                <a:ea typeface="微软雅黑"/>
                <a:cs typeface="SimSun"/>
                <a:sym typeface="Wingdings" pitchFamily="2" charset="2"/>
              </a:rPr>
              <a:t>实时分析数据流</a:t>
            </a:r>
          </a:p>
        </p:txBody>
      </p:sp>
      <p:cxnSp>
        <p:nvCxnSpPr>
          <p:cNvPr id="77" name="Straight Connector 76"/>
          <p:cNvCxnSpPr/>
          <p:nvPr/>
        </p:nvCxnSpPr>
        <p:spPr bwMode="gray">
          <a:xfrm>
            <a:off x="7188201" y="4528354"/>
            <a:ext cx="3633409" cy="0"/>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pic>
        <p:nvPicPr>
          <p:cNvPr id="5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961363" y="4179177"/>
            <a:ext cx="614237" cy="614237"/>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bwMode="gray">
          <a:xfrm>
            <a:off x="7997371" y="2985874"/>
            <a:ext cx="2857839" cy="968871"/>
          </a:xfrm>
          <a:prstGeom prst="rect">
            <a:avLst/>
          </a:prstGeom>
          <a:noFill/>
        </p:spPr>
        <p:txBody>
          <a:bodyPr wrap="square" lIns="0" tIns="54411" rIns="0" bIns="54411" rtlCol="0">
            <a:spAutoFit/>
          </a:bodyPr>
          <a:lstStyle/>
          <a:p>
            <a:pPr algn="r" fontAlgn="base">
              <a:spcBef>
                <a:spcPct val="50000"/>
              </a:spcBef>
              <a:spcAft>
                <a:spcPct val="0"/>
              </a:spcAft>
              <a:buClr>
                <a:srgbClr val="F0AB00"/>
              </a:buClr>
              <a:buSzPct val="80000"/>
            </a:pPr>
            <a:r>
              <a:rPr lang="en-US" sz="1799" kern="0" dirty="0">
                <a:solidFill>
                  <a:schemeClr val="accent1"/>
                </a:solidFill>
                <a:ea typeface="微软雅黑"/>
                <a:cs typeface="SimSun"/>
              </a:rPr>
              <a:t>机器学习</a:t>
            </a:r>
          </a:p>
          <a:p>
            <a:pPr algn="r" fontAlgn="base">
              <a:spcBef>
                <a:spcPts val="714"/>
              </a:spcBef>
              <a:spcAft>
                <a:spcPct val="0"/>
              </a:spcAft>
              <a:buClr>
                <a:srgbClr val="F0AB00"/>
              </a:buClr>
              <a:buSzPct val="80000"/>
            </a:pPr>
            <a:r>
              <a:rPr lang="en-US" sz="1600" spc="-20" dirty="0">
                <a:ea typeface="微软雅黑"/>
                <a:cs typeface="SimSun"/>
              </a:rPr>
              <a:t>借助 Google Tensorflow*，训练机器学习模型，将图像进行分类</a:t>
            </a:r>
          </a:p>
        </p:txBody>
      </p:sp>
      <p:cxnSp>
        <p:nvCxnSpPr>
          <p:cNvPr id="78" name="Straight Connector 77"/>
          <p:cNvCxnSpPr/>
          <p:nvPr/>
        </p:nvCxnSpPr>
        <p:spPr bwMode="gray">
          <a:xfrm>
            <a:off x="7242360" y="3337202"/>
            <a:ext cx="3580383" cy="0"/>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04135" y="3017030"/>
            <a:ext cx="628332" cy="628332"/>
          </a:xfrm>
          <a:prstGeom prst="rect">
            <a:avLst/>
          </a:prstGeom>
        </p:spPr>
      </p:pic>
      <p:grpSp>
        <p:nvGrpSpPr>
          <p:cNvPr id="84" name="Group 83"/>
          <p:cNvGrpSpPr/>
          <p:nvPr/>
        </p:nvGrpSpPr>
        <p:grpSpPr>
          <a:xfrm>
            <a:off x="10125113" y="331466"/>
            <a:ext cx="2068474" cy="1502610"/>
            <a:chOff x="3429489" y="4539795"/>
            <a:chExt cx="2015345" cy="1464017"/>
          </a:xfrm>
        </p:grpSpPr>
        <p:sp>
          <p:nvSpPr>
            <p:cNvPr id="85" name="Rectangle 84"/>
            <p:cNvSpPr/>
            <p:nvPr/>
          </p:nvSpPr>
          <p:spPr bwMode="gray">
            <a:xfrm>
              <a:off x="3429489" y="4573702"/>
              <a:ext cx="2015345" cy="1430110"/>
            </a:xfrm>
            <a:prstGeom prst="rect">
              <a:avLst/>
            </a:prstGeom>
            <a:noFill/>
            <a:ln w="6350">
              <a:noFill/>
            </a:ln>
          </p:spPr>
          <p:txBody>
            <a:bodyPr lIns="9140" tIns="639913" rIns="9140" bIns="71964" rtlCol="0" anchor="t" anchorCtr="0"/>
            <a:lstStyle/>
            <a:p>
              <a:pPr algn="ctr" defTabSz="913943" fontAlgn="base">
                <a:spcBef>
                  <a:spcPct val="50000"/>
                </a:spcBef>
                <a:spcAft>
                  <a:spcPct val="0"/>
                </a:spcAft>
                <a:buClr>
                  <a:srgbClr val="F0AB00"/>
                </a:buClr>
                <a:buSzPct val="80000"/>
                <a:defRPr/>
              </a:pPr>
              <a:r>
                <a:rPr lang="en-US" sz="1400" kern="0" dirty="0">
                  <a:ea typeface="微软雅黑"/>
                  <a:cs typeface="SimSun"/>
                </a:rPr>
                <a:t>性能</a:t>
              </a:r>
              <a:br>
                <a:rPr>
                  <a:ea typeface="微软雅黑"/>
                </a:rPr>
              </a:br>
              <a:r>
                <a:rPr lang="en-US" sz="1050" kern="0" dirty="0">
                  <a:ea typeface="微软雅黑"/>
                  <a:cs typeface="SimSun"/>
                </a:rPr>
                <a:t>满足各类需求</a:t>
              </a:r>
              <a:endParaRPr lang="zh-CN" sz="1799" kern="0" dirty="0">
                <a:ea typeface="微软雅黑"/>
                <a:cs typeface="SimSun"/>
              </a:endParaRPr>
            </a:p>
          </p:txBody>
        </p:sp>
        <p:pic>
          <p:nvPicPr>
            <p:cNvPr id="86"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149709" y="4539795"/>
              <a:ext cx="696857" cy="69685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itle 1"/>
          <p:cNvSpPr>
            <a:spLocks noGrp="1"/>
          </p:cNvSpPr>
          <p:nvPr>
            <p:ph type="title"/>
          </p:nvPr>
        </p:nvSpPr>
        <p:spPr>
          <a:xfrm>
            <a:off x="403820" y="485952"/>
            <a:ext cx="11183564" cy="369332"/>
          </a:xfrm>
        </p:spPr>
        <p:txBody>
          <a:bodyPr>
            <a:normAutofit fontScale="90000"/>
          </a:bodyPr>
          <a:lstStyle/>
          <a:p>
            <a:r>
              <a:rPr dirty="0">
                <a:latin typeface="Arial"/>
                <a:ea typeface="微软雅黑"/>
                <a:cs typeface="SimSun"/>
              </a:rPr>
              <a:t>互联、智慧的数据</a:t>
            </a:r>
            <a:endParaRPr lang="zh-CN" sz="1999" b="0" dirty="0">
              <a:latin typeface="Arial"/>
              <a:ea typeface="微软雅黑"/>
            </a:endParaRPr>
          </a:p>
        </p:txBody>
      </p:sp>
      <p:sp>
        <p:nvSpPr>
          <p:cNvPr id="3" name="Rectangle 2"/>
          <p:cNvSpPr/>
          <p:nvPr/>
        </p:nvSpPr>
        <p:spPr bwMode="gray">
          <a:xfrm>
            <a:off x="5397069" y="3061257"/>
            <a:ext cx="1188198" cy="338202"/>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nvGrpSpPr>
          <p:cNvPr id="4" name="Group 3"/>
          <p:cNvGrpSpPr/>
          <p:nvPr/>
        </p:nvGrpSpPr>
        <p:grpSpPr>
          <a:xfrm>
            <a:off x="4925783" y="2876446"/>
            <a:ext cx="2118478" cy="2123439"/>
            <a:chOff x="4924196" y="2555170"/>
            <a:chExt cx="2118478" cy="2123439"/>
          </a:xfrm>
        </p:grpSpPr>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4196" y="2555170"/>
              <a:ext cx="2118478" cy="2123439"/>
            </a:xfrm>
            <a:prstGeom prst="rect">
              <a:avLst/>
            </a:prstGeom>
          </p:spPr>
        </p:pic>
        <p:pic>
          <p:nvPicPr>
            <p:cNvPr id="51"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503065" y="3290146"/>
              <a:ext cx="949591" cy="94959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259652" y="3165799"/>
              <a:ext cx="1519433" cy="215444"/>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defRPr/>
              </a:pPr>
              <a:r>
                <a:rPr lang="en-US" sz="1400" b="1" kern="0" spc="-30" dirty="0">
                  <a:ea typeface="微软雅黑"/>
                  <a:cs typeface="SimSun"/>
                </a:rPr>
                <a:t>SAP HANA</a:t>
              </a:r>
            </a:p>
          </p:txBody>
        </p:sp>
      </p:grpSp>
      <p:grpSp>
        <p:nvGrpSpPr>
          <p:cNvPr id="20" name="Group 19"/>
          <p:cNvGrpSpPr/>
          <p:nvPr/>
        </p:nvGrpSpPr>
        <p:grpSpPr>
          <a:xfrm>
            <a:off x="7049392" y="2152650"/>
            <a:ext cx="3810222" cy="596358"/>
            <a:chOff x="7047805" y="2152650"/>
            <a:chExt cx="3810222" cy="596358"/>
          </a:xfrm>
        </p:grpSpPr>
        <p:cxnSp>
          <p:nvCxnSpPr>
            <p:cNvPr id="73" name="Straight Connector 72"/>
            <p:cNvCxnSpPr/>
            <p:nvPr/>
          </p:nvCxnSpPr>
          <p:spPr bwMode="gray">
            <a:xfrm flipV="1">
              <a:off x="7047805" y="2152650"/>
              <a:ext cx="813495" cy="596358"/>
            </a:xfrm>
            <a:prstGeom prst="line">
              <a:avLst/>
            </a:prstGeom>
            <a:ln w="6350">
              <a:solidFill>
                <a:schemeClr val="tx1">
                  <a:alpha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flipH="1">
              <a:off x="7857460" y="2156723"/>
              <a:ext cx="3000567" cy="0"/>
            </a:xfrm>
            <a:prstGeom prst="line">
              <a:avLst/>
            </a:prstGeom>
            <a:ln w="6350">
              <a:solidFill>
                <a:schemeClr val="tx1">
                  <a:alpha val="35000"/>
                </a:schemeClr>
              </a:solidFill>
              <a:headEnd type="none"/>
            </a:ln>
          </p:spPr>
          <p:style>
            <a:lnRef idx="1">
              <a:schemeClr val="accent1"/>
            </a:lnRef>
            <a:fillRef idx="0">
              <a:schemeClr val="accent1"/>
            </a:fillRef>
            <a:effectRef idx="0">
              <a:schemeClr val="accent1"/>
            </a:effectRef>
            <a:fontRef idx="minor">
              <a:schemeClr val="tx1"/>
            </a:fontRef>
          </p:style>
        </p:cxnSp>
      </p:grpSp>
      <p:sp>
        <p:nvSpPr>
          <p:cNvPr id="44" name="Title 1"/>
          <p:cNvSpPr txBox="1">
            <a:spLocks/>
          </p:cNvSpPr>
          <p:nvPr/>
        </p:nvSpPr>
        <p:spPr bwMode="gray">
          <a:xfrm>
            <a:off x="495878" y="943429"/>
            <a:ext cx="11183564" cy="276999"/>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1800" b="0" dirty="0">
                <a:latin typeface="Arial"/>
                <a:ea typeface="微软雅黑"/>
                <a:cs typeface="SimSun"/>
              </a:rPr>
              <a:t>多模式分析和机器学习</a:t>
            </a:r>
            <a:endParaRPr lang="zh-CN" sz="1600" b="0" dirty="0">
              <a:latin typeface="Arial"/>
              <a:ea typeface="微软雅黑"/>
            </a:endParaRPr>
          </a:p>
        </p:txBody>
      </p:sp>
    </p:spTree>
    <p:extLst>
      <p:ext uri="{BB962C8B-B14F-4D97-AF65-F5344CB8AC3E}">
        <p14:creationId xmlns:p14="http://schemas.microsoft.com/office/powerpoint/2010/main" val="12985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57" y="504000"/>
            <a:ext cx="11183564" cy="369332"/>
          </a:xfrm>
        </p:spPr>
        <p:txBody>
          <a:bodyPr>
            <a:normAutofit fontScale="90000"/>
          </a:bodyPr>
          <a:lstStyle/>
          <a:p>
            <a:r>
              <a:rPr dirty="0">
                <a:latin typeface="Arial"/>
                <a:ea typeface="微软雅黑"/>
                <a:cs typeface="SimSun"/>
              </a:rPr>
              <a:t>灵活的云和基础架构</a:t>
            </a:r>
          </a:p>
        </p:txBody>
      </p:sp>
      <p:grpSp>
        <p:nvGrpSpPr>
          <p:cNvPr id="3" name="Group 2"/>
          <p:cNvGrpSpPr/>
          <p:nvPr/>
        </p:nvGrpSpPr>
        <p:grpSpPr>
          <a:xfrm>
            <a:off x="717666" y="1371600"/>
            <a:ext cx="10802152" cy="5051481"/>
            <a:chOff x="1570767" y="1349308"/>
            <a:chExt cx="8602579" cy="5135360"/>
          </a:xfrm>
        </p:grpSpPr>
        <p:grpSp>
          <p:nvGrpSpPr>
            <p:cNvPr id="25" name="Group 24"/>
            <p:cNvGrpSpPr/>
            <p:nvPr/>
          </p:nvGrpSpPr>
          <p:grpSpPr>
            <a:xfrm>
              <a:off x="1982991" y="1349308"/>
              <a:ext cx="7153096" cy="530102"/>
              <a:chOff x="1854547" y="2622200"/>
              <a:chExt cx="7153096" cy="530102"/>
            </a:xfrm>
          </p:grpSpPr>
          <p:sp>
            <p:nvSpPr>
              <p:cNvPr id="20" name="TextBox 19"/>
              <p:cNvSpPr txBox="1"/>
              <p:nvPr/>
            </p:nvSpPr>
            <p:spPr>
              <a:xfrm>
                <a:off x="1854547" y="2931696"/>
                <a:ext cx="4007159" cy="2190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ea typeface="微软雅黑"/>
                    <a:cs typeface="SimSun"/>
                  </a:rPr>
                  <a:t>SAP S/4HANA  |  SAP Analytics</a:t>
                </a:r>
              </a:p>
            </p:txBody>
          </p:sp>
          <p:sp>
            <p:nvSpPr>
              <p:cNvPr id="4" name="TextBox 3"/>
              <p:cNvSpPr txBox="1"/>
              <p:nvPr/>
            </p:nvSpPr>
            <p:spPr>
              <a:xfrm>
                <a:off x="2731169" y="2622885"/>
                <a:ext cx="2261937" cy="2190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solidFill>
                      <a:schemeClr val="accent1"/>
                    </a:solidFill>
                    <a:ea typeface="微软雅黑"/>
                    <a:cs typeface="SimSun"/>
                  </a:rPr>
                  <a:t>运行应用</a:t>
                </a:r>
              </a:p>
            </p:txBody>
          </p:sp>
          <p:grpSp>
            <p:nvGrpSpPr>
              <p:cNvPr id="10" name="Group 9"/>
              <p:cNvGrpSpPr/>
              <p:nvPr/>
            </p:nvGrpSpPr>
            <p:grpSpPr>
              <a:xfrm>
                <a:off x="6745706" y="2622200"/>
                <a:ext cx="2261937" cy="530102"/>
                <a:chOff x="7587916" y="2754547"/>
                <a:chExt cx="2261937" cy="530102"/>
              </a:xfrm>
            </p:grpSpPr>
            <p:sp>
              <p:nvSpPr>
                <p:cNvPr id="21" name="TextBox 20"/>
                <p:cNvSpPr txBox="1"/>
                <p:nvPr/>
              </p:nvSpPr>
              <p:spPr>
                <a:xfrm>
                  <a:off x="7587916" y="2754547"/>
                  <a:ext cx="2261937" cy="2190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solidFill>
                        <a:schemeClr val="accent1"/>
                      </a:solidFill>
                      <a:ea typeface="微软雅黑"/>
                      <a:cs typeface="SimSun"/>
                    </a:rPr>
                    <a:t>构建定制应用</a:t>
                  </a:r>
                </a:p>
              </p:txBody>
            </p:sp>
            <p:sp>
              <p:nvSpPr>
                <p:cNvPr id="24" name="TextBox 23"/>
                <p:cNvSpPr txBox="1"/>
                <p:nvPr/>
              </p:nvSpPr>
              <p:spPr>
                <a:xfrm>
                  <a:off x="7826839" y="3065628"/>
                  <a:ext cx="1786321" cy="2190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ea typeface="微软雅黑"/>
                      <a:cs typeface="SimSun"/>
                    </a:rPr>
                    <a:t>企业预置 | 云</a:t>
                  </a:r>
                </a:p>
              </p:txBody>
            </p:sp>
          </p:grpSp>
        </p:grpSp>
        <p:grpSp>
          <p:nvGrpSpPr>
            <p:cNvPr id="8" name="Group 7"/>
            <p:cNvGrpSpPr/>
            <p:nvPr/>
          </p:nvGrpSpPr>
          <p:grpSpPr>
            <a:xfrm>
              <a:off x="1570767" y="2135641"/>
              <a:ext cx="8602579" cy="3983779"/>
              <a:chOff x="1576137" y="3445589"/>
              <a:chExt cx="8602579" cy="4036661"/>
            </a:xfrm>
          </p:grpSpPr>
          <p:sp>
            <p:nvSpPr>
              <p:cNvPr id="6" name="Rectangle 5"/>
              <p:cNvSpPr/>
              <p:nvPr/>
            </p:nvSpPr>
            <p:spPr bwMode="gray">
              <a:xfrm>
                <a:off x="1576137" y="3717756"/>
                <a:ext cx="8602579" cy="3764494"/>
              </a:xfrm>
              <a:prstGeom prst="rect">
                <a:avLst/>
              </a:prstGeom>
              <a:no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nvGrpSpPr>
              <p:cNvPr id="7" name="Group 6"/>
              <p:cNvGrpSpPr/>
              <p:nvPr/>
            </p:nvGrpSpPr>
            <p:grpSpPr>
              <a:xfrm>
                <a:off x="2025317" y="3445589"/>
                <a:ext cx="7768388" cy="572412"/>
                <a:chOff x="2025317" y="4023106"/>
                <a:chExt cx="7018421" cy="572412"/>
              </a:xfrm>
              <a:solidFill>
                <a:schemeClr val="bg1"/>
              </a:solidFill>
            </p:grpSpPr>
            <p:sp>
              <p:nvSpPr>
                <p:cNvPr id="26" name="Rectangle 25"/>
                <p:cNvSpPr/>
                <p:nvPr/>
              </p:nvSpPr>
              <p:spPr bwMode="gray">
                <a:xfrm>
                  <a:off x="3814012" y="4023106"/>
                  <a:ext cx="1652336" cy="572412"/>
                </a:xfrm>
                <a:prstGeom prst="rect">
                  <a:avLst/>
                </a:prstGeom>
                <a:grp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SAP Web IDE for </a:t>
                  </a:r>
                  <a:br>
                    <a:rPr dirty="0">
                      <a:ea typeface="微软雅黑"/>
                    </a:rPr>
                  </a:br>
                  <a:r>
                    <a:rPr lang="en-US" sz="1200" kern="0" dirty="0">
                      <a:ea typeface="微软雅黑"/>
                      <a:cs typeface="SimSun"/>
                    </a:rPr>
                    <a:t>SAP HANA</a:t>
                  </a:r>
                </a:p>
              </p:txBody>
            </p:sp>
            <p:sp>
              <p:nvSpPr>
                <p:cNvPr id="27" name="Rectangle 26"/>
                <p:cNvSpPr/>
                <p:nvPr/>
              </p:nvSpPr>
              <p:spPr bwMode="gray">
                <a:xfrm>
                  <a:off x="2025317" y="4023106"/>
                  <a:ext cx="1652336" cy="572412"/>
                </a:xfrm>
                <a:prstGeom prst="rect">
                  <a:avLst/>
                </a:prstGeom>
                <a:grp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SAP HANA 工作室</a:t>
                  </a:r>
                </a:p>
              </p:txBody>
            </p:sp>
            <p:sp>
              <p:nvSpPr>
                <p:cNvPr id="28" name="Rectangle 27"/>
                <p:cNvSpPr/>
                <p:nvPr/>
              </p:nvSpPr>
              <p:spPr bwMode="gray">
                <a:xfrm>
                  <a:off x="7391402" y="4023106"/>
                  <a:ext cx="1652336" cy="572412"/>
                </a:xfrm>
                <a:prstGeom prst="rect">
                  <a:avLst/>
                </a:prstGeom>
                <a:grp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版本控制 </a:t>
                  </a:r>
                  <a:br>
                    <a:rPr>
                      <a:ea typeface="微软雅黑"/>
                    </a:rPr>
                  </a:br>
                  <a:r>
                    <a:rPr lang="en-US" sz="1200" kern="0" dirty="0">
                      <a:ea typeface="微软雅黑"/>
                      <a:cs typeface="SimSun"/>
                    </a:rPr>
                    <a:t>(Git/Gemit)</a:t>
                  </a:r>
                </a:p>
              </p:txBody>
            </p:sp>
            <p:sp>
              <p:nvSpPr>
                <p:cNvPr id="29" name="Rectangle 28"/>
                <p:cNvSpPr/>
                <p:nvPr/>
              </p:nvSpPr>
              <p:spPr bwMode="gray">
                <a:xfrm>
                  <a:off x="5602707" y="4023106"/>
                  <a:ext cx="1652336" cy="572412"/>
                </a:xfrm>
                <a:prstGeom prst="rect">
                  <a:avLst/>
                </a:prstGeom>
                <a:grp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自带工具</a:t>
                  </a:r>
                </a:p>
              </p:txBody>
            </p:sp>
          </p:grpSp>
        </p:grpSp>
        <p:sp>
          <p:nvSpPr>
            <p:cNvPr id="12" name="Rectangle 11"/>
            <p:cNvSpPr/>
            <p:nvPr/>
          </p:nvSpPr>
          <p:spPr bwMode="gray">
            <a:xfrm>
              <a:off x="2024152" y="2819606"/>
              <a:ext cx="7772400" cy="401444"/>
            </a:xfrm>
            <a:prstGeom prst="rect">
              <a:avLst/>
            </a:prstGeom>
            <a:solidFill>
              <a:schemeClr val="bg1">
                <a:lumMod val="75000"/>
                <a:lumOff val="2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SQL、JDBC/ODBC、ADO Net、HTTP(s) (REST/Odata)、Web Sockets</a:t>
              </a:r>
            </a:p>
          </p:txBody>
        </p:sp>
        <p:grpSp>
          <p:nvGrpSpPr>
            <p:cNvPr id="31" name="Group 30"/>
            <p:cNvGrpSpPr/>
            <p:nvPr/>
          </p:nvGrpSpPr>
          <p:grpSpPr>
            <a:xfrm>
              <a:off x="2020435" y="3328845"/>
              <a:ext cx="7772400" cy="1085386"/>
              <a:chOff x="2917902" y="3798848"/>
              <a:chExt cx="7772400" cy="1085386"/>
            </a:xfrm>
          </p:grpSpPr>
          <p:grpSp>
            <p:nvGrpSpPr>
              <p:cNvPr id="13" name="Group 12"/>
              <p:cNvGrpSpPr/>
              <p:nvPr/>
            </p:nvGrpSpPr>
            <p:grpSpPr>
              <a:xfrm>
                <a:off x="6345044" y="3989775"/>
                <a:ext cx="4174861" cy="454464"/>
                <a:chOff x="2177717" y="3705898"/>
                <a:chExt cx="5788559" cy="564913"/>
              </a:xfrm>
            </p:grpSpPr>
            <p:sp>
              <p:nvSpPr>
                <p:cNvPr id="36" name="Rectangle 35"/>
                <p:cNvSpPr/>
                <p:nvPr/>
              </p:nvSpPr>
              <p:spPr bwMode="gray">
                <a:xfrm>
                  <a:off x="4157546" y="3705898"/>
                  <a:ext cx="1828900" cy="564913"/>
                </a:xfrm>
                <a:prstGeom prst="rect">
                  <a:avLst/>
                </a:prstGeom>
                <a:solidFill>
                  <a:schemeClr val="bg1"/>
                </a:solid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Java</a:t>
                  </a:r>
                </a:p>
              </p:txBody>
            </p:sp>
            <p:sp>
              <p:nvSpPr>
                <p:cNvPr id="37" name="Rectangle 36"/>
                <p:cNvSpPr/>
                <p:nvPr/>
              </p:nvSpPr>
              <p:spPr bwMode="gray">
                <a:xfrm>
                  <a:off x="2177717" y="3705898"/>
                  <a:ext cx="1828900" cy="564913"/>
                </a:xfrm>
                <a:prstGeom prst="rect">
                  <a:avLst/>
                </a:prstGeom>
                <a:solidFill>
                  <a:schemeClr val="bg1"/>
                </a:solid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Node.js / XSJS</a:t>
                  </a:r>
                </a:p>
              </p:txBody>
            </p:sp>
            <p:sp>
              <p:nvSpPr>
                <p:cNvPr id="39" name="Rectangle 38"/>
                <p:cNvSpPr/>
                <p:nvPr/>
              </p:nvSpPr>
              <p:spPr bwMode="gray">
                <a:xfrm>
                  <a:off x="6137376" y="3705898"/>
                  <a:ext cx="1828900" cy="564913"/>
                </a:xfrm>
                <a:prstGeom prst="rect">
                  <a:avLst/>
                </a:prstGeom>
                <a:solidFill>
                  <a:schemeClr val="bg1"/>
                </a:solid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BYO Runtime</a:t>
                  </a:r>
                </a:p>
              </p:txBody>
            </p:sp>
          </p:grpSp>
          <p:sp>
            <p:nvSpPr>
              <p:cNvPr id="14" name="TextBox 13"/>
              <p:cNvSpPr txBox="1"/>
              <p:nvPr/>
            </p:nvSpPr>
            <p:spPr>
              <a:xfrm>
                <a:off x="3167838" y="4134217"/>
                <a:ext cx="2072460" cy="50062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accent3"/>
                    </a:solidFill>
                    <a:ea typeface="微软雅黑"/>
                    <a:cs typeface="SimSun"/>
                  </a:rPr>
                  <a:t>SAP HANA 扩展应用服务 (XSA)</a:t>
                </a:r>
              </a:p>
            </p:txBody>
          </p:sp>
          <p:sp>
            <p:nvSpPr>
              <p:cNvPr id="15" name="TextBox 14"/>
              <p:cNvSpPr txBox="1"/>
              <p:nvPr/>
            </p:nvSpPr>
            <p:spPr>
              <a:xfrm>
                <a:off x="6367345" y="4572002"/>
                <a:ext cx="4047893" cy="156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微软雅黑"/>
                    <a:cs typeface="SimSun"/>
                  </a:rPr>
                  <a:t>多目标应用 (MTA) 模块</a:t>
                </a:r>
                <a:endParaRPr lang="zh-CN" sz="1000" kern="0" dirty="0">
                  <a:ea typeface="微软雅黑"/>
                  <a:cs typeface="SimSun"/>
                </a:endParaRPr>
              </a:p>
            </p:txBody>
          </p:sp>
          <p:sp>
            <p:nvSpPr>
              <p:cNvPr id="48" name="Rectangle 47"/>
              <p:cNvSpPr/>
              <p:nvPr/>
            </p:nvSpPr>
            <p:spPr bwMode="gray">
              <a:xfrm>
                <a:off x="2917902" y="3798848"/>
                <a:ext cx="7772400" cy="1085386"/>
              </a:xfrm>
              <a:prstGeom prst="rect">
                <a:avLst/>
              </a:prstGeom>
              <a:noFill/>
              <a:ln w="3810" algn="ctr">
                <a:solidFill>
                  <a:schemeClr val="accent1"/>
                </a:solidFill>
                <a:prstDash val="sys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200" kern="0" dirty="0">
                  <a:ea typeface="微软雅黑"/>
                  <a:cs typeface="Arial Unicode MS" pitchFamily="34" charset="-128"/>
                </a:endParaRPr>
              </a:p>
            </p:txBody>
          </p:sp>
        </p:grpSp>
        <p:grpSp>
          <p:nvGrpSpPr>
            <p:cNvPr id="49" name="Group 48"/>
            <p:cNvGrpSpPr/>
            <p:nvPr/>
          </p:nvGrpSpPr>
          <p:grpSpPr>
            <a:xfrm>
              <a:off x="2016718" y="4540611"/>
              <a:ext cx="7772400" cy="1085386"/>
              <a:chOff x="2917902" y="3798848"/>
              <a:chExt cx="7772400" cy="1085386"/>
            </a:xfrm>
          </p:grpSpPr>
          <p:sp>
            <p:nvSpPr>
              <p:cNvPr id="54" name="TextBox 53"/>
              <p:cNvSpPr txBox="1"/>
              <p:nvPr/>
            </p:nvSpPr>
            <p:spPr>
              <a:xfrm>
                <a:off x="3157582" y="4121124"/>
                <a:ext cx="1873407" cy="50062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accent3"/>
                    </a:solidFill>
                    <a:ea typeface="微软雅黑"/>
                    <a:cs typeface="SimSun"/>
                  </a:rPr>
                  <a:t>SAP HANA 数据库和数据处理服务</a:t>
                </a:r>
                <a:endParaRPr lang="zh-CN" sz="1600" kern="0" dirty="0">
                  <a:solidFill>
                    <a:schemeClr val="accent3"/>
                  </a:solidFill>
                  <a:ea typeface="微软雅黑"/>
                  <a:cs typeface="SimSun"/>
                </a:endParaRPr>
              </a:p>
            </p:txBody>
          </p:sp>
          <p:sp>
            <p:nvSpPr>
              <p:cNvPr id="55" name="TextBox 54"/>
              <p:cNvSpPr txBox="1"/>
              <p:nvPr/>
            </p:nvSpPr>
            <p:spPr>
              <a:xfrm>
                <a:off x="6098043" y="4527397"/>
                <a:ext cx="4452682" cy="156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dirty="0">
                    <a:ea typeface="微软雅黑"/>
                    <a:cs typeface="SimSun"/>
                  </a:rPr>
                  <a:t>业务功能库 (BFL)、预测分析库 (PAL)、高级数据处理、核心数据服务和计算视图等等</a:t>
                </a:r>
                <a:endParaRPr lang="zh-CN" sz="1000" kern="0" dirty="0">
                  <a:ea typeface="微软雅黑"/>
                  <a:cs typeface="SimSun"/>
                </a:endParaRPr>
              </a:p>
            </p:txBody>
          </p:sp>
          <p:sp>
            <p:nvSpPr>
              <p:cNvPr id="56" name="Rectangle 55"/>
              <p:cNvSpPr/>
              <p:nvPr/>
            </p:nvSpPr>
            <p:spPr bwMode="gray">
              <a:xfrm>
                <a:off x="2917902" y="3798848"/>
                <a:ext cx="7772400" cy="1085386"/>
              </a:xfrm>
              <a:prstGeom prst="rect">
                <a:avLst/>
              </a:prstGeom>
              <a:noFill/>
              <a:ln w="3810" algn="ctr">
                <a:solidFill>
                  <a:schemeClr val="accent1"/>
                </a:solidFill>
                <a:prstDash val="sys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200" kern="0" dirty="0">
                  <a:ea typeface="微软雅黑"/>
                  <a:cs typeface="Arial Unicode MS" pitchFamily="34" charset="-128"/>
                </a:endParaRPr>
              </a:p>
            </p:txBody>
          </p:sp>
        </p:grpSp>
        <p:grpSp>
          <p:nvGrpSpPr>
            <p:cNvPr id="32" name="Group 31"/>
            <p:cNvGrpSpPr/>
            <p:nvPr/>
          </p:nvGrpSpPr>
          <p:grpSpPr>
            <a:xfrm>
              <a:off x="5443859" y="4731538"/>
              <a:ext cx="4174273" cy="454464"/>
              <a:chOff x="6341327" y="5201541"/>
              <a:chExt cx="2746956" cy="454464"/>
            </a:xfrm>
          </p:grpSpPr>
          <p:sp>
            <p:nvSpPr>
              <p:cNvPr id="60" name="Rectangle 59"/>
              <p:cNvSpPr/>
              <p:nvPr/>
            </p:nvSpPr>
            <p:spPr bwMode="gray">
              <a:xfrm>
                <a:off x="7769232" y="5201541"/>
                <a:ext cx="1319051" cy="454464"/>
              </a:xfrm>
              <a:prstGeom prst="rect">
                <a:avLst/>
              </a:prstGeom>
              <a:solidFill>
                <a:schemeClr val="bg1"/>
              </a:solid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模式</a:t>
                </a:r>
              </a:p>
            </p:txBody>
          </p:sp>
          <p:sp>
            <p:nvSpPr>
              <p:cNvPr id="61" name="Rectangle 60"/>
              <p:cNvSpPr/>
              <p:nvPr/>
            </p:nvSpPr>
            <p:spPr bwMode="gray">
              <a:xfrm>
                <a:off x="6341327" y="5201541"/>
                <a:ext cx="1319051" cy="454464"/>
              </a:xfrm>
              <a:prstGeom prst="rect">
                <a:avLst/>
              </a:prstGeom>
              <a:solidFill>
                <a:schemeClr val="bg1"/>
              </a:solidFill>
              <a:ln w="6350" algn="ctr">
                <a:solidFill>
                  <a:schemeClr val="bg1">
                    <a:lumMod val="50000"/>
                    <a:alpha val="52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a:ea typeface="微软雅黑"/>
                    <a:cs typeface="SimSun"/>
                  </a:rPr>
                  <a:t>数据库容器</a:t>
                </a:r>
              </a:p>
            </p:txBody>
          </p:sp>
        </p:grpSp>
        <p:sp>
          <p:nvSpPr>
            <p:cNvPr id="33" name="Rectangle 32"/>
            <p:cNvSpPr/>
            <p:nvPr/>
          </p:nvSpPr>
          <p:spPr bwMode="gray">
            <a:xfrm>
              <a:off x="4544754" y="5959135"/>
              <a:ext cx="3214013" cy="525533"/>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266" y="5656549"/>
            <a:ext cx="938815" cy="938815"/>
          </a:xfrm>
          <a:prstGeom prst="rect">
            <a:avLst/>
          </a:prstGeom>
        </p:spPr>
      </p:pic>
      <p:grpSp>
        <p:nvGrpSpPr>
          <p:cNvPr id="5" name="Group 4"/>
          <p:cNvGrpSpPr/>
          <p:nvPr/>
        </p:nvGrpSpPr>
        <p:grpSpPr>
          <a:xfrm>
            <a:off x="7425218" y="1503860"/>
            <a:ext cx="2730660" cy="518340"/>
            <a:chOff x="6212124" y="1471776"/>
            <a:chExt cx="3003727" cy="518340"/>
          </a:xfrm>
        </p:grpSpPr>
        <p:pic>
          <p:nvPicPr>
            <p:cNvPr id="38"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52303" y="1568709"/>
              <a:ext cx="463548" cy="421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2124" y="1471776"/>
              <a:ext cx="509903" cy="46354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4948444" y="5969998"/>
            <a:ext cx="35480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altLang="en-US" sz="1600" dirty="0">
                <a:ea typeface="微软雅黑"/>
              </a:rPr>
              <a:t>SAP HANA </a:t>
            </a:r>
            <a:r>
              <a:rPr lang="zh-CN" altLang="en-US" sz="1600" dirty="0">
                <a:ea typeface="微软雅黑"/>
              </a:rPr>
              <a:t>数据管理套件</a:t>
            </a:r>
            <a:endParaRPr lang="en-US" sz="1500" b="1" kern="0" dirty="0">
              <a:ea typeface="微软雅黑"/>
              <a:cs typeface="SimSun"/>
            </a:endParaRPr>
          </a:p>
        </p:txBody>
      </p:sp>
    </p:spTree>
    <p:extLst>
      <p:ext uri="{BB962C8B-B14F-4D97-AF65-F5344CB8AC3E}">
        <p14:creationId xmlns:p14="http://schemas.microsoft.com/office/powerpoint/2010/main" val="2927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16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ight Triangle 92"/>
          <p:cNvSpPr/>
          <p:nvPr/>
        </p:nvSpPr>
        <p:spPr bwMode="gray">
          <a:xfrm rot="8100000">
            <a:off x="4603335" y="3584673"/>
            <a:ext cx="2816488" cy="2864612"/>
          </a:xfrm>
          <a:custGeom>
            <a:avLst/>
            <a:gdLst>
              <a:gd name="connsiteX0" fmla="*/ 0 w 2388471"/>
              <a:gd name="connsiteY0" fmla="*/ 2409275 h 2409275"/>
              <a:gd name="connsiteX1" fmla="*/ 0 w 2388471"/>
              <a:gd name="connsiteY1" fmla="*/ 0 h 2409275"/>
              <a:gd name="connsiteX2" fmla="*/ 2388471 w 2388471"/>
              <a:gd name="connsiteY2" fmla="*/ 2409275 h 2409275"/>
              <a:gd name="connsiteX3" fmla="*/ 0 w 2388471"/>
              <a:gd name="connsiteY3" fmla="*/ 2409275 h 2409275"/>
              <a:gd name="connsiteX0" fmla="*/ 0 w 2816488"/>
              <a:gd name="connsiteY0" fmla="*/ 2864612 h 2864612"/>
              <a:gd name="connsiteX1" fmla="*/ 428017 w 2816488"/>
              <a:gd name="connsiteY1" fmla="*/ 0 h 2864612"/>
              <a:gd name="connsiteX2" fmla="*/ 2816488 w 2816488"/>
              <a:gd name="connsiteY2" fmla="*/ 2409275 h 2864612"/>
              <a:gd name="connsiteX3" fmla="*/ 0 w 2816488"/>
              <a:gd name="connsiteY3" fmla="*/ 2864612 h 2864612"/>
            </a:gdLst>
            <a:ahLst/>
            <a:cxnLst>
              <a:cxn ang="0">
                <a:pos x="connsiteX0" y="connsiteY0"/>
              </a:cxn>
              <a:cxn ang="0">
                <a:pos x="connsiteX1" y="connsiteY1"/>
              </a:cxn>
              <a:cxn ang="0">
                <a:pos x="connsiteX2" y="connsiteY2"/>
              </a:cxn>
              <a:cxn ang="0">
                <a:pos x="connsiteX3" y="connsiteY3"/>
              </a:cxn>
            </a:cxnLst>
            <a:rect l="l" t="t" r="r" b="b"/>
            <a:pathLst>
              <a:path w="2816488" h="2864612">
                <a:moveTo>
                  <a:pt x="0" y="2864612"/>
                </a:moveTo>
                <a:lnTo>
                  <a:pt x="428017" y="0"/>
                </a:lnTo>
                <a:lnTo>
                  <a:pt x="2816488" y="2409275"/>
                </a:lnTo>
                <a:lnTo>
                  <a:pt x="0" y="2864612"/>
                </a:lnTo>
                <a:close/>
              </a:path>
            </a:pathLst>
          </a:custGeom>
          <a:noFill/>
          <a:ln w="6350" algn="ctr">
            <a:solidFill>
              <a:schemeClr val="tx1">
                <a:alpha val="38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nvGrpSpPr>
          <p:cNvPr id="8" name="Group 7"/>
          <p:cNvGrpSpPr/>
          <p:nvPr/>
        </p:nvGrpSpPr>
        <p:grpSpPr>
          <a:xfrm>
            <a:off x="516176" y="5395853"/>
            <a:ext cx="3229745" cy="123111"/>
            <a:chOff x="511071" y="5392589"/>
            <a:chExt cx="3032683" cy="81923"/>
          </a:xfrm>
        </p:grpSpPr>
        <p:sp>
          <p:nvSpPr>
            <p:cNvPr id="47" name="TextBox 46"/>
            <p:cNvSpPr txBox="1"/>
            <p:nvPr/>
          </p:nvSpPr>
          <p:spPr>
            <a:xfrm>
              <a:off x="1286533" y="5392589"/>
              <a:ext cx="1490799" cy="81923"/>
            </a:xfrm>
            <a:prstGeom prst="rect">
              <a:avLst/>
            </a:prstGeom>
            <a:noFill/>
          </p:spPr>
          <p:txBody>
            <a:bodyPr wrap="square" lIns="0" tIns="0" rIns="0" bIns="0" rtlCol="0">
              <a:spAutoFit/>
            </a:bodyPr>
            <a:lstStyle/>
            <a:p>
              <a:pPr algn="ctr" defTabSz="914126" fontAlgn="base">
                <a:spcBef>
                  <a:spcPct val="50000"/>
                </a:spcBef>
                <a:spcAft>
                  <a:spcPct val="0"/>
                </a:spcAft>
                <a:buClr>
                  <a:srgbClr val="F0AB00"/>
                </a:buClr>
                <a:buSzPct val="80000"/>
                <a:defRPr/>
              </a:pPr>
              <a:r>
                <a:rPr lang="en-US" sz="800" b="1" kern="0" dirty="0">
                  <a:ea typeface="微软雅黑"/>
                  <a:cs typeface="SimSun"/>
                </a:rPr>
                <a:t>SAP HANA 动态分层</a:t>
              </a:r>
              <a:endParaRPr lang="zh-CN" sz="800" b="1" kern="0" dirty="0">
                <a:ea typeface="微软雅黑"/>
                <a:cs typeface="SimSun"/>
              </a:endParaRPr>
            </a:p>
          </p:txBody>
        </p:sp>
        <p:cxnSp>
          <p:nvCxnSpPr>
            <p:cNvPr id="48" name="Straight Connector 47"/>
            <p:cNvCxnSpPr>
              <a:cxnSpLocks/>
            </p:cNvCxnSpPr>
            <p:nvPr/>
          </p:nvCxnSpPr>
          <p:spPr>
            <a:xfrm flipH="1">
              <a:off x="511071" y="5436313"/>
              <a:ext cx="773694" cy="0"/>
            </a:xfrm>
            <a:prstGeom prst="line">
              <a:avLst/>
            </a:prstGeom>
            <a:solidFill>
              <a:schemeClr val="bg1"/>
            </a:solidFill>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H="1">
              <a:off x="2770060" y="5436313"/>
              <a:ext cx="773694" cy="0"/>
            </a:xfrm>
            <a:prstGeom prst="line">
              <a:avLst/>
            </a:prstGeom>
            <a:solidFill>
              <a:schemeClr val="bg1"/>
            </a:solidFill>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2848518" y="5954025"/>
            <a:ext cx="690895" cy="123111"/>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800" b="1" kern="0" dirty="0">
                <a:ea typeface="微软雅黑"/>
                <a:cs typeface="SimSun"/>
              </a:rPr>
              <a:t>SAP Data Hub</a:t>
            </a:r>
          </a:p>
        </p:txBody>
      </p:sp>
      <p:pic>
        <p:nvPicPr>
          <p:cNvPr id="71" name="Picture 3" descr="\\Mac\Home\Desktop\hive-1.png"/>
          <p:cNvPicPr>
            <a:picLocks noChangeAspect="1" noChangeArrowheads="1"/>
          </p:cNvPicPr>
          <p:nvPr/>
        </p:nvPicPr>
        <p:blipFill>
          <a:blip r:embed="rId3"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2336970" y="5672275"/>
            <a:ext cx="478155" cy="31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5457" y="504001"/>
            <a:ext cx="11183564" cy="646331"/>
          </a:xfrm>
        </p:spPr>
        <p:txBody>
          <a:bodyPr>
            <a:normAutofit fontScale="90000"/>
          </a:bodyPr>
          <a:lstStyle/>
          <a:p>
            <a:r>
              <a:rPr dirty="0">
                <a:latin typeface="Arial"/>
                <a:ea typeface="微软雅黑"/>
                <a:cs typeface="SimSun"/>
              </a:rPr>
              <a:t>灵活的云和基础架构</a:t>
            </a:r>
            <a:br>
              <a:rPr>
                <a:latin typeface="Arial"/>
                <a:ea typeface="微软雅黑"/>
              </a:rPr>
            </a:br>
            <a:r>
              <a:rPr lang="en-US" sz="1800" b="0" dirty="0">
                <a:latin typeface="Arial"/>
                <a:ea typeface="微软雅黑"/>
                <a:cs typeface="SimSun"/>
              </a:rPr>
              <a:t>支持企业灵活选择各种云模式，满足数据系统、应用和系统开发需求</a:t>
            </a:r>
            <a:endParaRPr lang="zh-CN" sz="1999" b="0" dirty="0">
              <a:latin typeface="Arial"/>
              <a:ea typeface="微软雅黑"/>
            </a:endParaRPr>
          </a:p>
        </p:txBody>
      </p:sp>
      <p:sp>
        <p:nvSpPr>
          <p:cNvPr id="76" name="Rectangle 75">
            <a:extLst/>
          </p:cNvPr>
          <p:cNvSpPr/>
          <p:nvPr/>
        </p:nvSpPr>
        <p:spPr>
          <a:xfrm>
            <a:off x="4558855" y="4937106"/>
            <a:ext cx="3085559" cy="215444"/>
          </a:xfrm>
          <a:prstGeom prst="rect">
            <a:avLst/>
          </a:prstGeom>
        </p:spPr>
        <p:txBody>
          <a:bodyPr>
            <a:spAutoFit/>
          </a:bodyPr>
          <a:lstStyle/>
          <a:p>
            <a:pPr algn="ctr" defTabSz="913943" fontAlgn="base">
              <a:spcBef>
                <a:spcPct val="50000"/>
              </a:spcBef>
              <a:spcAft>
                <a:spcPct val="0"/>
              </a:spcAft>
              <a:buClr>
                <a:srgbClr val="F0AB00"/>
              </a:buClr>
              <a:buSzPct val="80000"/>
            </a:pPr>
            <a:r>
              <a:rPr lang="en-US" sz="800" b="1" kern="0" dirty="0">
                <a:ea typeface="微软雅黑"/>
                <a:cs typeface="SimSun"/>
              </a:rPr>
              <a:t>SAP HANA 智能数据集成、数据流和数据质量</a:t>
            </a:r>
          </a:p>
        </p:txBody>
      </p:sp>
      <p:cxnSp>
        <p:nvCxnSpPr>
          <p:cNvPr id="80" name="Straight Arrow Connector 79">
            <a:extLst/>
          </p:cNvPr>
          <p:cNvCxnSpPr>
            <a:cxnSpLocks/>
          </p:cNvCxnSpPr>
          <p:nvPr/>
        </p:nvCxnSpPr>
        <p:spPr>
          <a:xfrm>
            <a:off x="7549167" y="5355748"/>
            <a:ext cx="0" cy="527595"/>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p:cNvPr>
          <p:cNvCxnSpPr>
            <a:cxnSpLocks/>
          </p:cNvCxnSpPr>
          <p:nvPr/>
        </p:nvCxnSpPr>
        <p:spPr>
          <a:xfrm flipV="1">
            <a:off x="7544774" y="3386131"/>
            <a:ext cx="3753" cy="191815"/>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a:extLst/>
          </p:cNvPr>
          <p:cNvCxnSpPr>
            <a:cxnSpLocks/>
          </p:cNvCxnSpPr>
          <p:nvPr/>
        </p:nvCxnSpPr>
        <p:spPr>
          <a:xfrm flipH="1" flipV="1">
            <a:off x="4795892" y="5195191"/>
            <a:ext cx="2597569" cy="7237"/>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p:cNvPr>
          <p:cNvSpPr/>
          <p:nvPr/>
        </p:nvSpPr>
        <p:spPr>
          <a:xfrm rot="5400000">
            <a:off x="6867102" y="4328878"/>
            <a:ext cx="1364476" cy="215444"/>
          </a:xfrm>
          <a:prstGeom prst="rect">
            <a:avLst/>
          </a:prstGeom>
        </p:spPr>
        <p:txBody>
          <a:bodyPr wrap="none">
            <a:spAutoFit/>
          </a:bodyPr>
          <a:lstStyle/>
          <a:p>
            <a:pPr algn="ctr" defTabSz="913943" fontAlgn="base">
              <a:spcBef>
                <a:spcPct val="50000"/>
              </a:spcBef>
              <a:spcAft>
                <a:spcPct val="0"/>
              </a:spcAft>
              <a:buClr>
                <a:srgbClr val="F0AB00"/>
              </a:buClr>
              <a:buSzPct val="80000"/>
            </a:pPr>
            <a:r>
              <a:rPr lang="en-US" sz="800" b="1" kern="0" dirty="0">
                <a:ea typeface="微软雅黑"/>
                <a:cs typeface="SimSun"/>
              </a:rPr>
              <a:t>SAP HANA 智能数据访问</a:t>
            </a:r>
          </a:p>
        </p:txBody>
      </p:sp>
      <p:cxnSp>
        <p:nvCxnSpPr>
          <p:cNvPr id="96" name="Straight Connector 95">
            <a:extLst/>
          </p:cNvPr>
          <p:cNvCxnSpPr>
            <a:cxnSpLocks/>
          </p:cNvCxnSpPr>
          <p:nvPr/>
        </p:nvCxnSpPr>
        <p:spPr>
          <a:xfrm flipH="1" flipV="1">
            <a:off x="4802850" y="3399958"/>
            <a:ext cx="2597569" cy="7237"/>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Callout: Right Arrow 101">
            <a:extLst/>
          </p:cNvPr>
          <p:cNvSpPr/>
          <p:nvPr/>
        </p:nvSpPr>
        <p:spPr bwMode="gray">
          <a:xfrm>
            <a:off x="8807965" y="3636086"/>
            <a:ext cx="1700783" cy="1264386"/>
          </a:xfrm>
          <a:prstGeom prst="rightArrowCallout">
            <a:avLst>
              <a:gd name="adj1" fmla="val 47433"/>
              <a:gd name="adj2" fmla="val 42226"/>
              <a:gd name="adj3" fmla="val 26252"/>
              <a:gd name="adj4" fmla="val 76222"/>
            </a:avLst>
          </a:prstGeom>
          <a:noFill/>
          <a:ln w="635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800" kern="0" dirty="0" err="1">
              <a:ea typeface="微软雅黑"/>
              <a:cs typeface="Arial Unicode MS" pitchFamily="34" charset="-128"/>
            </a:endParaRPr>
          </a:p>
        </p:txBody>
      </p:sp>
      <p:sp>
        <p:nvSpPr>
          <p:cNvPr id="103" name="Oval 102">
            <a:extLst/>
          </p:cNvPr>
          <p:cNvSpPr/>
          <p:nvPr/>
        </p:nvSpPr>
        <p:spPr bwMode="gray">
          <a:xfrm>
            <a:off x="9366949" y="3767995"/>
            <a:ext cx="679695" cy="679695"/>
          </a:xfrm>
          <a:prstGeom prst="ellipse">
            <a:avLst/>
          </a:prstGeom>
          <a:solidFill>
            <a:schemeClr val="tx2"/>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pPr>
            <a:r>
              <a:rPr lang="en-US" sz="700" kern="0" dirty="0" err="1">
                <a:ea typeface="微软雅黑"/>
                <a:cs typeface="SimSun"/>
              </a:rPr>
              <a:t>不完整的</a:t>
            </a:r>
            <a:br>
              <a:rPr lang="en-US" sz="700" kern="0" dirty="0">
                <a:ea typeface="微软雅黑"/>
                <a:cs typeface="SimSun"/>
              </a:rPr>
            </a:br>
            <a:r>
              <a:rPr lang="en-US" sz="700" kern="0" dirty="0" err="1">
                <a:ea typeface="微软雅黑"/>
                <a:cs typeface="SimSun"/>
              </a:rPr>
              <a:t>数据</a:t>
            </a:r>
            <a:endParaRPr lang="en-US" sz="700" kern="0" dirty="0">
              <a:ea typeface="微软雅黑"/>
              <a:cs typeface="SimSun"/>
            </a:endParaRPr>
          </a:p>
        </p:txBody>
      </p:sp>
      <p:sp>
        <p:nvSpPr>
          <p:cNvPr id="104" name="Rectangle 103">
            <a:extLst/>
          </p:cNvPr>
          <p:cNvSpPr/>
          <p:nvPr/>
        </p:nvSpPr>
        <p:spPr>
          <a:xfrm>
            <a:off x="8604763" y="4950268"/>
            <a:ext cx="3127372" cy="215444"/>
          </a:xfrm>
          <a:prstGeom prst="rect">
            <a:avLst/>
          </a:prstGeom>
        </p:spPr>
        <p:txBody>
          <a:bodyPr>
            <a:spAutoFit/>
          </a:bodyPr>
          <a:lstStyle/>
          <a:p>
            <a:pPr algn="ctr" defTabSz="913943" fontAlgn="base">
              <a:spcBef>
                <a:spcPct val="50000"/>
              </a:spcBef>
              <a:spcAft>
                <a:spcPct val="0"/>
              </a:spcAft>
              <a:buClr>
                <a:srgbClr val="F0AB00"/>
              </a:buClr>
              <a:buSzPct val="80000"/>
            </a:pPr>
            <a:r>
              <a:rPr lang="en-US" sz="800" b="1" kern="0" dirty="0">
                <a:ea typeface="微软雅黑"/>
                <a:cs typeface="SimSun"/>
              </a:rPr>
              <a:t>SAP HANA 智能数据集成、数据流和数据质量</a:t>
            </a:r>
          </a:p>
        </p:txBody>
      </p:sp>
      <p:cxnSp>
        <p:nvCxnSpPr>
          <p:cNvPr id="105" name="Straight Arrow Connector 104">
            <a:extLst/>
          </p:cNvPr>
          <p:cNvCxnSpPr>
            <a:cxnSpLocks/>
          </p:cNvCxnSpPr>
          <p:nvPr/>
        </p:nvCxnSpPr>
        <p:spPr>
          <a:xfrm>
            <a:off x="11803970" y="5262468"/>
            <a:ext cx="0" cy="534744"/>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p:cNvPr>
          <p:cNvCxnSpPr>
            <a:cxnSpLocks/>
          </p:cNvCxnSpPr>
          <p:nvPr/>
        </p:nvCxnSpPr>
        <p:spPr>
          <a:xfrm flipV="1">
            <a:off x="11739518" y="3569300"/>
            <a:ext cx="3804" cy="258767"/>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20" name="Rectangle 119">
            <a:extLst/>
          </p:cNvPr>
          <p:cNvSpPr/>
          <p:nvPr/>
        </p:nvSpPr>
        <p:spPr>
          <a:xfrm rot="5400000">
            <a:off x="11149833" y="4427415"/>
            <a:ext cx="1213794" cy="200055"/>
          </a:xfrm>
          <a:prstGeom prst="rect">
            <a:avLst/>
          </a:prstGeom>
        </p:spPr>
        <p:txBody>
          <a:bodyPr wrap="none">
            <a:spAutoFit/>
          </a:bodyPr>
          <a:lstStyle/>
          <a:p>
            <a:pPr algn="ctr" defTabSz="913943" fontAlgn="base">
              <a:spcBef>
                <a:spcPct val="50000"/>
              </a:spcBef>
              <a:spcAft>
                <a:spcPct val="0"/>
              </a:spcAft>
              <a:buClr>
                <a:srgbClr val="F0AB00"/>
              </a:buClr>
              <a:buSzPct val="80000"/>
            </a:pPr>
            <a:r>
              <a:rPr lang="en-US" sz="700" b="1" kern="0" dirty="0">
                <a:ea typeface="微软雅黑"/>
                <a:cs typeface="SimSun"/>
              </a:rPr>
              <a:t>SAP HANA 智能数据访问</a:t>
            </a:r>
          </a:p>
        </p:txBody>
      </p:sp>
      <p:grpSp>
        <p:nvGrpSpPr>
          <p:cNvPr id="9" name="Group 8"/>
          <p:cNvGrpSpPr/>
          <p:nvPr/>
        </p:nvGrpSpPr>
        <p:grpSpPr>
          <a:xfrm>
            <a:off x="8799755" y="3469079"/>
            <a:ext cx="2685079" cy="1752934"/>
            <a:chOff x="8845013" y="3469079"/>
            <a:chExt cx="2639821" cy="1752934"/>
          </a:xfrm>
        </p:grpSpPr>
        <p:cxnSp>
          <p:nvCxnSpPr>
            <p:cNvPr id="107" name="Straight Connector 106">
              <a:extLst/>
            </p:cNvPr>
            <p:cNvCxnSpPr>
              <a:cxnSpLocks/>
            </p:cNvCxnSpPr>
            <p:nvPr/>
          </p:nvCxnSpPr>
          <p:spPr>
            <a:xfrm flipH="1" flipV="1">
              <a:off x="8845013" y="5214678"/>
              <a:ext cx="2632769" cy="7335"/>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p:cNvPr>
            <p:cNvCxnSpPr>
              <a:cxnSpLocks/>
            </p:cNvCxnSpPr>
            <p:nvPr/>
          </p:nvCxnSpPr>
          <p:spPr>
            <a:xfrm flipH="1" flipV="1">
              <a:off x="8852065" y="3469079"/>
              <a:ext cx="2632769" cy="7335"/>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Oval 123">
            <a:extLst/>
          </p:cNvPr>
          <p:cNvSpPr/>
          <p:nvPr/>
        </p:nvSpPr>
        <p:spPr bwMode="gray">
          <a:xfrm>
            <a:off x="9037932" y="4063963"/>
            <a:ext cx="522553" cy="522554"/>
          </a:xfrm>
          <a:prstGeom prst="ellipse">
            <a:avLst/>
          </a:prstGeom>
          <a:solidFill>
            <a:schemeClr val="accent1"/>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pPr>
            <a:r>
              <a:rPr lang="en-US" sz="600" kern="0" dirty="0" err="1">
                <a:ea typeface="微软雅黑"/>
                <a:cs typeface="SimSun"/>
              </a:rPr>
              <a:t>错误的</a:t>
            </a:r>
            <a:br>
              <a:rPr lang="en-US" sz="600" kern="0" dirty="0">
                <a:ea typeface="微软雅黑"/>
                <a:cs typeface="SimSun"/>
              </a:rPr>
            </a:br>
            <a:r>
              <a:rPr lang="en-US" sz="600" kern="0" dirty="0" err="1">
                <a:ea typeface="微软雅黑"/>
                <a:cs typeface="SimSun"/>
              </a:rPr>
              <a:t>数据</a:t>
            </a:r>
            <a:endParaRPr lang="en-US" sz="600" kern="0" dirty="0">
              <a:ea typeface="微软雅黑"/>
              <a:cs typeface="SimSun"/>
            </a:endParaRPr>
          </a:p>
        </p:txBody>
      </p:sp>
      <p:sp>
        <p:nvSpPr>
          <p:cNvPr id="125" name="Oval 124">
            <a:extLst/>
          </p:cNvPr>
          <p:cNvSpPr/>
          <p:nvPr/>
        </p:nvSpPr>
        <p:spPr bwMode="gray">
          <a:xfrm>
            <a:off x="9414020" y="4263943"/>
            <a:ext cx="522553" cy="522554"/>
          </a:xfrm>
          <a:prstGeom prst="ellipse">
            <a:avLst/>
          </a:prstGeom>
          <a:solidFill>
            <a:schemeClr val="accent3"/>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pPr>
            <a:r>
              <a:rPr lang="en-US" sz="700" kern="0" dirty="0" err="1">
                <a:ea typeface="微软雅黑"/>
                <a:cs typeface="SimSun"/>
              </a:rPr>
              <a:t>过时的</a:t>
            </a:r>
            <a:br>
              <a:rPr lang="en-US" sz="700" kern="0" dirty="0">
                <a:ea typeface="微软雅黑"/>
                <a:cs typeface="SimSun"/>
              </a:rPr>
            </a:br>
            <a:r>
              <a:rPr lang="en-US" sz="700" kern="0" dirty="0" err="1">
                <a:ea typeface="微软雅黑"/>
                <a:cs typeface="SimSun"/>
              </a:rPr>
              <a:t>数据</a:t>
            </a:r>
            <a:endParaRPr lang="en-US" sz="700" kern="0" dirty="0">
              <a:ea typeface="微软雅黑"/>
              <a:cs typeface="SimSun"/>
            </a:endParaRPr>
          </a:p>
        </p:txBody>
      </p:sp>
      <p:sp>
        <p:nvSpPr>
          <p:cNvPr id="126" name="TextBox 125">
            <a:extLst/>
          </p:cNvPr>
          <p:cNvSpPr txBox="1"/>
          <p:nvPr/>
        </p:nvSpPr>
        <p:spPr>
          <a:xfrm>
            <a:off x="8866565" y="3772162"/>
            <a:ext cx="563503"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kern="0" dirty="0">
                <a:ea typeface="微软雅黑"/>
                <a:cs typeface="SimSun"/>
              </a:rPr>
              <a:t>数据清理</a:t>
            </a:r>
          </a:p>
        </p:txBody>
      </p:sp>
      <p:sp>
        <p:nvSpPr>
          <p:cNvPr id="132" name="TextBox 131">
            <a:extLst/>
          </p:cNvPr>
          <p:cNvSpPr txBox="1"/>
          <p:nvPr/>
        </p:nvSpPr>
        <p:spPr>
          <a:xfrm>
            <a:off x="1825057" y="2083434"/>
            <a:ext cx="53860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ea typeface="微软雅黑"/>
                <a:cs typeface="SimSun"/>
              </a:rPr>
              <a:t>数据湖</a:t>
            </a:r>
          </a:p>
        </p:txBody>
      </p:sp>
      <p:sp>
        <p:nvSpPr>
          <p:cNvPr id="133" name="TextBox 132">
            <a:extLst/>
          </p:cNvPr>
          <p:cNvSpPr txBox="1"/>
          <p:nvPr/>
        </p:nvSpPr>
        <p:spPr>
          <a:xfrm>
            <a:off x="5722610" y="2083434"/>
            <a:ext cx="71814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ea typeface="微软雅黑"/>
                <a:cs typeface="SimSun"/>
              </a:rPr>
              <a:t>数据集市</a:t>
            </a:r>
          </a:p>
        </p:txBody>
      </p:sp>
      <p:sp>
        <p:nvSpPr>
          <p:cNvPr id="134" name="TextBox 133">
            <a:extLst/>
          </p:cNvPr>
          <p:cNvSpPr txBox="1"/>
          <p:nvPr/>
        </p:nvSpPr>
        <p:spPr>
          <a:xfrm>
            <a:off x="9695946" y="2062475"/>
            <a:ext cx="71814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ea typeface="微软雅黑"/>
                <a:cs typeface="SimSun"/>
              </a:rPr>
              <a:t>数据清理</a:t>
            </a:r>
          </a:p>
        </p:txBody>
      </p:sp>
      <p:grpSp>
        <p:nvGrpSpPr>
          <p:cNvPr id="6" name="Group 5"/>
          <p:cNvGrpSpPr/>
          <p:nvPr/>
        </p:nvGrpSpPr>
        <p:grpSpPr>
          <a:xfrm>
            <a:off x="2532700" y="4259210"/>
            <a:ext cx="1205459" cy="993608"/>
            <a:chOff x="2531113" y="4297711"/>
            <a:chExt cx="1205459" cy="993608"/>
          </a:xfrm>
        </p:grpSpPr>
        <p:sp>
          <p:nvSpPr>
            <p:cNvPr id="59" name="TextBox 58"/>
            <p:cNvSpPr txBox="1"/>
            <p:nvPr/>
          </p:nvSpPr>
          <p:spPr>
            <a:xfrm>
              <a:off x="2531113" y="5183597"/>
              <a:ext cx="1205459"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SAP SQL Data Warehousing</a:t>
              </a:r>
            </a:p>
          </p:txBody>
        </p:sp>
        <p:sp>
          <p:nvSpPr>
            <p:cNvPr id="72" name="TextBox 71"/>
            <p:cNvSpPr txBox="1"/>
            <p:nvPr/>
          </p:nvSpPr>
          <p:spPr>
            <a:xfrm>
              <a:off x="2711709" y="4297711"/>
              <a:ext cx="844267" cy="2153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00" kern="0" dirty="0">
                  <a:ea typeface="微软雅黑"/>
                  <a:cs typeface="SimSun"/>
                </a:rPr>
                <a:t>定制 </a:t>
              </a:r>
              <a:br>
                <a:rPr dirty="0">
                  <a:ea typeface="微软雅黑"/>
                </a:rPr>
              </a:br>
              <a:r>
                <a:rPr lang="en-US" sz="700" kern="0" dirty="0">
                  <a:ea typeface="微软雅黑"/>
                  <a:cs typeface="SimSun"/>
                </a:rPr>
                <a:t>数据仓库</a:t>
              </a:r>
            </a:p>
          </p:txBody>
        </p:sp>
        <p:pic>
          <p:nvPicPr>
            <p:cNvPr id="1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57148" y="4448371"/>
              <a:ext cx="753389" cy="7533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7134" y="4258800"/>
            <a:ext cx="807656" cy="994019"/>
            <a:chOff x="615547" y="4297300"/>
            <a:chExt cx="807656" cy="994019"/>
          </a:xfrm>
        </p:grpSpPr>
        <p:sp>
          <p:nvSpPr>
            <p:cNvPr id="57" name="TextBox 56"/>
            <p:cNvSpPr txBox="1"/>
            <p:nvPr/>
          </p:nvSpPr>
          <p:spPr>
            <a:xfrm>
              <a:off x="674729" y="5183597"/>
              <a:ext cx="689292"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SAP BW/4HANA</a:t>
              </a:r>
            </a:p>
          </p:txBody>
        </p:sp>
        <p:sp>
          <p:nvSpPr>
            <p:cNvPr id="73" name="TextBox 72"/>
            <p:cNvSpPr txBox="1"/>
            <p:nvPr/>
          </p:nvSpPr>
          <p:spPr>
            <a:xfrm>
              <a:off x="615547" y="4297300"/>
              <a:ext cx="807656" cy="2153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00" kern="0" dirty="0">
                  <a:ea typeface="微软雅黑"/>
                  <a:cs typeface="SimSun"/>
                </a:rPr>
                <a:t>预打包的 </a:t>
              </a:r>
              <a:br>
                <a:rPr dirty="0">
                  <a:ea typeface="微软雅黑"/>
                </a:rPr>
              </a:br>
              <a:r>
                <a:rPr lang="en-US" sz="700" kern="0" dirty="0">
                  <a:ea typeface="微软雅黑"/>
                  <a:cs typeface="SimSun"/>
                </a:rPr>
                <a:t>数据仓库</a:t>
              </a:r>
            </a:p>
          </p:txBody>
        </p:sp>
        <p:pic>
          <p:nvPicPr>
            <p:cNvPr id="136"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2681" y="4480165"/>
              <a:ext cx="753389" cy="753389"/>
            </a:xfrm>
            <a:prstGeom prst="rect">
              <a:avLst/>
            </a:prstGeom>
            <a:noFill/>
            <a:extLst>
              <a:ext uri="{909E8E84-426E-40DD-AFC4-6F175D3DCCD1}">
                <a14:hiddenFill xmlns:a14="http://schemas.microsoft.com/office/drawing/2010/main">
                  <a:solidFill>
                    <a:srgbClr val="FFFFFF"/>
                  </a:solidFill>
                </a14:hiddenFill>
              </a:ext>
            </a:extLst>
          </p:spPr>
        </p:pic>
      </p:grpSp>
      <p:pic>
        <p:nvPicPr>
          <p:cNvPr id="13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81" y="5485926"/>
            <a:ext cx="367654" cy="36765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18860" y="5653317"/>
            <a:ext cx="367654" cy="36765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p:cNvSpPr/>
          <p:nvPr/>
        </p:nvSpPr>
        <p:spPr bwMode="gray">
          <a:xfrm>
            <a:off x="5853057" y="5210629"/>
            <a:ext cx="176250" cy="261877"/>
          </a:xfrm>
          <a:prstGeom prst="downArrow">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59" name="Arrow: Down 158"/>
          <p:cNvSpPr/>
          <p:nvPr/>
        </p:nvSpPr>
        <p:spPr bwMode="gray">
          <a:xfrm flipV="1">
            <a:off x="6023929" y="5196780"/>
            <a:ext cx="176250" cy="261877"/>
          </a:xfrm>
          <a:prstGeom prst="downArrow">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nvGrpSpPr>
          <p:cNvPr id="16" name="Group 15"/>
          <p:cNvGrpSpPr/>
          <p:nvPr/>
        </p:nvGrpSpPr>
        <p:grpSpPr>
          <a:xfrm>
            <a:off x="10095764" y="5135593"/>
            <a:ext cx="347122" cy="275726"/>
            <a:chOff x="9941777" y="5135593"/>
            <a:chExt cx="347122" cy="275726"/>
          </a:xfrm>
        </p:grpSpPr>
        <p:sp>
          <p:nvSpPr>
            <p:cNvPr id="160" name="Arrow: Down 159"/>
            <p:cNvSpPr/>
            <p:nvPr/>
          </p:nvSpPr>
          <p:spPr bwMode="gray">
            <a:xfrm>
              <a:off x="9941777" y="5149442"/>
              <a:ext cx="176250" cy="261877"/>
            </a:xfrm>
            <a:prstGeom prst="downArrow">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161" name="Arrow: Down 160"/>
            <p:cNvSpPr/>
            <p:nvPr/>
          </p:nvSpPr>
          <p:spPr bwMode="gray">
            <a:xfrm flipV="1">
              <a:off x="10112649" y="5135593"/>
              <a:ext cx="176250" cy="261877"/>
            </a:xfrm>
            <a:prstGeom prst="downArrow">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cxnSp>
        <p:nvCxnSpPr>
          <p:cNvPr id="164" name="Straight Arrow Connector 163">
            <a:extLst/>
          </p:cNvPr>
          <p:cNvCxnSpPr>
            <a:cxnSpLocks/>
          </p:cNvCxnSpPr>
          <p:nvPr/>
        </p:nvCxnSpPr>
        <p:spPr>
          <a:xfrm>
            <a:off x="11707941" y="5268267"/>
            <a:ext cx="0" cy="527595"/>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ight Triangle 92"/>
          <p:cNvSpPr/>
          <p:nvPr/>
        </p:nvSpPr>
        <p:spPr bwMode="gray">
          <a:xfrm rot="8100000">
            <a:off x="719196" y="3592912"/>
            <a:ext cx="2816488" cy="2864612"/>
          </a:xfrm>
          <a:custGeom>
            <a:avLst/>
            <a:gdLst>
              <a:gd name="connsiteX0" fmla="*/ 0 w 2388471"/>
              <a:gd name="connsiteY0" fmla="*/ 2409275 h 2409275"/>
              <a:gd name="connsiteX1" fmla="*/ 0 w 2388471"/>
              <a:gd name="connsiteY1" fmla="*/ 0 h 2409275"/>
              <a:gd name="connsiteX2" fmla="*/ 2388471 w 2388471"/>
              <a:gd name="connsiteY2" fmla="*/ 2409275 h 2409275"/>
              <a:gd name="connsiteX3" fmla="*/ 0 w 2388471"/>
              <a:gd name="connsiteY3" fmla="*/ 2409275 h 2409275"/>
              <a:gd name="connsiteX0" fmla="*/ 0 w 2816488"/>
              <a:gd name="connsiteY0" fmla="*/ 2864612 h 2864612"/>
              <a:gd name="connsiteX1" fmla="*/ 428017 w 2816488"/>
              <a:gd name="connsiteY1" fmla="*/ 0 h 2864612"/>
              <a:gd name="connsiteX2" fmla="*/ 2816488 w 2816488"/>
              <a:gd name="connsiteY2" fmla="*/ 2409275 h 2864612"/>
              <a:gd name="connsiteX3" fmla="*/ 0 w 2816488"/>
              <a:gd name="connsiteY3" fmla="*/ 2864612 h 2864612"/>
            </a:gdLst>
            <a:ahLst/>
            <a:cxnLst>
              <a:cxn ang="0">
                <a:pos x="connsiteX0" y="connsiteY0"/>
              </a:cxn>
              <a:cxn ang="0">
                <a:pos x="connsiteX1" y="connsiteY1"/>
              </a:cxn>
              <a:cxn ang="0">
                <a:pos x="connsiteX2" y="connsiteY2"/>
              </a:cxn>
              <a:cxn ang="0">
                <a:pos x="connsiteX3" y="connsiteY3"/>
              </a:cxn>
            </a:cxnLst>
            <a:rect l="l" t="t" r="r" b="b"/>
            <a:pathLst>
              <a:path w="2816488" h="2864612">
                <a:moveTo>
                  <a:pt x="0" y="2864612"/>
                </a:moveTo>
                <a:lnTo>
                  <a:pt x="428017" y="0"/>
                </a:lnTo>
                <a:lnTo>
                  <a:pt x="2816488" y="2409275"/>
                </a:lnTo>
                <a:lnTo>
                  <a:pt x="0" y="2864612"/>
                </a:lnTo>
                <a:close/>
              </a:path>
            </a:pathLst>
          </a:custGeom>
          <a:noFill/>
          <a:ln w="6350" algn="ctr">
            <a:solidFill>
              <a:schemeClr val="tx1">
                <a:alpha val="38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grpSp>
        <p:nvGrpSpPr>
          <p:cNvPr id="5" name="Group 4"/>
          <p:cNvGrpSpPr/>
          <p:nvPr/>
        </p:nvGrpSpPr>
        <p:grpSpPr>
          <a:xfrm>
            <a:off x="1603203" y="3812600"/>
            <a:ext cx="1032051" cy="1034467"/>
            <a:chOff x="1534239" y="3982486"/>
            <a:chExt cx="1032051" cy="1034467"/>
          </a:xfrm>
        </p:grpSpPr>
        <p:pic>
          <p:nvPicPr>
            <p:cNvPr id="53"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34239" y="3982486"/>
              <a:ext cx="1032051" cy="103446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782563" y="4287906"/>
              <a:ext cx="535403" cy="123111"/>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800" b="1" kern="0" dirty="0">
                  <a:ea typeface="微软雅黑"/>
                  <a:cs typeface="SimSun"/>
                </a:rPr>
                <a:t>SAP HANA</a:t>
              </a:r>
            </a:p>
          </p:txBody>
        </p:sp>
        <p:pic>
          <p:nvPicPr>
            <p:cNvPr id="9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54698" y="4370975"/>
              <a:ext cx="357275" cy="357275"/>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p:cNvSpPr txBox="1"/>
          <p:nvPr/>
        </p:nvSpPr>
        <p:spPr>
          <a:xfrm>
            <a:off x="1764605" y="3435298"/>
            <a:ext cx="58165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700" kern="0" dirty="0" err="1">
                <a:ea typeface="微软雅黑"/>
                <a:cs typeface="SimSun"/>
              </a:rPr>
              <a:t>混合型事务</a:t>
            </a:r>
            <a:r>
              <a:rPr lang="en-US" sz="700" kern="0" dirty="0">
                <a:ea typeface="微软雅黑"/>
                <a:cs typeface="SimSun"/>
              </a:rPr>
              <a:t>/</a:t>
            </a:r>
            <a:br>
              <a:rPr lang="en-US" sz="700" kern="0" dirty="0">
                <a:ea typeface="微软雅黑"/>
                <a:cs typeface="SimSun"/>
              </a:rPr>
            </a:br>
            <a:r>
              <a:rPr lang="en-US" sz="700" kern="0" dirty="0" err="1">
                <a:ea typeface="微软雅黑"/>
                <a:cs typeface="SimSun"/>
              </a:rPr>
              <a:t>分析数据库</a:t>
            </a:r>
            <a:endParaRPr lang="en-US" sz="700" kern="0" dirty="0">
              <a:ea typeface="微软雅黑"/>
              <a:cs typeface="SimSun"/>
            </a:endParaRPr>
          </a:p>
        </p:txBody>
      </p:sp>
      <p:grpSp>
        <p:nvGrpSpPr>
          <p:cNvPr id="12" name="Group 11"/>
          <p:cNvGrpSpPr/>
          <p:nvPr/>
        </p:nvGrpSpPr>
        <p:grpSpPr>
          <a:xfrm>
            <a:off x="1812823" y="2539440"/>
            <a:ext cx="1184101" cy="666788"/>
            <a:chOff x="1811236" y="2539440"/>
            <a:chExt cx="1184101" cy="666788"/>
          </a:xfrm>
        </p:grpSpPr>
        <p:sp>
          <p:nvSpPr>
            <p:cNvPr id="98" name="Rectangle 97">
              <a:extLst/>
            </p:cNvPr>
            <p:cNvSpPr/>
            <p:nvPr/>
          </p:nvSpPr>
          <p:spPr>
            <a:xfrm>
              <a:off x="2361830" y="2726134"/>
              <a:ext cx="633507" cy="200055"/>
            </a:xfrm>
            <a:prstGeom prst="rect">
              <a:avLst/>
            </a:prstGeom>
          </p:spPr>
          <p:txBody>
            <a:bodyPr wrap="none">
              <a:spAutoFit/>
            </a:bodyPr>
            <a:lstStyle/>
            <a:p>
              <a:r>
                <a:rPr lang="en-US" sz="700" b="1" kern="0" dirty="0">
                  <a:ea typeface="微软雅黑"/>
                  <a:cs typeface="SimSun"/>
                </a:rPr>
                <a:t>分析和应用</a:t>
              </a:r>
            </a:p>
          </p:txBody>
        </p:sp>
        <p:pic>
          <p:nvPicPr>
            <p:cNvPr id="9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811236" y="2539440"/>
              <a:ext cx="666788" cy="666788"/>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 Placeholder 2"/>
          <p:cNvSpPr txBox="1">
            <a:spLocks/>
          </p:cNvSpPr>
          <p:nvPr/>
        </p:nvSpPr>
        <p:spPr bwMode="gray">
          <a:xfrm>
            <a:off x="509575" y="1509565"/>
            <a:ext cx="11074412" cy="349566"/>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gn="ctr"/>
            <a:r>
              <a:rPr lang="en-US" sz="2000" dirty="0">
                <a:solidFill>
                  <a:schemeClr val="accent1"/>
                </a:solidFill>
                <a:latin typeface="Arial"/>
                <a:ea typeface="微软雅黑"/>
                <a:cs typeface="SimSun"/>
              </a:rPr>
              <a:t>一个架构，多个模式</a:t>
            </a:r>
          </a:p>
        </p:txBody>
      </p:sp>
      <p:grpSp>
        <p:nvGrpSpPr>
          <p:cNvPr id="11" name="Group 10"/>
          <p:cNvGrpSpPr/>
          <p:nvPr/>
        </p:nvGrpSpPr>
        <p:grpSpPr>
          <a:xfrm>
            <a:off x="2770736" y="5566191"/>
            <a:ext cx="802305" cy="343732"/>
            <a:chOff x="2769148" y="5566191"/>
            <a:chExt cx="802305" cy="343732"/>
          </a:xfrm>
        </p:grpSpPr>
        <p:grpSp>
          <p:nvGrpSpPr>
            <p:cNvPr id="10" name="Group 9"/>
            <p:cNvGrpSpPr/>
            <p:nvPr/>
          </p:nvGrpSpPr>
          <p:grpSpPr>
            <a:xfrm>
              <a:off x="2769148" y="5566191"/>
              <a:ext cx="679212" cy="179609"/>
              <a:chOff x="2769148" y="5566191"/>
              <a:chExt cx="679212" cy="179609"/>
            </a:xfrm>
          </p:grpSpPr>
          <p:pic>
            <p:nvPicPr>
              <p:cNvPr id="14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18950" y="5566191"/>
                <a:ext cx="179609" cy="17960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68751" y="5566191"/>
                <a:ext cx="179609" cy="17960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69148" y="5566191"/>
                <a:ext cx="179609" cy="179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p:cNvGrpSpPr/>
            <p:nvPr/>
          </p:nvGrpSpPr>
          <p:grpSpPr>
            <a:xfrm>
              <a:off x="2892241" y="5730314"/>
              <a:ext cx="679212" cy="179609"/>
              <a:chOff x="2769148" y="5566191"/>
              <a:chExt cx="679212" cy="179609"/>
            </a:xfrm>
          </p:grpSpPr>
          <p:pic>
            <p:nvPicPr>
              <p:cNvPr id="108"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18950" y="5566191"/>
                <a:ext cx="179609" cy="17960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68751" y="5566191"/>
                <a:ext cx="179609" cy="179609"/>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69148" y="5566191"/>
                <a:ext cx="179609" cy="17960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6" name="Group 115"/>
          <p:cNvGrpSpPr/>
          <p:nvPr/>
        </p:nvGrpSpPr>
        <p:grpSpPr>
          <a:xfrm>
            <a:off x="5672250" y="2531202"/>
            <a:ext cx="1184101" cy="666788"/>
            <a:chOff x="1811236" y="2539440"/>
            <a:chExt cx="1184101" cy="666788"/>
          </a:xfrm>
        </p:grpSpPr>
        <p:sp>
          <p:nvSpPr>
            <p:cNvPr id="118" name="Rectangle 117">
              <a:extLst/>
            </p:cNvPr>
            <p:cNvSpPr/>
            <p:nvPr/>
          </p:nvSpPr>
          <p:spPr>
            <a:xfrm>
              <a:off x="2361830" y="2726134"/>
              <a:ext cx="633507" cy="200055"/>
            </a:xfrm>
            <a:prstGeom prst="rect">
              <a:avLst/>
            </a:prstGeom>
          </p:spPr>
          <p:txBody>
            <a:bodyPr wrap="none">
              <a:spAutoFit/>
            </a:bodyPr>
            <a:lstStyle/>
            <a:p>
              <a:r>
                <a:rPr lang="en-US" sz="700" b="1" kern="0" dirty="0">
                  <a:ea typeface="微软雅黑"/>
                  <a:cs typeface="SimSun"/>
                </a:rPr>
                <a:t>分析和应用</a:t>
              </a:r>
            </a:p>
          </p:txBody>
        </p:sp>
        <p:pic>
          <p:nvPicPr>
            <p:cNvPr id="11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811236" y="2539440"/>
              <a:ext cx="666788" cy="66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p:cNvGrpSpPr/>
          <p:nvPr/>
        </p:nvGrpSpPr>
        <p:grpSpPr>
          <a:xfrm>
            <a:off x="9750529" y="2535321"/>
            <a:ext cx="1184101" cy="666788"/>
            <a:chOff x="1811236" y="2539440"/>
            <a:chExt cx="1184101" cy="666788"/>
          </a:xfrm>
        </p:grpSpPr>
        <p:sp>
          <p:nvSpPr>
            <p:cNvPr id="147" name="Rectangle 146">
              <a:extLst/>
            </p:cNvPr>
            <p:cNvSpPr/>
            <p:nvPr/>
          </p:nvSpPr>
          <p:spPr>
            <a:xfrm>
              <a:off x="2361830" y="2726134"/>
              <a:ext cx="633507" cy="200055"/>
            </a:xfrm>
            <a:prstGeom prst="rect">
              <a:avLst/>
            </a:prstGeom>
          </p:spPr>
          <p:txBody>
            <a:bodyPr wrap="none">
              <a:spAutoFit/>
            </a:bodyPr>
            <a:lstStyle/>
            <a:p>
              <a:r>
                <a:rPr lang="en-US" sz="700" b="1" kern="0" dirty="0">
                  <a:ea typeface="微软雅黑"/>
                  <a:cs typeface="SimSun"/>
                </a:rPr>
                <a:t>分析和应用</a:t>
              </a:r>
            </a:p>
          </p:txBody>
        </p:sp>
        <p:pic>
          <p:nvPicPr>
            <p:cNvPr id="14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811236" y="2539440"/>
              <a:ext cx="666788" cy="66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p:cNvGrpSpPr/>
          <p:nvPr/>
        </p:nvGrpSpPr>
        <p:grpSpPr>
          <a:xfrm>
            <a:off x="5529113" y="3810454"/>
            <a:ext cx="1032051" cy="1034467"/>
            <a:chOff x="1534239" y="3982486"/>
            <a:chExt cx="1032051" cy="1034467"/>
          </a:xfrm>
        </p:grpSpPr>
        <p:pic>
          <p:nvPicPr>
            <p:cNvPr id="11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34239" y="3982486"/>
              <a:ext cx="1032051" cy="1034467"/>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1782563" y="4287906"/>
              <a:ext cx="535403" cy="123111"/>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800" b="1" kern="0" dirty="0">
                  <a:ea typeface="微软雅黑"/>
                  <a:cs typeface="SimSun"/>
                </a:rPr>
                <a:t>SAP HANA</a:t>
              </a:r>
            </a:p>
          </p:txBody>
        </p:sp>
        <p:pic>
          <p:nvPicPr>
            <p:cNvPr id="11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54698" y="4370975"/>
              <a:ext cx="357275" cy="3572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7" name="Picture 7" descr="\\.psf\Home\Desktop\main-qimg-72801635cd370644216413122d826044-c.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56941" y="5620252"/>
            <a:ext cx="882031" cy="34910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633521" y="5485217"/>
            <a:ext cx="3035761" cy="662409"/>
            <a:chOff x="4633521" y="5485217"/>
            <a:chExt cx="3035761" cy="662409"/>
          </a:xfrm>
        </p:grpSpPr>
        <p:grpSp>
          <p:nvGrpSpPr>
            <p:cNvPr id="15" name="Group 14"/>
            <p:cNvGrpSpPr/>
            <p:nvPr/>
          </p:nvGrpSpPr>
          <p:grpSpPr>
            <a:xfrm>
              <a:off x="4633521" y="5485217"/>
              <a:ext cx="3035761" cy="662409"/>
              <a:chOff x="4631934" y="5485216"/>
              <a:chExt cx="3035761" cy="662409"/>
            </a:xfrm>
          </p:grpSpPr>
          <p:sp>
            <p:nvSpPr>
              <p:cNvPr id="83" name="TextBox 82">
                <a:extLst/>
              </p:cNvPr>
              <p:cNvSpPr txBox="1"/>
              <p:nvPr/>
            </p:nvSpPr>
            <p:spPr>
              <a:xfrm>
                <a:off x="6590477" y="6039903"/>
                <a:ext cx="1077218"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结构化数据层与原有数据库</a:t>
                </a:r>
              </a:p>
            </p:txBody>
          </p:sp>
          <p:sp>
            <p:nvSpPr>
              <p:cNvPr id="84" name="TextBox 83">
                <a:extLst/>
              </p:cNvPr>
              <p:cNvSpPr txBox="1"/>
              <p:nvPr/>
            </p:nvSpPr>
            <p:spPr>
              <a:xfrm>
                <a:off x="4750768" y="6039903"/>
                <a:ext cx="269304"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流数据</a:t>
                </a:r>
                <a:endParaRPr lang="zh-CN" sz="500" b="1" kern="0" dirty="0">
                  <a:ea typeface="微软雅黑"/>
                  <a:cs typeface="SimSun"/>
                </a:endParaRPr>
              </a:p>
            </p:txBody>
          </p:sp>
          <p:sp>
            <p:nvSpPr>
              <p:cNvPr id="85" name="TextBox 84">
                <a:extLst/>
              </p:cNvPr>
              <p:cNvSpPr txBox="1"/>
              <p:nvPr/>
            </p:nvSpPr>
            <p:spPr>
              <a:xfrm>
                <a:off x="5783053" y="6039903"/>
                <a:ext cx="538609"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非结构化数据</a:t>
                </a:r>
                <a:endParaRPr lang="zh-CN" sz="500" b="1" kern="0" dirty="0">
                  <a:ea typeface="微软雅黑"/>
                  <a:cs typeface="SimSun"/>
                </a:endParaRPr>
              </a:p>
            </p:txBody>
          </p:sp>
          <p:pic>
            <p:nvPicPr>
              <p:cNvPr id="153"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631934" y="5503514"/>
                <a:ext cx="506573" cy="50657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5585022" y="5562810"/>
                <a:ext cx="613343" cy="397416"/>
                <a:chOff x="5391293" y="5363948"/>
                <a:chExt cx="613343" cy="397416"/>
              </a:xfrm>
            </p:grpSpPr>
            <p:pic>
              <p:nvPicPr>
                <p:cNvPr id="86" name="Picture 2">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391293" y="5562906"/>
                  <a:ext cx="347595" cy="19845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 descr="\\Mac\Home\Desktop\hive-1.png">
                  <a:extLst/>
                </p:cNvPr>
                <p:cNvPicPr>
                  <a:picLocks noChangeAspect="1" noChangeArrowheads="1"/>
                </p:cNvPicPr>
                <p:nvPr/>
              </p:nvPicPr>
              <p:blipFill>
                <a:blip r:embed="rId3"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5656541" y="5363948"/>
                  <a:ext cx="348095" cy="231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43256" y="5485216"/>
                <a:ext cx="571960" cy="549020"/>
                <a:chOff x="6855131" y="5378338"/>
                <a:chExt cx="571960" cy="549020"/>
              </a:xfrm>
            </p:grpSpPr>
            <p:pic>
              <p:nvPicPr>
                <p:cNvPr id="15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55131" y="5623512"/>
                  <a:ext cx="303846" cy="30384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23245" y="5619612"/>
                  <a:ext cx="303846" cy="30384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1179" y="5378338"/>
                  <a:ext cx="303846" cy="30384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0" name="Picture 7" descr="\\.psf\Home\Desktop\main-qimg-72801635cd370644216413122d826044-c.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064030" y="5793673"/>
              <a:ext cx="497884" cy="197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0" name="Group 149"/>
          <p:cNvGrpSpPr/>
          <p:nvPr/>
        </p:nvGrpSpPr>
        <p:grpSpPr>
          <a:xfrm>
            <a:off x="10522454" y="3715428"/>
            <a:ext cx="1032051" cy="1034467"/>
            <a:chOff x="1534239" y="3982486"/>
            <a:chExt cx="1032051" cy="1034467"/>
          </a:xfrm>
        </p:grpSpPr>
        <p:pic>
          <p:nvPicPr>
            <p:cNvPr id="16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34239" y="3982486"/>
              <a:ext cx="1032051" cy="1034467"/>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1782563" y="4287906"/>
              <a:ext cx="535403" cy="123111"/>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800" b="1" kern="0" dirty="0">
                  <a:ea typeface="微软雅黑"/>
                  <a:cs typeface="SimSun"/>
                </a:rPr>
                <a:t>SAP HANA</a:t>
              </a:r>
            </a:p>
          </p:txBody>
        </p:sp>
        <p:pic>
          <p:nvPicPr>
            <p:cNvPr id="16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54698" y="4370975"/>
              <a:ext cx="357275" cy="357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1" name="Group 180"/>
          <p:cNvGrpSpPr/>
          <p:nvPr/>
        </p:nvGrpSpPr>
        <p:grpSpPr>
          <a:xfrm>
            <a:off x="8841554" y="5476252"/>
            <a:ext cx="3035761" cy="662409"/>
            <a:chOff x="4633521" y="5485217"/>
            <a:chExt cx="3035761" cy="662409"/>
          </a:xfrm>
        </p:grpSpPr>
        <p:grpSp>
          <p:nvGrpSpPr>
            <p:cNvPr id="182" name="Group 181"/>
            <p:cNvGrpSpPr/>
            <p:nvPr/>
          </p:nvGrpSpPr>
          <p:grpSpPr>
            <a:xfrm>
              <a:off x="4633521" y="5485217"/>
              <a:ext cx="3035761" cy="662409"/>
              <a:chOff x="4631934" y="5485216"/>
              <a:chExt cx="3035761" cy="662409"/>
            </a:xfrm>
          </p:grpSpPr>
          <p:sp>
            <p:nvSpPr>
              <p:cNvPr id="184" name="TextBox 183">
                <a:extLst/>
              </p:cNvPr>
              <p:cNvSpPr txBox="1"/>
              <p:nvPr/>
            </p:nvSpPr>
            <p:spPr>
              <a:xfrm>
                <a:off x="6590477" y="6039903"/>
                <a:ext cx="1077218"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结构化数据层与原有数据库</a:t>
                </a:r>
              </a:p>
            </p:txBody>
          </p:sp>
          <p:sp>
            <p:nvSpPr>
              <p:cNvPr id="185" name="TextBox 184">
                <a:extLst/>
              </p:cNvPr>
              <p:cNvSpPr txBox="1"/>
              <p:nvPr/>
            </p:nvSpPr>
            <p:spPr>
              <a:xfrm>
                <a:off x="4750768" y="6039903"/>
                <a:ext cx="269304"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流数据</a:t>
                </a:r>
                <a:endParaRPr lang="zh-CN" sz="500" b="1" kern="0" dirty="0">
                  <a:ea typeface="微软雅黑"/>
                  <a:cs typeface="SimSun"/>
                </a:endParaRPr>
              </a:p>
            </p:txBody>
          </p:sp>
          <p:sp>
            <p:nvSpPr>
              <p:cNvPr id="186" name="TextBox 185">
                <a:extLst/>
              </p:cNvPr>
              <p:cNvSpPr txBox="1"/>
              <p:nvPr/>
            </p:nvSpPr>
            <p:spPr>
              <a:xfrm>
                <a:off x="5783053" y="6039903"/>
                <a:ext cx="538609" cy="107722"/>
              </a:xfrm>
              <a:prstGeom prst="rect">
                <a:avLst/>
              </a:prstGeom>
              <a:noFill/>
            </p:spPr>
            <p:txBody>
              <a:bodyPr wrap="none" lIns="0" tIns="0" rIns="0" bIns="0" rtlCol="0">
                <a:spAutoFit/>
              </a:bodyPr>
              <a:lstStyle/>
              <a:p>
                <a:pPr algn="ctr" defTabSz="914126" fontAlgn="base">
                  <a:spcBef>
                    <a:spcPct val="50000"/>
                  </a:spcBef>
                  <a:spcAft>
                    <a:spcPct val="0"/>
                  </a:spcAft>
                  <a:buClr>
                    <a:srgbClr val="F0AB00"/>
                  </a:buClr>
                  <a:buSzPct val="80000"/>
                  <a:defRPr/>
                </a:pPr>
                <a:r>
                  <a:rPr lang="en-US" sz="700" b="1" kern="0" dirty="0">
                    <a:ea typeface="微软雅黑"/>
                    <a:cs typeface="SimSun"/>
                  </a:rPr>
                  <a:t>非结构化数据</a:t>
                </a:r>
                <a:endParaRPr lang="zh-CN" sz="500" b="1" kern="0" dirty="0">
                  <a:ea typeface="微软雅黑"/>
                  <a:cs typeface="SimSun"/>
                </a:endParaRPr>
              </a:p>
            </p:txBody>
          </p:sp>
          <p:pic>
            <p:nvPicPr>
              <p:cNvPr id="187"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631934" y="5503514"/>
                <a:ext cx="506573" cy="506573"/>
              </a:xfrm>
              <a:prstGeom prst="rect">
                <a:avLst/>
              </a:prstGeom>
              <a:noFill/>
              <a:extLst>
                <a:ext uri="{909E8E84-426E-40DD-AFC4-6F175D3DCCD1}">
                  <a14:hiddenFill xmlns:a14="http://schemas.microsoft.com/office/drawing/2010/main">
                    <a:solidFill>
                      <a:srgbClr val="FFFFFF"/>
                    </a:solidFill>
                  </a14:hiddenFill>
                </a:ext>
              </a:extLst>
            </p:spPr>
          </p:pic>
          <p:grpSp>
            <p:nvGrpSpPr>
              <p:cNvPr id="188" name="Group 187"/>
              <p:cNvGrpSpPr/>
              <p:nvPr/>
            </p:nvGrpSpPr>
            <p:grpSpPr>
              <a:xfrm>
                <a:off x="5585022" y="5562810"/>
                <a:ext cx="613343" cy="397416"/>
                <a:chOff x="5391293" y="5363948"/>
                <a:chExt cx="613343" cy="397416"/>
              </a:xfrm>
            </p:grpSpPr>
            <p:pic>
              <p:nvPicPr>
                <p:cNvPr id="206" name="Picture 2">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391293" y="5562906"/>
                  <a:ext cx="347595" cy="198458"/>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3" descr="\\Mac\Home\Desktop\hive-1.png">
                  <a:extLst/>
                </p:cNvPr>
                <p:cNvPicPr>
                  <a:picLocks noChangeAspect="1" noChangeArrowheads="1"/>
                </p:cNvPicPr>
                <p:nvPr/>
              </p:nvPicPr>
              <p:blipFill>
                <a:blip r:embed="rId3"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5656541" y="5363948"/>
                  <a:ext cx="348095" cy="231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2" name="Group 201"/>
              <p:cNvGrpSpPr/>
              <p:nvPr/>
            </p:nvGrpSpPr>
            <p:grpSpPr>
              <a:xfrm>
                <a:off x="6843256" y="5485216"/>
                <a:ext cx="571960" cy="549020"/>
                <a:chOff x="6855131" y="5378338"/>
                <a:chExt cx="571960" cy="549020"/>
              </a:xfrm>
            </p:grpSpPr>
            <p:pic>
              <p:nvPicPr>
                <p:cNvPr id="2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55131" y="5623512"/>
                  <a:ext cx="303846" cy="303846"/>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23245" y="5619612"/>
                  <a:ext cx="303846" cy="30384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1179" y="5378338"/>
                  <a:ext cx="303846" cy="30384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83" name="Picture 7" descr="\\.psf\Home\Desktop\main-qimg-72801635cd370644216413122d826044-c.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064030" y="5793673"/>
              <a:ext cx="497884" cy="1970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8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57" y="504001"/>
            <a:ext cx="11183564" cy="646331"/>
          </a:xfrm>
        </p:spPr>
        <p:txBody>
          <a:bodyPr>
            <a:normAutofit fontScale="90000"/>
          </a:bodyPr>
          <a:lstStyle/>
          <a:p>
            <a:r>
              <a:rPr dirty="0">
                <a:latin typeface="Arial"/>
                <a:ea typeface="微软雅黑"/>
                <a:cs typeface="SimSun"/>
              </a:rPr>
              <a:t>灵活的云和基础架构</a:t>
            </a:r>
            <a:br>
              <a:rPr>
                <a:latin typeface="Arial"/>
                <a:ea typeface="微软雅黑"/>
              </a:rPr>
            </a:br>
            <a:r>
              <a:rPr lang="en-US" sz="1800" b="0" dirty="0">
                <a:latin typeface="Arial"/>
                <a:ea typeface="微软雅黑"/>
                <a:cs typeface="SimSun"/>
              </a:rPr>
              <a:t>支持企业灵活选择各种云模式，满足数据系统、应用和系统开发需求</a:t>
            </a:r>
          </a:p>
        </p:txBody>
      </p:sp>
      <p:sp>
        <p:nvSpPr>
          <p:cNvPr id="4" name="Text Placeholder 2"/>
          <p:cNvSpPr txBox="1">
            <a:spLocks/>
          </p:cNvSpPr>
          <p:nvPr/>
        </p:nvSpPr>
        <p:spPr>
          <a:xfrm>
            <a:off x="505456" y="2354938"/>
            <a:ext cx="3201858" cy="3094443"/>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71450" indent="-171450">
              <a:spcBef>
                <a:spcPts val="1199"/>
              </a:spcBef>
              <a:buFont typeface="Arial" charset="0"/>
              <a:buChar char="•"/>
            </a:pPr>
            <a:r>
              <a:rPr lang="en-US" sz="1400" dirty="0" err="1">
                <a:latin typeface="Arial"/>
                <a:ea typeface="微软雅黑"/>
                <a:cs typeface="SimSun"/>
              </a:rPr>
              <a:t>在本地、私有云和多个公有云之间自由移动和同步数据、实例和查询</a:t>
            </a:r>
            <a:endParaRPr lang="en-US" sz="1400" dirty="0">
              <a:latin typeface="Arial"/>
              <a:ea typeface="微软雅黑"/>
              <a:cs typeface="SimSun"/>
            </a:endParaRPr>
          </a:p>
          <a:p>
            <a:pPr marL="171450" indent="-171450">
              <a:spcBef>
                <a:spcPts val="1199"/>
              </a:spcBef>
              <a:buFont typeface="Arial" charset="0"/>
              <a:buChar char="•"/>
            </a:pPr>
            <a:r>
              <a:rPr lang="en-US" sz="1400" dirty="0" err="1">
                <a:latin typeface="Arial"/>
                <a:ea typeface="微软雅黑"/>
                <a:cs typeface="SimSun"/>
              </a:rPr>
              <a:t>涵盖软件定义</a:t>
            </a:r>
            <a:r>
              <a:rPr lang="zh-CN" altLang="en-US" sz="1400" dirty="0">
                <a:latin typeface="Arial"/>
                <a:ea typeface="微软雅黑"/>
                <a:cs typeface="SimSun"/>
              </a:rPr>
              <a:t>的</a:t>
            </a:r>
            <a:r>
              <a:rPr lang="en-US" sz="1400" dirty="0" err="1">
                <a:latin typeface="Arial"/>
                <a:ea typeface="微软雅黑"/>
                <a:cs typeface="SimSun"/>
              </a:rPr>
              <a:t>云自动化功能，以本地云</a:t>
            </a:r>
            <a:r>
              <a:rPr lang="zh-CN" altLang="en-US" sz="1400" dirty="0">
                <a:latin typeface="Arial"/>
                <a:ea typeface="微软雅黑"/>
                <a:cs typeface="SimSun"/>
              </a:rPr>
              <a:t>的</a:t>
            </a:r>
            <a:r>
              <a:rPr lang="en-US" sz="1400" dirty="0" err="1">
                <a:latin typeface="Arial"/>
                <a:ea typeface="微软雅黑"/>
                <a:cs typeface="SimSun"/>
              </a:rPr>
              <a:t>形式运营企业预置型数据中心</a:t>
            </a:r>
            <a:endParaRPr lang="en-US" sz="1400" dirty="0">
              <a:latin typeface="Arial"/>
              <a:ea typeface="微软雅黑"/>
              <a:cs typeface="SimSun"/>
            </a:endParaRPr>
          </a:p>
        </p:txBody>
      </p:sp>
      <p:sp>
        <p:nvSpPr>
          <p:cNvPr id="5" name="Text Placeholder 2"/>
          <p:cNvSpPr txBox="1">
            <a:spLocks/>
          </p:cNvSpPr>
          <p:nvPr/>
        </p:nvSpPr>
        <p:spPr bwMode="gray">
          <a:xfrm>
            <a:off x="509576" y="1788154"/>
            <a:ext cx="2896949" cy="812563"/>
          </a:xfrm>
          <a:prstGeom prst="rect">
            <a:avLst/>
          </a:prstGeom>
        </p:spPr>
        <p:txBody>
          <a:bodyPr vert="horz" lIns="0" tIns="0" rIns="0" bIns="0" rtlCol="0">
            <a:noAutofit/>
          </a:bodyPr>
          <a:lstStyle>
            <a:lvl1pPr marL="0" indent="0" algn="l" defTabSz="1088231" rtl="0" eaLnBrk="1" latinLnBrk="0" hangingPunct="1">
              <a:spcBef>
                <a:spcPts val="600"/>
              </a:spcBef>
              <a:buClr>
                <a:schemeClr val="accent1"/>
              </a:buClr>
              <a:buSzPct val="80000"/>
              <a:buFontTx/>
              <a:buNone/>
              <a:defRPr sz="17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a:solidFill>
                  <a:schemeClr val="accent1"/>
                </a:solidFill>
                <a:latin typeface="Arial"/>
                <a:ea typeface="微软雅黑"/>
                <a:cs typeface="SimSun"/>
              </a:rPr>
              <a:t>一个架构，多个模式</a:t>
            </a:r>
          </a:p>
          <a:p>
            <a:endParaRPr lang="zh-CN" sz="2000" dirty="0">
              <a:solidFill>
                <a:schemeClr val="accent1"/>
              </a:solidFill>
              <a:latin typeface="Arial"/>
              <a:ea typeface="微软雅黑"/>
            </a:endParaRPr>
          </a:p>
        </p:txBody>
      </p:sp>
      <p:grpSp>
        <p:nvGrpSpPr>
          <p:cNvPr id="34" name="Group 33"/>
          <p:cNvGrpSpPr/>
          <p:nvPr/>
        </p:nvGrpSpPr>
        <p:grpSpPr>
          <a:xfrm>
            <a:off x="4950297" y="1165879"/>
            <a:ext cx="6536318" cy="5236077"/>
            <a:chOff x="4948710" y="1165878"/>
            <a:chExt cx="6536318" cy="5236077"/>
          </a:xfrm>
        </p:grpSpPr>
        <p:sp>
          <p:nvSpPr>
            <p:cNvPr id="7" name="Oval 6"/>
            <p:cNvSpPr/>
            <p:nvPr/>
          </p:nvSpPr>
          <p:spPr bwMode="gray">
            <a:xfrm>
              <a:off x="6368684" y="2032210"/>
              <a:ext cx="3652562" cy="3652562"/>
            </a:xfrm>
            <a:prstGeom prst="ellipse">
              <a:avLst/>
            </a:prstGeom>
            <a:noFill/>
            <a:ln w="381000" algn="ctr">
              <a:solidFill>
                <a:schemeClr val="bg1">
                  <a:lumMod val="85000"/>
                  <a:alpha val="30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048" y="1165878"/>
              <a:ext cx="1812431" cy="1055238"/>
            </a:xfrm>
            <a:prstGeom prst="rect">
              <a:avLst/>
            </a:prstGeom>
            <a:solidFill>
              <a:schemeClr val="bg1">
                <a:alpha val="63000"/>
              </a:schemeClr>
            </a:solidFill>
          </p:spPr>
        </p:pic>
        <p:sp>
          <p:nvSpPr>
            <p:cNvPr id="10" name="Oval 9"/>
            <p:cNvSpPr/>
            <p:nvPr/>
          </p:nvSpPr>
          <p:spPr bwMode="gray">
            <a:xfrm>
              <a:off x="7189923" y="2828938"/>
              <a:ext cx="2029564" cy="2029564"/>
            </a:xfrm>
            <a:prstGeom prst="ellipse">
              <a:avLst/>
            </a:prstGeom>
            <a:noFill/>
            <a:ln w="19050" algn="ctr">
              <a:solidFill>
                <a:schemeClr val="bg1">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b="1" kern="0" dirty="0">
                <a:ea typeface="微软雅黑"/>
                <a:cs typeface="Arial Unicode MS" pitchFamily="34" charset="-128"/>
              </a:endParaRPr>
            </a:p>
          </p:txBody>
        </p:sp>
        <p:grpSp>
          <p:nvGrpSpPr>
            <p:cNvPr id="11" name="Group 10"/>
            <p:cNvGrpSpPr/>
            <p:nvPr/>
          </p:nvGrpSpPr>
          <p:grpSpPr>
            <a:xfrm>
              <a:off x="4948710" y="3296281"/>
              <a:ext cx="1812431" cy="1055238"/>
              <a:chOff x="4948710" y="3420972"/>
              <a:chExt cx="1812431" cy="1055238"/>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710" y="3420972"/>
                <a:ext cx="1812431" cy="1055238"/>
              </a:xfrm>
              <a:prstGeom prst="rect">
                <a:avLst/>
              </a:prstGeom>
              <a:solidFill>
                <a:schemeClr val="bg1">
                  <a:alpha val="63000"/>
                </a:schemeClr>
              </a:solidFill>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273" y="3686201"/>
                <a:ext cx="605338" cy="605338"/>
              </a:xfrm>
              <a:prstGeom prst="rect">
                <a:avLst/>
              </a:prstGeom>
            </p:spPr>
          </p:pic>
        </p:grpSp>
        <p:grpSp>
          <p:nvGrpSpPr>
            <p:cNvPr id="14" name="Group 13"/>
            <p:cNvGrpSpPr/>
            <p:nvPr/>
          </p:nvGrpSpPr>
          <p:grpSpPr>
            <a:xfrm>
              <a:off x="9248332" y="4578806"/>
              <a:ext cx="1812431" cy="1055238"/>
              <a:chOff x="9248332" y="4952878"/>
              <a:chExt cx="1812431" cy="1055238"/>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332" y="4952878"/>
                <a:ext cx="1812431" cy="1055238"/>
              </a:xfrm>
              <a:prstGeom prst="rect">
                <a:avLst/>
              </a:prstGeom>
              <a:solidFill>
                <a:schemeClr val="bg1">
                  <a:alpha val="63000"/>
                </a:schemeClr>
              </a:solidFill>
            </p:spPr>
          </p:pic>
          <p:sp>
            <p:nvSpPr>
              <p:cNvPr id="16" name="TextBox 15"/>
              <p:cNvSpPr txBox="1"/>
              <p:nvPr/>
            </p:nvSpPr>
            <p:spPr>
              <a:xfrm>
                <a:off x="9345504" y="5376804"/>
                <a:ext cx="1611595"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b="1" kern="0" dirty="0">
                    <a:ea typeface="微软雅黑"/>
                    <a:cs typeface="SimSun"/>
                  </a:rPr>
                  <a:t>SAP HANA </a:t>
                </a:r>
                <a:br>
                  <a:rPr dirty="0">
                    <a:ea typeface="微软雅黑"/>
                  </a:rPr>
                </a:br>
                <a:r>
                  <a:rPr lang="en-US" sz="1500" b="1" kern="0" dirty="0">
                    <a:ea typeface="微软雅黑"/>
                    <a:cs typeface="SimSun"/>
                  </a:rPr>
                  <a:t>Enterprise Cloud</a:t>
                </a:r>
              </a:p>
            </p:txBody>
          </p:sp>
        </p:grpSp>
        <p:grpSp>
          <p:nvGrpSpPr>
            <p:cNvPr id="17" name="Group 16"/>
            <p:cNvGrpSpPr/>
            <p:nvPr/>
          </p:nvGrpSpPr>
          <p:grpSpPr>
            <a:xfrm>
              <a:off x="5555563" y="4578806"/>
              <a:ext cx="1812431" cy="1055238"/>
              <a:chOff x="5555563" y="4952878"/>
              <a:chExt cx="1812431" cy="1055238"/>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563" y="4952878"/>
                <a:ext cx="1812431" cy="1055238"/>
              </a:xfrm>
              <a:prstGeom prst="rect">
                <a:avLst/>
              </a:prstGeom>
              <a:solidFill>
                <a:schemeClr val="bg1">
                  <a:alpha val="63000"/>
                </a:schemeClr>
              </a:solidFill>
            </p:spPr>
          </p:pic>
          <p:sp>
            <p:nvSpPr>
              <p:cNvPr id="19" name="TextBox 18"/>
              <p:cNvSpPr txBox="1"/>
              <p:nvPr/>
            </p:nvSpPr>
            <p:spPr>
              <a:xfrm>
                <a:off x="5810614" y="5376804"/>
                <a:ext cx="1382813"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b="1" kern="0" dirty="0">
                    <a:ea typeface="微软雅黑"/>
                    <a:cs typeface="SimSun"/>
                  </a:rPr>
                  <a:t>SAP Cloud Platform</a:t>
                </a:r>
              </a:p>
            </p:txBody>
          </p:sp>
        </p:grpSp>
        <p:sp>
          <p:nvSpPr>
            <p:cNvPr id="20" name="Rectangle 19"/>
            <p:cNvSpPr/>
            <p:nvPr/>
          </p:nvSpPr>
          <p:spPr>
            <a:xfrm>
              <a:off x="7276242" y="3711587"/>
              <a:ext cx="1896573" cy="656590"/>
            </a:xfrm>
            <a:prstGeom prst="rect">
              <a:avLst/>
            </a:prstGeom>
          </p:spPr>
          <p:txBody>
            <a:bodyPr wrap="square">
              <a:spAutoFit/>
            </a:bodyPr>
            <a:lstStyle/>
            <a:p>
              <a:pPr algn="ctr" defTabSz="914400" fontAlgn="base">
                <a:lnSpc>
                  <a:spcPts val="2180"/>
                </a:lnSpc>
                <a:spcBef>
                  <a:spcPct val="50000"/>
                </a:spcBef>
                <a:spcAft>
                  <a:spcPct val="0"/>
                </a:spcAft>
                <a:buClr>
                  <a:srgbClr val="F0AB00"/>
                </a:buClr>
                <a:buSzPct val="80000"/>
              </a:pPr>
              <a:r>
                <a:rPr lang="en-US" altLang="en-US" sz="2000" dirty="0">
                  <a:ea typeface="微软雅黑"/>
                </a:rPr>
                <a:t>SAP HANA </a:t>
              </a:r>
              <a:br>
                <a:rPr lang="en-US" altLang="en-US" sz="2000" dirty="0">
                  <a:ea typeface="微软雅黑"/>
                </a:rPr>
              </a:br>
              <a:r>
                <a:rPr lang="zh-CN" altLang="en-US" sz="2000" dirty="0">
                  <a:ea typeface="微软雅黑"/>
                </a:rPr>
                <a:t>数据管理套件</a:t>
              </a:r>
              <a:endParaRPr lang="en-US" sz="2000" b="1" kern="0" dirty="0">
                <a:ea typeface="微软雅黑"/>
                <a:cs typeface="SimSun"/>
              </a:endParaRPr>
            </a:p>
          </p:txBody>
        </p:sp>
        <p:grpSp>
          <p:nvGrpSpPr>
            <p:cNvPr id="21" name="Group 20"/>
            <p:cNvGrpSpPr/>
            <p:nvPr/>
          </p:nvGrpSpPr>
          <p:grpSpPr>
            <a:xfrm>
              <a:off x="5437836" y="1951322"/>
              <a:ext cx="1812431" cy="1055238"/>
              <a:chOff x="5465546" y="1951324"/>
              <a:chExt cx="1812431" cy="1055238"/>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546" y="1951324"/>
                <a:ext cx="1812431" cy="1055238"/>
              </a:xfrm>
              <a:prstGeom prst="rect">
                <a:avLst/>
              </a:prstGeom>
              <a:solidFill>
                <a:schemeClr val="bg1">
                  <a:alpha val="63000"/>
                </a:schemeClr>
              </a:solidFill>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7834" y="2353154"/>
                <a:ext cx="1077771" cy="405241"/>
              </a:xfrm>
              <a:prstGeom prst="rect">
                <a:avLst/>
              </a:prstGeom>
            </p:spPr>
          </p:pic>
        </p:grpSp>
        <p:grpSp>
          <p:nvGrpSpPr>
            <p:cNvPr id="24" name="Group 23"/>
            <p:cNvGrpSpPr/>
            <p:nvPr/>
          </p:nvGrpSpPr>
          <p:grpSpPr>
            <a:xfrm>
              <a:off x="9223369" y="1951322"/>
              <a:ext cx="1812431" cy="1055238"/>
              <a:chOff x="9251079" y="1951324"/>
              <a:chExt cx="1812431" cy="1055238"/>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079" y="1951324"/>
                <a:ext cx="1812431" cy="1055238"/>
              </a:xfrm>
              <a:prstGeom prst="rect">
                <a:avLst/>
              </a:prstGeom>
              <a:solidFill>
                <a:schemeClr val="bg1">
                  <a:alpha val="63000"/>
                </a:schemeClr>
              </a:solidFill>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3267" y="2450997"/>
                <a:ext cx="1223781" cy="393998"/>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1222" y="1348612"/>
              <a:ext cx="1366965" cy="844569"/>
            </a:xfrm>
            <a:prstGeom prst="rect">
              <a:avLst/>
            </a:prstGeom>
          </p:spPr>
        </p:pic>
        <p:grpSp>
          <p:nvGrpSpPr>
            <p:cNvPr id="28" name="Group 27"/>
            <p:cNvGrpSpPr/>
            <p:nvPr/>
          </p:nvGrpSpPr>
          <p:grpSpPr>
            <a:xfrm>
              <a:off x="9672597" y="3323990"/>
              <a:ext cx="1812431" cy="1055238"/>
              <a:chOff x="9672597" y="3448681"/>
              <a:chExt cx="1812431" cy="1055238"/>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597" y="3448681"/>
                <a:ext cx="1812431" cy="1055238"/>
              </a:xfrm>
              <a:prstGeom prst="rect">
                <a:avLst/>
              </a:prstGeom>
              <a:solidFill>
                <a:schemeClr val="bg1">
                  <a:alpha val="63000"/>
                </a:schemeClr>
              </a:solidFill>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2138" y="4013477"/>
                <a:ext cx="1367917" cy="234347"/>
              </a:xfrm>
              <a:prstGeom prst="rect">
                <a:avLst/>
              </a:prstGeom>
            </p:spPr>
          </p:pic>
        </p:grpSp>
        <p:sp>
          <p:nvSpPr>
            <p:cNvPr id="31" name="TextBox 30"/>
            <p:cNvSpPr txBox="1"/>
            <p:nvPr/>
          </p:nvSpPr>
          <p:spPr>
            <a:xfrm>
              <a:off x="7348682" y="5933639"/>
              <a:ext cx="1790700" cy="468316"/>
            </a:xfrm>
            <a:prstGeom prst="rect">
              <a:avLst/>
            </a:prstGeom>
            <a:noFill/>
          </p:spPr>
          <p:txBody>
            <a:bodyPr wrap="square" lIns="0" tIns="0" rIns="0" bIns="0" rtlCol="0">
              <a:spAutoFit/>
            </a:bodyPr>
            <a:lstStyle/>
            <a:p>
              <a:pPr algn="ctr" fontAlgn="base">
                <a:spcAft>
                  <a:spcPct val="0"/>
                </a:spcAft>
                <a:buClr>
                  <a:srgbClr val="F0AB00"/>
                </a:buClr>
                <a:buSzPct val="80000"/>
              </a:pPr>
              <a:r>
                <a:rPr lang="en-US" sz="1500" b="1" kern="0" dirty="0">
                  <a:ea typeface="微软雅黑"/>
                  <a:cs typeface="SimSun"/>
                </a:rPr>
                <a:t>私有云</a:t>
              </a:r>
              <a:br>
                <a:rPr>
                  <a:ea typeface="微软雅黑"/>
                </a:rPr>
              </a:br>
              <a:r>
                <a:rPr lang="en-US" sz="1500" b="1" kern="0" dirty="0">
                  <a:ea typeface="微软雅黑"/>
                  <a:cs typeface="SimSun"/>
                </a:rPr>
                <a:t>企业预置</a:t>
              </a:r>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1805" y="6128665"/>
              <a:ext cx="392545" cy="230909"/>
            </a:xfrm>
            <a:prstGeom prst="rect">
              <a:avLst/>
            </a:prstGeom>
          </p:spPr>
        </p:pic>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93312" y="6090007"/>
              <a:ext cx="279400" cy="279400"/>
            </a:xfrm>
            <a:prstGeom prst="rect">
              <a:avLst/>
            </a:prstGeom>
          </p:spPr>
        </p:pic>
      </p:grpSp>
      <p:pic>
        <p:nvPicPr>
          <p:cNvPr id="36" name="SAP Logo"/>
          <p:cNvPicPr>
            <a:picLocks noChangeAspect="1"/>
          </p:cNvPicPr>
          <p:nvPr/>
        </p:nvPicPr>
        <p:blipFill rotWithShape="1">
          <a:blip r:embed="rId11">
            <a:extLst>
              <a:ext uri="{28A0092B-C50C-407E-A947-70E740481C1C}">
                <a14:useLocalDpi xmlns:a14="http://schemas.microsoft.com/office/drawing/2010/main" val="0"/>
              </a:ext>
            </a:extLst>
          </a:blip>
          <a:srcRect t="-1" r="54793" b="-3946"/>
          <a:stretch/>
        </p:blipFill>
        <p:spPr>
          <a:xfrm>
            <a:off x="7779187" y="3098364"/>
            <a:ext cx="992291" cy="520508"/>
          </a:xfrm>
          <a:prstGeom prst="rect">
            <a:avLst/>
          </a:prstGeom>
        </p:spPr>
      </p:pic>
    </p:spTree>
    <p:extLst>
      <p:ext uri="{BB962C8B-B14F-4D97-AF65-F5344CB8AC3E}">
        <p14:creationId xmlns:p14="http://schemas.microsoft.com/office/powerpoint/2010/main" val="72230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7706723" y="4166753"/>
            <a:ext cx="3713018" cy="1298517"/>
          </a:xfrm>
        </p:spPr>
        <p:txBody>
          <a:bodyPr/>
          <a:lstStyle/>
          <a:p>
            <a:pPr marL="731520" algn="ctr"/>
            <a:br>
              <a:rPr dirty="0">
                <a:latin typeface="Arial"/>
                <a:ea typeface="微软雅黑"/>
              </a:rPr>
            </a:br>
            <a:r>
              <a:rPr lang="en-US" sz="1800" b="1" dirty="0">
                <a:solidFill>
                  <a:schemeClr val="accent3"/>
                </a:solidFill>
                <a:latin typeface="Arial"/>
                <a:ea typeface="微软雅黑"/>
                <a:cs typeface="SimSun"/>
              </a:rPr>
              <a:t>数据治理</a:t>
            </a:r>
          </a:p>
          <a:p>
            <a:pPr marL="731520"/>
            <a:r>
              <a:rPr lang="zh-CN" altLang="en-US" sz="1400" dirty="0">
                <a:ea typeface="微软雅黑"/>
                <a:cs typeface="SimSun"/>
              </a:rPr>
              <a:t>数据合规战略，流程优化，数据治理、血缘追溯和质量管理</a:t>
            </a:r>
          </a:p>
          <a:p>
            <a:endParaRPr lang="zh-CN" sz="1400" dirty="0">
              <a:solidFill>
                <a:schemeClr val="accent3"/>
              </a:solidFill>
              <a:latin typeface="Arial"/>
              <a:ea typeface="微软雅黑"/>
            </a:endParaRPr>
          </a:p>
        </p:txBody>
      </p:sp>
      <p:sp>
        <p:nvSpPr>
          <p:cNvPr id="4" name="Text Placeholder 3"/>
          <p:cNvSpPr>
            <a:spLocks noGrp="1"/>
          </p:cNvSpPr>
          <p:nvPr>
            <p:ph type="body" sz="quarter" idx="12"/>
          </p:nvPr>
        </p:nvSpPr>
        <p:spPr>
          <a:xfrm>
            <a:off x="4282465" y="4166754"/>
            <a:ext cx="3563072" cy="1042473"/>
          </a:xfrm>
        </p:spPr>
        <p:txBody>
          <a:bodyPr/>
          <a:lstStyle/>
          <a:p>
            <a:pPr marL="731520"/>
            <a:br>
              <a:rPr dirty="0">
                <a:latin typeface="Arial"/>
                <a:ea typeface="微软雅黑"/>
              </a:rPr>
            </a:br>
            <a:r>
              <a:rPr lang="en-US" sz="1800" b="1" dirty="0">
                <a:solidFill>
                  <a:schemeClr val="accent3"/>
                </a:solidFill>
                <a:latin typeface="Arial"/>
                <a:ea typeface="微软雅黑"/>
                <a:cs typeface="SimSun"/>
              </a:rPr>
              <a:t>数据洞察</a:t>
            </a:r>
          </a:p>
          <a:p>
            <a:r>
              <a:rPr lang="en-US" sz="1400" dirty="0">
                <a:latin typeface="Arial"/>
                <a:ea typeface="微软雅黑"/>
                <a:cs typeface="SimSun"/>
              </a:rPr>
              <a:t>内存分析数据库，支持企业开发高度灵活的高级分析和创新型应用</a:t>
            </a:r>
          </a:p>
        </p:txBody>
      </p:sp>
      <p:sp>
        <p:nvSpPr>
          <p:cNvPr id="3" name="Text Placeholder 2"/>
          <p:cNvSpPr>
            <a:spLocks noGrp="1"/>
          </p:cNvSpPr>
          <p:nvPr>
            <p:ph type="body" sz="quarter" idx="10"/>
          </p:nvPr>
        </p:nvSpPr>
        <p:spPr>
          <a:xfrm>
            <a:off x="504001" y="4165200"/>
            <a:ext cx="3458531" cy="1715655"/>
          </a:xfrm>
        </p:spPr>
        <p:txBody>
          <a:bodyPr/>
          <a:lstStyle/>
          <a:p>
            <a:pPr marL="731520"/>
            <a:br>
              <a:rPr dirty="0">
                <a:latin typeface="Arial"/>
                <a:ea typeface="微软雅黑"/>
              </a:rPr>
            </a:br>
            <a:r>
              <a:rPr lang="en-US" sz="1800" b="1" dirty="0" err="1">
                <a:solidFill>
                  <a:schemeClr val="accent3"/>
                </a:solidFill>
                <a:latin typeface="Arial"/>
                <a:ea typeface="微软雅黑"/>
                <a:cs typeface="SimSun"/>
              </a:rPr>
              <a:t>数据框架</a:t>
            </a:r>
            <a:endParaRPr lang="en-US" sz="1800" b="1" dirty="0">
              <a:solidFill>
                <a:schemeClr val="accent3"/>
              </a:solidFill>
              <a:latin typeface="Arial"/>
              <a:ea typeface="微软雅黑"/>
              <a:cs typeface="SimSun"/>
            </a:endParaRPr>
          </a:p>
          <a:p>
            <a:r>
              <a:rPr lang="en-US" sz="1400" dirty="0" err="1">
                <a:latin typeface="Arial"/>
                <a:ea typeface="微软雅黑"/>
                <a:cs typeface="SimSun"/>
              </a:rPr>
              <a:t>支持我们数字化创新系统</a:t>
            </a:r>
            <a:r>
              <a:rPr lang="en-US" sz="1400" dirty="0">
                <a:latin typeface="Arial"/>
                <a:ea typeface="微软雅黑"/>
                <a:cs typeface="SimSun"/>
              </a:rPr>
              <a:t> SAP Leonardo 的大数据、物联网、EDW 和分析系统</a:t>
            </a:r>
          </a:p>
          <a:p>
            <a:endParaRPr lang="zh-CN" sz="1400" dirty="0">
              <a:solidFill>
                <a:schemeClr val="accent3"/>
              </a:solidFill>
              <a:latin typeface="Arial"/>
              <a:ea typeface="微软雅黑"/>
            </a:endParaRPr>
          </a:p>
        </p:txBody>
      </p:sp>
      <p:sp>
        <p:nvSpPr>
          <p:cNvPr id="2" name="Title 1"/>
          <p:cNvSpPr>
            <a:spLocks noGrp="1"/>
          </p:cNvSpPr>
          <p:nvPr>
            <p:ph type="title"/>
          </p:nvPr>
        </p:nvSpPr>
        <p:spPr>
          <a:xfrm>
            <a:off x="504001" y="569255"/>
            <a:ext cx="11186476" cy="369332"/>
          </a:xfrm>
        </p:spPr>
        <p:txBody>
          <a:bodyPr>
            <a:normAutofit fontScale="90000"/>
          </a:bodyPr>
          <a:lstStyle/>
          <a:p>
            <a:r>
              <a:rPr dirty="0" err="1">
                <a:latin typeface="Arial"/>
                <a:ea typeface="微软雅黑"/>
                <a:cs typeface="SimSun"/>
              </a:rPr>
              <a:t>开启</a:t>
            </a:r>
            <a:r>
              <a:rPr dirty="0">
                <a:latin typeface="Arial"/>
                <a:ea typeface="微软雅黑"/>
                <a:cs typeface="SimSun"/>
              </a:rPr>
              <a:t> </a:t>
            </a:r>
            <a:r>
              <a:rPr lang="en-US" dirty="0">
                <a:latin typeface="Arial"/>
                <a:ea typeface="微软雅黑"/>
                <a:cs typeface="SimSun"/>
              </a:rPr>
              <a:t>SAP HANA </a:t>
            </a:r>
            <a:r>
              <a:rPr lang="zh-CN" altLang="en-US" dirty="0">
                <a:latin typeface="Arial"/>
                <a:ea typeface="微软雅黑"/>
                <a:cs typeface="SimSun"/>
              </a:rPr>
              <a:t>数据管理套件</a:t>
            </a:r>
            <a:r>
              <a:rPr dirty="0" err="1">
                <a:latin typeface="Arial"/>
                <a:ea typeface="微软雅黑"/>
                <a:cs typeface="SimSun"/>
              </a:rPr>
              <a:t>之旅</a:t>
            </a:r>
            <a:endParaRPr lang="zh-CN" dirty="0">
              <a:latin typeface="Arial"/>
              <a:ea typeface="微软雅黑"/>
            </a:endParaRPr>
          </a:p>
        </p:txBody>
      </p:sp>
      <p:sp>
        <p:nvSpPr>
          <p:cNvPr id="25" name="Rectangle 24"/>
          <p:cNvSpPr/>
          <p:nvPr/>
        </p:nvSpPr>
        <p:spPr>
          <a:xfrm>
            <a:off x="383864" y="1886230"/>
            <a:ext cx="2348047" cy="954107"/>
          </a:xfrm>
          <a:prstGeom prst="rect">
            <a:avLst/>
          </a:prstGeom>
        </p:spPr>
        <p:txBody>
          <a:bodyPr wrap="square">
            <a:spAutoFit/>
          </a:bodyPr>
          <a:lstStyle/>
          <a:p>
            <a:r>
              <a:rPr lang="en-US" altLang="en-US" sz="2800" dirty="0">
                <a:solidFill>
                  <a:schemeClr val="accent1"/>
                </a:solidFill>
                <a:ea typeface="微软雅黑"/>
                <a:cs typeface="SimSun"/>
              </a:rPr>
              <a:t>SAP HANA </a:t>
            </a:r>
            <a:r>
              <a:rPr lang="zh-CN" altLang="en-US" sz="2800" dirty="0">
                <a:solidFill>
                  <a:schemeClr val="accent1"/>
                </a:solidFill>
                <a:ea typeface="微软雅黑"/>
                <a:cs typeface="SimSun"/>
              </a:rPr>
              <a:t>数据管理套件</a:t>
            </a:r>
          </a:p>
        </p:txBody>
      </p:sp>
      <p:sp>
        <p:nvSpPr>
          <p:cNvPr id="17" name="Rectangle 16"/>
          <p:cNvSpPr/>
          <p:nvPr/>
        </p:nvSpPr>
        <p:spPr bwMode="gray">
          <a:xfrm>
            <a:off x="3658679" y="1746053"/>
            <a:ext cx="7761062" cy="1661657"/>
          </a:xfrm>
          <a:prstGeom prst="rect">
            <a:avLst/>
          </a:prstGeom>
          <a:solidFill>
            <a:schemeClr val="bg1"/>
          </a:solidFill>
          <a:ln w="25400" algn="ctr">
            <a:noFill/>
            <a:miter lim="800000"/>
            <a:headEnd/>
            <a:tailEnd/>
          </a:ln>
        </p:spPr>
        <p:txBody>
          <a:bodyPr lIns="89977" tIns="71981" rIns="89977" bIns="71981" rtlCol="0" anchor="t"/>
          <a:lstStyle/>
          <a:p>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SAP HANA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数据管理套件通过开</a:t>
            </a:r>
            <a:r>
              <a:rPr lang="en-US" sz="1600" dirty="0" err="1">
                <a:solidFill>
                  <a:schemeClr val="tx1">
                    <a:lumMod val="75000"/>
                    <a:lumOff val="25000"/>
                  </a:schemeClr>
                </a:solidFill>
                <a:latin typeface="微软雅黑" panose="020B0503020204020204" pitchFamily="34" charset="-122"/>
                <a:ea typeface="微软雅黑" panose="020B0503020204020204" pitchFamily="34" charset="-122"/>
              </a:rPr>
              <a:t>放式</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、易集成的云</a:t>
            </a:r>
            <a:r>
              <a:rPr lang="en-US" sz="1600" dirty="0" err="1">
                <a:solidFill>
                  <a:schemeClr val="tx1">
                    <a:lumMod val="75000"/>
                    <a:lumOff val="25000"/>
                  </a:schemeClr>
                </a:solidFill>
                <a:latin typeface="微软雅黑" panose="020B0503020204020204" pitchFamily="34" charset="-122"/>
                <a:ea typeface="微软雅黑" panose="020B0503020204020204" pitchFamily="34" charset="-122"/>
              </a:rPr>
              <a:t>解决方案套件，让</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a:t>
            </a:r>
            <a:r>
              <a:rPr lang="en-US" sz="1600" dirty="0" err="1">
                <a:solidFill>
                  <a:schemeClr val="tx1">
                    <a:lumMod val="75000"/>
                    <a:lumOff val="25000"/>
                  </a:schemeClr>
                </a:solidFill>
                <a:latin typeface="微软雅黑" panose="020B0503020204020204" pitchFamily="34" charset="-122"/>
                <a:ea typeface="微软雅黑" panose="020B0503020204020204" pitchFamily="34" charset="-122"/>
              </a:rPr>
              <a:t>能够在可靠且统一的架构中协调所有需要的数据，构建安全、可控的企业级应用和分析</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服务</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664" indent="-285664">
              <a:buFont typeface="Arial"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开放和灵活的数据系统，支持</a:t>
            </a:r>
            <a:r>
              <a:rPr lang="en-US" sz="1400" dirty="0" err="1">
                <a:solidFill>
                  <a:schemeClr val="tx1">
                    <a:lumMod val="75000"/>
                    <a:lumOff val="25000"/>
                  </a:schemeClr>
                </a:solidFill>
                <a:latin typeface="微软雅黑" panose="020B0503020204020204" pitchFamily="34" charset="-122"/>
                <a:ea typeface="微软雅黑" panose="020B0503020204020204" pitchFamily="34" charset="-122"/>
              </a:rPr>
              <a:t>多云和混合云</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环境部署</a:t>
            </a:r>
          </a:p>
          <a:p>
            <a:pPr marL="285664" indent="-285664">
              <a:buFont typeface="Arial"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针对未来就绪的数据提供跨源的全方位数据视图</a:t>
            </a:r>
          </a:p>
          <a:p>
            <a:pPr marL="285664" indent="-285664">
              <a:buFont typeface="Arial"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联合数据治理、安全、追溯和可视化功能</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Sun"/>
            </a:endParaRPr>
          </a:p>
          <a:p>
            <a:endParaRPr 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Sun"/>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880" y="4070142"/>
            <a:ext cx="815826" cy="815826"/>
          </a:xfrm>
          <a:prstGeom prst="rect">
            <a:avLst/>
          </a:prstGeom>
          <a:noFill/>
        </p:spPr>
      </p:pic>
      <p:pic>
        <p:nvPicPr>
          <p:cNvPr id="27"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0048" y="4126566"/>
            <a:ext cx="839373" cy="839373"/>
          </a:xfrm>
          <a:prstGeom prst="rect">
            <a:avLst/>
          </a:prstGeom>
          <a:noFill/>
          <a:extLst/>
        </p:spPr>
      </p:pic>
      <p:pic>
        <p:nvPicPr>
          <p:cNvPr id="29"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72750" y="4036040"/>
            <a:ext cx="800900" cy="800900"/>
          </a:xfrm>
          <a:prstGeom prst="rect">
            <a:avLst/>
          </a:prstGeom>
          <a:noFill/>
          <a:ex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spTree>
    <p:extLst>
      <p:ext uri="{BB962C8B-B14F-4D97-AF65-F5344CB8AC3E}">
        <p14:creationId xmlns:p14="http://schemas.microsoft.com/office/powerpoint/2010/main" val="75315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gray">
          <a:xfrm>
            <a:off x="794656" y="1654627"/>
            <a:ext cx="10668001" cy="456111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latin typeface="Arial"/>
              <a:ea typeface="微软雅黑"/>
              <a:cs typeface="Arial Unicode MS" pitchFamily="34" charset="-128"/>
            </a:endParaRPr>
          </a:p>
        </p:txBody>
      </p:sp>
      <p:sp>
        <p:nvSpPr>
          <p:cNvPr id="19" name="Title 18"/>
          <p:cNvSpPr>
            <a:spLocks noGrp="1"/>
          </p:cNvSpPr>
          <p:nvPr>
            <p:ph type="title"/>
          </p:nvPr>
        </p:nvSpPr>
        <p:spPr>
          <a:xfrm>
            <a:off x="1148180" y="720569"/>
            <a:ext cx="10649072" cy="369332"/>
          </a:xfrm>
        </p:spPr>
        <p:txBody>
          <a:bodyPr>
            <a:normAutofit fontScale="90000"/>
          </a:bodyPr>
          <a:lstStyle/>
          <a:p>
            <a:r>
              <a:rPr lang="en-US" altLang="en-US" sz="4000" b="0" dirty="0">
                <a:solidFill>
                  <a:schemeClr val="accent1"/>
                </a:solidFill>
                <a:latin typeface="Arial"/>
                <a:ea typeface="微软雅黑"/>
                <a:cs typeface="SimSun"/>
              </a:rPr>
              <a:t>数据框架</a:t>
            </a:r>
            <a:br>
              <a:rPr>
                <a:latin typeface="Arial"/>
                <a:ea typeface="微软雅黑"/>
              </a:rPr>
            </a:br>
            <a:r>
              <a:rPr lang="en-US" altLang="en-US" sz="2700" b="0" dirty="0">
                <a:latin typeface="Arial"/>
                <a:ea typeface="微软雅黑"/>
                <a:cs typeface="SimSun"/>
              </a:rPr>
              <a:t>从何处着手？</a:t>
            </a:r>
            <a:endParaRPr lang="zh-CN" sz="1800" b="0" dirty="0">
              <a:latin typeface="Arial"/>
              <a:ea typeface="微软雅黑"/>
            </a:endParaRPr>
          </a:p>
        </p:txBody>
      </p:sp>
      <p:sp>
        <p:nvSpPr>
          <p:cNvPr id="5" name="Text Placeholder 4"/>
          <p:cNvSpPr>
            <a:spLocks noGrp="1"/>
          </p:cNvSpPr>
          <p:nvPr>
            <p:ph type="body" sz="quarter" idx="4294967295"/>
          </p:nvPr>
        </p:nvSpPr>
        <p:spPr>
          <a:xfrm>
            <a:off x="2170800" y="4884055"/>
            <a:ext cx="2378075" cy="727075"/>
          </a:xfrm>
        </p:spPr>
        <p:txBody>
          <a:bodyPr/>
          <a:lstStyle/>
          <a:p>
            <a:r>
              <a:rPr lang="en-US" b="1" dirty="0">
                <a:solidFill>
                  <a:schemeClr val="accent1"/>
                </a:solidFill>
                <a:latin typeface="Arial"/>
                <a:ea typeface="微软雅黑"/>
                <a:cs typeface="SimSun"/>
              </a:rPr>
              <a:t>SAP S/4HANA </a:t>
            </a:r>
            <a:br>
              <a:rPr dirty="0">
                <a:latin typeface="Arial"/>
                <a:ea typeface="微软雅黑"/>
              </a:rPr>
            </a:br>
            <a:r>
              <a:rPr lang="en-US" b="1" dirty="0">
                <a:solidFill>
                  <a:schemeClr val="accent1"/>
                </a:solidFill>
                <a:latin typeface="Arial"/>
                <a:ea typeface="微软雅黑"/>
                <a:cs typeface="SimSun"/>
              </a:rPr>
              <a:t>项目</a:t>
            </a:r>
          </a:p>
        </p:txBody>
      </p:sp>
      <p:sp>
        <p:nvSpPr>
          <p:cNvPr id="4" name="Text Placeholder 3"/>
          <p:cNvSpPr>
            <a:spLocks noGrp="1"/>
          </p:cNvSpPr>
          <p:nvPr>
            <p:ph type="body" sz="quarter" idx="4294967295"/>
          </p:nvPr>
        </p:nvSpPr>
        <p:spPr>
          <a:xfrm>
            <a:off x="2170800" y="3340834"/>
            <a:ext cx="2379663" cy="727075"/>
          </a:xfrm>
        </p:spPr>
        <p:txBody>
          <a:bodyPr/>
          <a:lstStyle/>
          <a:p>
            <a:r>
              <a:rPr lang="en-US" b="1" dirty="0">
                <a:solidFill>
                  <a:schemeClr val="accent1"/>
                </a:solidFill>
                <a:latin typeface="Arial"/>
                <a:ea typeface="微软雅黑"/>
                <a:cs typeface="SimSun"/>
              </a:rPr>
              <a:t>SAP Leonardo</a:t>
            </a:r>
            <a:br>
              <a:rPr lang="en-US" b="1" dirty="0">
                <a:solidFill>
                  <a:schemeClr val="accent1"/>
                </a:solidFill>
                <a:latin typeface="Arial"/>
                <a:ea typeface="微软雅黑"/>
                <a:cs typeface="SimSun"/>
              </a:rPr>
            </a:br>
            <a:r>
              <a:rPr lang="en-US" b="1" dirty="0" err="1">
                <a:solidFill>
                  <a:schemeClr val="accent1"/>
                </a:solidFill>
                <a:latin typeface="Arial"/>
                <a:ea typeface="微软雅黑"/>
                <a:cs typeface="SimSun"/>
              </a:rPr>
              <a:t>项目</a:t>
            </a:r>
            <a:endParaRPr lang="en-US" b="1" dirty="0">
              <a:solidFill>
                <a:schemeClr val="accent1"/>
              </a:solidFill>
              <a:latin typeface="Arial"/>
              <a:ea typeface="微软雅黑"/>
              <a:cs typeface="SimSun"/>
            </a:endParaRPr>
          </a:p>
          <a:p>
            <a:endParaRPr lang="zh-CN" b="1" dirty="0">
              <a:solidFill>
                <a:schemeClr val="accent1"/>
              </a:solidFill>
              <a:latin typeface="Arial"/>
              <a:ea typeface="微软雅黑"/>
            </a:endParaRPr>
          </a:p>
        </p:txBody>
      </p:sp>
      <p:sp>
        <p:nvSpPr>
          <p:cNvPr id="3" name="Text Placeholder 2"/>
          <p:cNvSpPr>
            <a:spLocks noGrp="1"/>
          </p:cNvSpPr>
          <p:nvPr>
            <p:ph type="body" sz="quarter" idx="4294967295"/>
          </p:nvPr>
        </p:nvSpPr>
        <p:spPr>
          <a:xfrm>
            <a:off x="2170800" y="2253397"/>
            <a:ext cx="2378075" cy="727075"/>
          </a:xfrm>
        </p:spPr>
        <p:txBody>
          <a:bodyPr/>
          <a:lstStyle/>
          <a:p>
            <a:r>
              <a:rPr lang="en-US" b="1" dirty="0">
                <a:solidFill>
                  <a:schemeClr val="accent1"/>
                </a:solidFill>
                <a:latin typeface="Arial"/>
                <a:ea typeface="微软雅黑"/>
                <a:cs typeface="SimSun"/>
              </a:rPr>
              <a:t>大数据仓库</a:t>
            </a:r>
          </a:p>
        </p:txBody>
      </p:sp>
      <p:sp>
        <p:nvSpPr>
          <p:cNvPr id="15" name="Rectangle 14"/>
          <p:cNvSpPr/>
          <p:nvPr/>
        </p:nvSpPr>
        <p:spPr>
          <a:xfrm>
            <a:off x="3981600" y="1786995"/>
            <a:ext cx="4195923" cy="923330"/>
          </a:xfrm>
          <a:prstGeom prst="rect">
            <a:avLst/>
          </a:prstGeom>
        </p:spPr>
        <p:txBody>
          <a:bodyPr wrap="square">
            <a:spAutoFit/>
          </a:bodyPr>
          <a:lstStyle/>
          <a:p>
            <a:pPr marL="285750" indent="-285750">
              <a:buClr>
                <a:schemeClr val="accent1"/>
              </a:buClr>
              <a:buFont typeface="Arial" charset="0"/>
              <a:buChar char="•"/>
            </a:pPr>
            <a:r>
              <a:rPr lang="en-US" sz="1800" dirty="0">
                <a:solidFill>
                  <a:schemeClr val="tx1">
                    <a:lumMod val="75000"/>
                    <a:lumOff val="25000"/>
                  </a:schemeClr>
                </a:solidFill>
                <a:ea typeface="微软雅黑"/>
                <a:cs typeface="SimSun"/>
              </a:rPr>
              <a:t>将企业数据与经过优化的大数据整合至可靠且统一的架构中，构建先进、实时的分析功能</a:t>
            </a:r>
          </a:p>
        </p:txBody>
      </p:sp>
      <p:sp>
        <p:nvSpPr>
          <p:cNvPr id="38" name="Rectangle 37"/>
          <p:cNvSpPr/>
          <p:nvPr/>
        </p:nvSpPr>
        <p:spPr>
          <a:xfrm>
            <a:off x="3980984" y="3204627"/>
            <a:ext cx="4258762" cy="1754326"/>
          </a:xfrm>
          <a:prstGeom prst="rect">
            <a:avLst/>
          </a:prstGeom>
        </p:spPr>
        <p:txBody>
          <a:bodyPr wrap="square">
            <a:spAutoFit/>
          </a:bodyPr>
          <a:lstStyle/>
          <a:p>
            <a:pPr marL="285750" indent="-285750">
              <a:buClr>
                <a:schemeClr val="accent1"/>
              </a:buClr>
              <a:buFont typeface="Arial" charset="0"/>
              <a:buChar char="•"/>
            </a:pPr>
            <a:r>
              <a:rPr lang="en-US" sz="1800" dirty="0" err="1">
                <a:solidFill>
                  <a:schemeClr val="tx1">
                    <a:lumMod val="75000"/>
                    <a:lumOff val="25000"/>
                  </a:schemeClr>
                </a:solidFill>
                <a:ea typeface="微软雅黑"/>
                <a:cs typeface="SimSun"/>
              </a:rPr>
              <a:t>支持所有物联网和机器学习项目，整合企业数据、流数据与经过优化的大数据，覆盖从数据摄取到数据</a:t>
            </a:r>
            <a:r>
              <a:rPr lang="zh-CN" altLang="en-US" sz="1800" dirty="0">
                <a:solidFill>
                  <a:schemeClr val="tx1">
                    <a:lumMod val="75000"/>
                    <a:lumOff val="25000"/>
                  </a:schemeClr>
                </a:solidFill>
                <a:ea typeface="微软雅黑"/>
                <a:cs typeface="SimSun"/>
              </a:rPr>
              <a:t>使用</a:t>
            </a:r>
            <a:r>
              <a:rPr lang="en-US" sz="1800" dirty="0" err="1">
                <a:solidFill>
                  <a:schemeClr val="tx1">
                    <a:lumMod val="75000"/>
                    <a:lumOff val="25000"/>
                  </a:schemeClr>
                </a:solidFill>
                <a:ea typeface="微软雅黑"/>
                <a:cs typeface="SimSun"/>
              </a:rPr>
              <a:t>的所有环节</a:t>
            </a:r>
            <a:r>
              <a:rPr lang="en-US" sz="1800" dirty="0">
                <a:solidFill>
                  <a:schemeClr val="tx1">
                    <a:lumMod val="75000"/>
                    <a:lumOff val="25000"/>
                  </a:schemeClr>
                </a:solidFill>
                <a:ea typeface="微软雅黑"/>
                <a:cs typeface="SimSun"/>
              </a:rPr>
              <a:t>。</a:t>
            </a:r>
            <a:br>
              <a:rPr dirty="0">
                <a:ea typeface="微软雅黑"/>
              </a:rPr>
            </a:br>
            <a:endParaRPr lang="zh-CN" sz="1800" dirty="0">
              <a:solidFill>
                <a:schemeClr val="tx1">
                  <a:lumMod val="75000"/>
                  <a:lumOff val="25000"/>
                </a:schemeClr>
              </a:solidFill>
              <a:ea typeface="微软雅黑"/>
              <a:cs typeface="SimSun"/>
            </a:endParaRPr>
          </a:p>
          <a:p>
            <a:pPr marL="285750" indent="-285750">
              <a:buClr>
                <a:schemeClr val="accent1"/>
              </a:buClr>
              <a:buFont typeface="Arial" charset="0"/>
              <a:buChar char="•"/>
            </a:pPr>
            <a:endParaRPr lang="zh-CN" sz="1800" dirty="0">
              <a:solidFill>
                <a:schemeClr val="tx1">
                  <a:lumMod val="75000"/>
                  <a:lumOff val="25000"/>
                </a:schemeClr>
              </a:solidFill>
              <a:ea typeface="微软雅黑"/>
              <a:cs typeface="SimSun"/>
            </a:endParaRPr>
          </a:p>
        </p:txBody>
      </p:sp>
      <p:sp>
        <p:nvSpPr>
          <p:cNvPr id="50" name="Rectangle 49"/>
          <p:cNvSpPr/>
          <p:nvPr/>
        </p:nvSpPr>
        <p:spPr>
          <a:xfrm>
            <a:off x="3980984" y="4659988"/>
            <a:ext cx="4260350" cy="1477328"/>
          </a:xfrm>
          <a:prstGeom prst="rect">
            <a:avLst/>
          </a:prstGeom>
        </p:spPr>
        <p:txBody>
          <a:bodyPr wrap="square">
            <a:spAutoFit/>
          </a:bodyPr>
          <a:lstStyle/>
          <a:p>
            <a:pPr marL="285750" indent="-285750">
              <a:buClr>
                <a:schemeClr val="accent1"/>
              </a:buClr>
              <a:buFont typeface="Arial" charset="0"/>
              <a:buChar char="•"/>
            </a:pPr>
            <a:r>
              <a:rPr lang="en-US" sz="1800" dirty="0">
                <a:solidFill>
                  <a:schemeClr val="tx1">
                    <a:lumMod val="75000"/>
                    <a:lumOff val="25000"/>
                  </a:schemeClr>
                </a:solidFill>
                <a:ea typeface="微软雅黑"/>
                <a:cs typeface="SimSun"/>
              </a:rPr>
              <a:t>SAP S/4HANA </a:t>
            </a:r>
            <a:r>
              <a:rPr lang="zh-CN" altLang="en-US" sz="1800" dirty="0">
                <a:solidFill>
                  <a:schemeClr val="tx1">
                    <a:lumMod val="75000"/>
                    <a:lumOff val="25000"/>
                  </a:schemeClr>
                </a:solidFill>
                <a:ea typeface="微软雅黑"/>
                <a:cs typeface="SimSun"/>
              </a:rPr>
              <a:t>项目将影响所有其他数据管理项目，如报告、分析、主数据治理 </a:t>
            </a:r>
            <a:r>
              <a:rPr lang="en-US" altLang="zh-CN" sz="1800" dirty="0">
                <a:solidFill>
                  <a:schemeClr val="tx1">
                    <a:lumMod val="75000"/>
                    <a:lumOff val="25000"/>
                  </a:schemeClr>
                </a:solidFill>
                <a:ea typeface="微软雅黑"/>
                <a:cs typeface="SimSun"/>
              </a:rPr>
              <a:t>(</a:t>
            </a:r>
            <a:r>
              <a:rPr lang="en-US" sz="1800" dirty="0">
                <a:solidFill>
                  <a:schemeClr val="tx1">
                    <a:lumMod val="75000"/>
                    <a:lumOff val="25000"/>
                  </a:schemeClr>
                </a:solidFill>
                <a:ea typeface="微软雅黑"/>
                <a:cs typeface="SimSun"/>
              </a:rPr>
              <a:t>MDG)、</a:t>
            </a:r>
            <a:r>
              <a:rPr lang="zh-CN" altLang="en-US" sz="1800" dirty="0">
                <a:solidFill>
                  <a:schemeClr val="tx1">
                    <a:lumMod val="75000"/>
                    <a:lumOff val="25000"/>
                  </a:schemeClr>
                </a:solidFill>
                <a:ea typeface="微软雅黑"/>
                <a:cs typeface="SimSun"/>
              </a:rPr>
              <a:t>企业信息管理、治理、大数据和创新项目。借助 </a:t>
            </a:r>
            <a:r>
              <a:rPr lang="en-US" altLang="zh-CN" sz="1800" dirty="0"/>
              <a:t>SAP HANA </a:t>
            </a:r>
            <a:r>
              <a:rPr lang="zh-CN" altLang="en-US" sz="1800" dirty="0"/>
              <a:t>数据管理套件</a:t>
            </a:r>
            <a:r>
              <a:rPr lang="en-US" sz="1800" dirty="0">
                <a:solidFill>
                  <a:schemeClr val="tx1">
                    <a:lumMod val="75000"/>
                    <a:lumOff val="25000"/>
                  </a:schemeClr>
                </a:solidFill>
                <a:ea typeface="微软雅黑"/>
                <a:cs typeface="SimSun"/>
              </a:rPr>
              <a:t>，</a:t>
            </a:r>
            <a:r>
              <a:rPr lang="zh-CN" altLang="en-US" sz="1800" dirty="0">
                <a:solidFill>
                  <a:schemeClr val="tx1">
                    <a:lumMod val="75000"/>
                    <a:lumOff val="25000"/>
                  </a:schemeClr>
                </a:solidFill>
                <a:ea typeface="微软雅黑"/>
                <a:cs typeface="SimSun"/>
              </a:rPr>
              <a:t>化繁为简</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648" y="4738735"/>
            <a:ext cx="1001979" cy="10019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740" y="1902268"/>
            <a:ext cx="1100358" cy="11003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233" y="3235958"/>
            <a:ext cx="1102868" cy="1102868"/>
          </a:xfrm>
          <a:prstGeom prst="rect">
            <a:avLst/>
          </a:prstGeom>
        </p:spPr>
      </p:pic>
      <p:cxnSp>
        <p:nvCxnSpPr>
          <p:cNvPr id="26" name="Straight Connector 25"/>
          <p:cNvCxnSpPr/>
          <p:nvPr/>
        </p:nvCxnSpPr>
        <p:spPr>
          <a:xfrm flipH="1">
            <a:off x="1564581" y="3116859"/>
            <a:ext cx="9622532"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H="1">
            <a:off x="1543051" y="4545502"/>
            <a:ext cx="9644062" cy="15691"/>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9" name="Rectangle 8"/>
          <p:cNvSpPr/>
          <p:nvPr/>
        </p:nvSpPr>
        <p:spPr>
          <a:xfrm>
            <a:off x="8241334" y="1907198"/>
            <a:ext cx="2945779" cy="954107"/>
          </a:xfrm>
          <a:prstGeom prst="rect">
            <a:avLst/>
          </a:prstGeom>
        </p:spPr>
        <p:txBody>
          <a:bodyPr wrap="square">
            <a:spAutoFit/>
          </a:bodyPr>
          <a:lstStyle/>
          <a:p>
            <a:r>
              <a:rPr lang="en-US" sz="1400" dirty="0">
                <a:solidFill>
                  <a:schemeClr val="tx2">
                    <a:lumMod val="90000"/>
                  </a:schemeClr>
                </a:solidFill>
                <a:ea typeface="微软雅黑"/>
                <a:cs typeface="SimSun"/>
              </a:rPr>
              <a:t>埃克森美孚 | NTTDocomo | Swisscom | 壳牌 | Rabobank | 思科 | VMware | Southern California Edison</a:t>
            </a:r>
          </a:p>
        </p:txBody>
      </p:sp>
      <p:sp>
        <p:nvSpPr>
          <p:cNvPr id="25" name="Rectangle 24"/>
          <p:cNvSpPr/>
          <p:nvPr/>
        </p:nvSpPr>
        <p:spPr>
          <a:xfrm>
            <a:off x="8241334" y="3340834"/>
            <a:ext cx="2945779" cy="738664"/>
          </a:xfrm>
          <a:prstGeom prst="rect">
            <a:avLst/>
          </a:prstGeom>
        </p:spPr>
        <p:txBody>
          <a:bodyPr wrap="square">
            <a:spAutoFit/>
          </a:bodyPr>
          <a:lstStyle/>
          <a:p>
            <a:r>
              <a:rPr lang="en-US" sz="1400" dirty="0">
                <a:solidFill>
                  <a:schemeClr val="tx2">
                    <a:lumMod val="90000"/>
                  </a:schemeClr>
                </a:solidFill>
                <a:ea typeface="微软雅黑"/>
                <a:cs typeface="SimSun"/>
              </a:rPr>
              <a:t>开普敦市 | Centerpoint Energy | 比亚乔 | Trenitalia | ARI | 德国汉堡港务局 | 布宜诺斯艾利斯市 | Alliander</a:t>
            </a:r>
          </a:p>
        </p:txBody>
      </p:sp>
      <p:sp>
        <p:nvSpPr>
          <p:cNvPr id="29" name="Rectangle 28"/>
          <p:cNvSpPr/>
          <p:nvPr/>
        </p:nvSpPr>
        <p:spPr>
          <a:xfrm>
            <a:off x="8241334" y="4748444"/>
            <a:ext cx="3048966" cy="523220"/>
          </a:xfrm>
          <a:prstGeom prst="rect">
            <a:avLst/>
          </a:prstGeom>
        </p:spPr>
        <p:txBody>
          <a:bodyPr wrap="square">
            <a:spAutoFit/>
          </a:bodyPr>
          <a:lstStyle/>
          <a:p>
            <a:r>
              <a:rPr lang="en-US" sz="1400" dirty="0">
                <a:solidFill>
                  <a:schemeClr val="tx2">
                    <a:lumMod val="90000"/>
                  </a:schemeClr>
                </a:solidFill>
                <a:ea typeface="微软雅黑"/>
                <a:cs typeface="SimSun"/>
              </a:rPr>
              <a:t>Tesoro | Mexichem | Telkom | 采埃孚 | 波音公司 | DEWA | Samruk | AZ</a:t>
            </a:r>
          </a:p>
        </p:txBody>
      </p:sp>
      <p:pic>
        <p:nvPicPr>
          <p:cNvPr id="30" name="Picture 7"/>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21344" y="394460"/>
            <a:ext cx="1026835" cy="1026835"/>
          </a:xfrm>
          <a:prstGeom prst="rect">
            <a:avLst/>
          </a:prstGeom>
          <a:noFill/>
          <a:extLst/>
        </p:spPr>
      </p:pic>
    </p:spTree>
    <p:extLst>
      <p:ext uri="{BB962C8B-B14F-4D97-AF65-F5344CB8AC3E}">
        <p14:creationId xmlns:p14="http://schemas.microsoft.com/office/powerpoint/2010/main" val="20719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47" y="543451"/>
            <a:ext cx="814817" cy="814817"/>
          </a:xfrm>
          <a:prstGeom prst="rect">
            <a:avLst/>
          </a:prstGeom>
        </p:spPr>
      </p:pic>
      <p:sp>
        <p:nvSpPr>
          <p:cNvPr id="2" name="Rectangle 1"/>
          <p:cNvSpPr/>
          <p:nvPr/>
        </p:nvSpPr>
        <p:spPr bwMode="gray">
          <a:xfrm>
            <a:off x="899410" y="1695257"/>
            <a:ext cx="10298959" cy="4593772"/>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Arial"/>
              <a:ea typeface="微软雅黑"/>
              <a:cs typeface="Arial Unicode MS" pitchFamily="34" charset="-128"/>
            </a:endParaRPr>
          </a:p>
        </p:txBody>
      </p:sp>
      <p:sp>
        <p:nvSpPr>
          <p:cNvPr id="5" name="Text Placeholder 4"/>
          <p:cNvSpPr>
            <a:spLocks noGrp="1"/>
          </p:cNvSpPr>
          <p:nvPr>
            <p:ph type="body" sz="quarter" idx="13"/>
          </p:nvPr>
        </p:nvSpPr>
        <p:spPr>
          <a:xfrm>
            <a:off x="2170800" y="5517855"/>
            <a:ext cx="2379208" cy="726158"/>
          </a:xfrm>
        </p:spPr>
        <p:txBody>
          <a:bodyPr/>
          <a:lstStyle/>
          <a:p>
            <a:r>
              <a:rPr lang="en-US" b="1" dirty="0">
                <a:solidFill>
                  <a:schemeClr val="accent1"/>
                </a:solidFill>
                <a:latin typeface="Arial"/>
                <a:ea typeface="微软雅黑"/>
                <a:cs typeface="SimSun"/>
              </a:rPr>
              <a:t>现代化</a:t>
            </a:r>
          </a:p>
        </p:txBody>
      </p:sp>
      <p:sp>
        <p:nvSpPr>
          <p:cNvPr id="4" name="Text Placeholder 3"/>
          <p:cNvSpPr>
            <a:spLocks noGrp="1"/>
          </p:cNvSpPr>
          <p:nvPr>
            <p:ph type="body" sz="quarter" idx="12"/>
          </p:nvPr>
        </p:nvSpPr>
        <p:spPr>
          <a:xfrm>
            <a:off x="2170800" y="3006570"/>
            <a:ext cx="2021001" cy="1298875"/>
          </a:xfrm>
        </p:spPr>
        <p:txBody>
          <a:bodyPr/>
          <a:lstStyle/>
          <a:p>
            <a:r>
              <a:rPr lang="en-US" b="1" dirty="0" err="1">
                <a:solidFill>
                  <a:schemeClr val="accent1"/>
                </a:solidFill>
                <a:latin typeface="Arial"/>
                <a:ea typeface="微软雅黑"/>
                <a:cs typeface="SimSun"/>
              </a:rPr>
              <a:t>混合事务处理</a:t>
            </a:r>
            <a:r>
              <a:rPr lang="en-US" b="1" dirty="0">
                <a:solidFill>
                  <a:schemeClr val="accent1"/>
                </a:solidFill>
                <a:latin typeface="Arial"/>
                <a:ea typeface="微软雅黑"/>
                <a:cs typeface="SimSun"/>
              </a:rPr>
              <a:t>/</a:t>
            </a:r>
            <a:br>
              <a:rPr lang="en-US" b="1" dirty="0">
                <a:solidFill>
                  <a:schemeClr val="accent1"/>
                </a:solidFill>
                <a:latin typeface="Arial"/>
                <a:ea typeface="微软雅黑"/>
                <a:cs typeface="SimSun"/>
              </a:rPr>
            </a:br>
            <a:r>
              <a:rPr lang="en-US" b="1" dirty="0" err="1">
                <a:solidFill>
                  <a:schemeClr val="accent1"/>
                </a:solidFill>
                <a:latin typeface="Arial"/>
                <a:ea typeface="微软雅黑"/>
                <a:cs typeface="SimSun"/>
              </a:rPr>
              <a:t>分析处理</a:t>
            </a:r>
            <a:r>
              <a:rPr lang="en-US" b="1" dirty="0">
                <a:solidFill>
                  <a:schemeClr val="accent1"/>
                </a:solidFill>
                <a:latin typeface="Arial"/>
                <a:ea typeface="微软雅黑"/>
                <a:cs typeface="SimSun"/>
              </a:rPr>
              <a:t> (HTAP) </a:t>
            </a:r>
            <a:br>
              <a:rPr dirty="0">
                <a:latin typeface="Arial"/>
                <a:ea typeface="微软雅黑"/>
              </a:rPr>
            </a:br>
            <a:r>
              <a:rPr lang="en-US" b="1" dirty="0">
                <a:solidFill>
                  <a:schemeClr val="accent1"/>
                </a:solidFill>
                <a:latin typeface="Arial"/>
                <a:ea typeface="微软雅黑"/>
                <a:cs typeface="SimSun"/>
              </a:rPr>
              <a:t>数据集市</a:t>
            </a:r>
          </a:p>
        </p:txBody>
      </p:sp>
      <p:sp>
        <p:nvSpPr>
          <p:cNvPr id="3" name="Text Placeholder 2"/>
          <p:cNvSpPr>
            <a:spLocks noGrp="1"/>
          </p:cNvSpPr>
          <p:nvPr>
            <p:ph type="body" sz="quarter" idx="10"/>
          </p:nvPr>
        </p:nvSpPr>
        <p:spPr>
          <a:xfrm>
            <a:off x="2170800" y="1899233"/>
            <a:ext cx="2379208" cy="726158"/>
          </a:xfrm>
        </p:spPr>
        <p:txBody>
          <a:bodyPr/>
          <a:lstStyle/>
          <a:p>
            <a:r>
              <a:rPr lang="en-US" b="1" dirty="0">
                <a:solidFill>
                  <a:schemeClr val="accent1"/>
                </a:solidFill>
                <a:latin typeface="Arial"/>
                <a:ea typeface="微软雅黑"/>
                <a:cs typeface="SimSun"/>
              </a:rPr>
              <a:t>行业</a:t>
            </a:r>
            <a:br>
              <a:rPr dirty="0">
                <a:latin typeface="Arial"/>
                <a:ea typeface="微软雅黑"/>
              </a:rPr>
            </a:br>
            <a:r>
              <a:rPr lang="en-US" b="1" dirty="0">
                <a:solidFill>
                  <a:schemeClr val="accent1"/>
                </a:solidFill>
                <a:latin typeface="Arial"/>
                <a:ea typeface="微软雅黑"/>
                <a:cs typeface="SimSun"/>
              </a:rPr>
              <a:t>解决方案</a:t>
            </a:r>
          </a:p>
        </p:txBody>
      </p:sp>
      <p:sp>
        <p:nvSpPr>
          <p:cNvPr id="7" name="Rectangle 6"/>
          <p:cNvSpPr/>
          <p:nvPr/>
        </p:nvSpPr>
        <p:spPr>
          <a:xfrm>
            <a:off x="4065568" y="1888035"/>
            <a:ext cx="3973532" cy="369332"/>
          </a:xfrm>
          <a:prstGeom prst="rect">
            <a:avLst/>
          </a:prstGeom>
        </p:spPr>
        <p:txBody>
          <a:bodyPr wrap="square">
            <a:spAutoFit/>
          </a:bodyPr>
          <a:lstStyle/>
          <a:p>
            <a:pPr marL="285750" indent="-285750">
              <a:buClr>
                <a:schemeClr val="accent1"/>
              </a:buClr>
              <a:buFont typeface="Arial" charset="0"/>
              <a:buChar char="•"/>
            </a:pPr>
            <a:r>
              <a:rPr lang="zh-CN" altLang="en-US" sz="1800" dirty="0">
                <a:solidFill>
                  <a:schemeClr val="tx1">
                    <a:lumMod val="75000"/>
                    <a:lumOff val="25000"/>
                  </a:schemeClr>
                </a:solidFill>
                <a:ea typeface="微软雅黑"/>
                <a:cs typeface="SimSun"/>
              </a:rPr>
              <a:t>富有创新性的</a:t>
            </a:r>
            <a:r>
              <a:rPr lang="en-US" sz="1800" dirty="0" err="1">
                <a:solidFill>
                  <a:schemeClr val="tx1">
                    <a:lumMod val="75000"/>
                    <a:lumOff val="25000"/>
                  </a:schemeClr>
                </a:solidFill>
                <a:ea typeface="微软雅黑"/>
                <a:cs typeface="SimSun"/>
              </a:rPr>
              <a:t>行业特定的创新用例</a:t>
            </a:r>
            <a:endParaRPr lang="en-US" sz="1800" dirty="0">
              <a:solidFill>
                <a:schemeClr val="tx1">
                  <a:lumMod val="75000"/>
                  <a:lumOff val="25000"/>
                </a:schemeClr>
              </a:solidFill>
              <a:ea typeface="微软雅黑"/>
              <a:cs typeface="SimSun"/>
            </a:endParaRPr>
          </a:p>
        </p:txBody>
      </p:sp>
      <p:sp>
        <p:nvSpPr>
          <p:cNvPr id="8" name="Rectangle 7"/>
          <p:cNvSpPr/>
          <p:nvPr/>
        </p:nvSpPr>
        <p:spPr>
          <a:xfrm>
            <a:off x="4065567" y="3067740"/>
            <a:ext cx="4281392" cy="369332"/>
          </a:xfrm>
          <a:prstGeom prst="rect">
            <a:avLst/>
          </a:prstGeom>
        </p:spPr>
        <p:txBody>
          <a:bodyPr wrap="square">
            <a:spAutoFit/>
          </a:bodyPr>
          <a:lstStyle/>
          <a:p>
            <a:pPr marL="285750" indent="-285750">
              <a:buClr>
                <a:schemeClr val="accent1"/>
              </a:buClr>
              <a:buFont typeface="Arial" charset="0"/>
              <a:buChar char="•"/>
            </a:pPr>
            <a:r>
              <a:rPr lang="en-US" sz="1800" dirty="0" err="1">
                <a:solidFill>
                  <a:schemeClr val="tx1">
                    <a:lumMod val="75000"/>
                    <a:lumOff val="25000"/>
                  </a:schemeClr>
                </a:solidFill>
                <a:ea typeface="微软雅黑"/>
                <a:cs typeface="SimSun"/>
              </a:rPr>
              <a:t>更快</a:t>
            </a:r>
            <a:r>
              <a:rPr lang="zh-CN" altLang="en-US" sz="1800" dirty="0">
                <a:solidFill>
                  <a:schemeClr val="tx1">
                    <a:lumMod val="75000"/>
                    <a:lumOff val="25000"/>
                  </a:schemeClr>
                </a:solidFill>
                <a:ea typeface="微软雅黑"/>
                <a:cs typeface="SimSun"/>
              </a:rPr>
              <a:t>速</a:t>
            </a:r>
            <a:r>
              <a:rPr lang="en-US" sz="1800" dirty="0" err="1">
                <a:solidFill>
                  <a:schemeClr val="tx1">
                    <a:lumMod val="75000"/>
                    <a:lumOff val="25000"/>
                  </a:schemeClr>
                </a:solidFill>
                <a:ea typeface="微软雅黑"/>
                <a:cs typeface="SimSun"/>
              </a:rPr>
              <a:t>地交付分析解决方案</a:t>
            </a:r>
            <a:endParaRPr lang="en-US" sz="1800" dirty="0">
              <a:solidFill>
                <a:schemeClr val="tx1">
                  <a:lumMod val="75000"/>
                  <a:lumOff val="25000"/>
                </a:schemeClr>
              </a:solidFill>
              <a:ea typeface="微软雅黑"/>
              <a:cs typeface="SimSun"/>
            </a:endParaRPr>
          </a:p>
        </p:txBody>
      </p:sp>
      <p:sp>
        <p:nvSpPr>
          <p:cNvPr id="10" name="Rectangle 9"/>
          <p:cNvSpPr/>
          <p:nvPr/>
        </p:nvSpPr>
        <p:spPr>
          <a:xfrm>
            <a:off x="4065566" y="4129441"/>
            <a:ext cx="4281393" cy="923330"/>
          </a:xfrm>
          <a:prstGeom prst="rect">
            <a:avLst/>
          </a:prstGeom>
        </p:spPr>
        <p:txBody>
          <a:bodyPr wrap="square">
            <a:spAutoFit/>
          </a:bodyPr>
          <a:lstStyle/>
          <a:p>
            <a:pPr marL="285750" indent="-285750">
              <a:buClr>
                <a:schemeClr val="accent1"/>
              </a:buClr>
              <a:buFont typeface="Arial" charset="0"/>
              <a:buChar char="•"/>
            </a:pPr>
            <a:r>
              <a:rPr lang="zh-CN" altLang="en-US" sz="1800" dirty="0">
                <a:solidFill>
                  <a:schemeClr val="tx1">
                    <a:lumMod val="75000"/>
                    <a:lumOff val="25000"/>
                  </a:schemeClr>
                </a:solidFill>
                <a:ea typeface="微软雅黑"/>
                <a:cs typeface="SimSun"/>
              </a:rPr>
              <a:t>通过结合利用 </a:t>
            </a:r>
            <a:r>
              <a:rPr lang="en-US" altLang="zh-CN" sz="1800" dirty="0">
                <a:solidFill>
                  <a:schemeClr val="tx1">
                    <a:lumMod val="75000"/>
                    <a:lumOff val="25000"/>
                  </a:schemeClr>
                </a:solidFill>
                <a:ea typeface="微软雅黑"/>
                <a:cs typeface="SimSun"/>
              </a:rPr>
              <a:t>SAP HANA </a:t>
            </a:r>
            <a:r>
              <a:rPr lang="zh-CN" altLang="en-US" sz="1800" dirty="0">
                <a:solidFill>
                  <a:schemeClr val="tx1">
                    <a:lumMod val="75000"/>
                    <a:lumOff val="25000"/>
                  </a:schemeClr>
                </a:solidFill>
                <a:ea typeface="微软雅黑"/>
                <a:cs typeface="SimSun"/>
              </a:rPr>
              <a:t>和 </a:t>
            </a:r>
            <a:r>
              <a:rPr lang="en-US" altLang="zh-CN" sz="1800" dirty="0">
                <a:solidFill>
                  <a:schemeClr val="tx1">
                    <a:lumMod val="75000"/>
                    <a:lumOff val="25000"/>
                  </a:schemeClr>
                </a:solidFill>
                <a:ea typeface="微软雅黑"/>
                <a:cs typeface="SimSun"/>
              </a:rPr>
              <a:t>ArcGIS</a:t>
            </a:r>
            <a:r>
              <a:rPr lang="zh-CN" altLang="en-US" sz="1800" dirty="0">
                <a:solidFill>
                  <a:schemeClr val="tx1">
                    <a:lumMod val="75000"/>
                    <a:lumOff val="25000"/>
                  </a:schemeClr>
                </a:solidFill>
                <a:ea typeface="微软雅黑"/>
                <a:cs typeface="SimSun"/>
              </a:rPr>
              <a:t>，运用地理空间功能，革新数据的查看方式</a:t>
            </a:r>
          </a:p>
        </p:txBody>
      </p:sp>
      <p:sp>
        <p:nvSpPr>
          <p:cNvPr id="12" name="Rectangle 11"/>
          <p:cNvSpPr/>
          <p:nvPr/>
        </p:nvSpPr>
        <p:spPr>
          <a:xfrm>
            <a:off x="4065567" y="5258730"/>
            <a:ext cx="4281393" cy="923330"/>
          </a:xfrm>
          <a:prstGeom prst="rect">
            <a:avLst/>
          </a:prstGeom>
        </p:spPr>
        <p:txBody>
          <a:bodyPr wrap="square">
            <a:spAutoFit/>
          </a:bodyPr>
          <a:lstStyle/>
          <a:p>
            <a:pPr marL="285750" lvl="0" indent="-285750">
              <a:buClr>
                <a:schemeClr val="accent1"/>
              </a:buClr>
              <a:buFont typeface="Arial" charset="0"/>
              <a:buChar char="•"/>
            </a:pPr>
            <a:r>
              <a:rPr lang="zh-CN" altLang="en-US" sz="1800" dirty="0">
                <a:solidFill>
                  <a:schemeClr val="tx1">
                    <a:lumMod val="75000"/>
                    <a:lumOff val="25000"/>
                  </a:schemeClr>
                </a:solidFill>
                <a:ea typeface="微软雅黑"/>
                <a:cs typeface="SimSun"/>
              </a:rPr>
              <a:t>大型机上的计算周期会耗费大量成本，你可以将数据交给 </a:t>
            </a:r>
            <a:r>
              <a:rPr lang="en-US" altLang="zh-CN" sz="1800" dirty="0">
                <a:solidFill>
                  <a:schemeClr val="tx1">
                    <a:lumMod val="75000"/>
                    <a:lumOff val="25000"/>
                  </a:schemeClr>
                </a:solidFill>
                <a:ea typeface="微软雅黑"/>
                <a:cs typeface="SimSun"/>
              </a:rPr>
              <a:t>SAP HANA </a:t>
            </a:r>
            <a:r>
              <a:rPr lang="zh-CN" altLang="en-US" sz="1800" dirty="0">
                <a:solidFill>
                  <a:schemeClr val="tx1">
                    <a:lumMod val="75000"/>
                    <a:lumOff val="25000"/>
                  </a:schemeClr>
                </a:solidFill>
                <a:ea typeface="微软雅黑"/>
                <a:cs typeface="SimSun"/>
              </a:rPr>
              <a:t>执行高级分析</a:t>
            </a:r>
          </a:p>
        </p:txBody>
      </p:sp>
      <p:cxnSp>
        <p:nvCxnSpPr>
          <p:cNvPr id="36" name="Straight Connector 35"/>
          <p:cNvCxnSpPr/>
          <p:nvPr/>
        </p:nvCxnSpPr>
        <p:spPr>
          <a:xfrm flipH="1" flipV="1">
            <a:off x="1431561" y="2855602"/>
            <a:ext cx="9519932" cy="32739"/>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50" name="Straight Connector 49"/>
          <p:cNvCxnSpPr/>
          <p:nvPr/>
        </p:nvCxnSpPr>
        <p:spPr>
          <a:xfrm flipH="1">
            <a:off x="1431560" y="5121597"/>
            <a:ext cx="9519933" cy="49476"/>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a:xfrm>
            <a:off x="2171351" y="4308659"/>
            <a:ext cx="697627" cy="400110"/>
          </a:xfrm>
          <a:prstGeom prst="rect">
            <a:avLst/>
          </a:prstGeom>
        </p:spPr>
        <p:txBody>
          <a:bodyPr wrap="none">
            <a:spAutoFit/>
          </a:bodyPr>
          <a:lstStyle/>
          <a:p>
            <a:r>
              <a:rPr lang="en-US" sz="2000" b="1" dirty="0">
                <a:solidFill>
                  <a:schemeClr val="accent1"/>
                </a:solidFill>
                <a:ea typeface="微软雅黑"/>
                <a:cs typeface="SimSun"/>
              </a:rPr>
              <a:t>空间</a:t>
            </a:r>
            <a:endParaRPr lang="zh-CN" b="1" dirty="0">
              <a:solidFill>
                <a:schemeClr val="accent1"/>
              </a:solidFill>
              <a:ea typeface="微软雅黑"/>
            </a:endParaRPr>
          </a:p>
        </p:txBody>
      </p:sp>
      <p:cxnSp>
        <p:nvCxnSpPr>
          <p:cNvPr id="51" name="Straight Connector 50"/>
          <p:cNvCxnSpPr/>
          <p:nvPr/>
        </p:nvCxnSpPr>
        <p:spPr>
          <a:xfrm flipH="1">
            <a:off x="1431561" y="3989634"/>
            <a:ext cx="9519932"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45794" y="3117152"/>
            <a:ext cx="753389" cy="7533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7"/>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45794" y="4061074"/>
            <a:ext cx="839373" cy="839373"/>
          </a:xfrm>
          <a:prstGeom prst="rect">
            <a:avLst/>
          </a:prstGeom>
          <a:noFill/>
          <a:ex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850" y="5313275"/>
            <a:ext cx="714551" cy="714551"/>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732" y="1702566"/>
            <a:ext cx="1184178" cy="1184178"/>
          </a:xfrm>
          <a:prstGeom prst="rect">
            <a:avLst/>
          </a:prstGeom>
        </p:spPr>
      </p:pic>
      <p:sp>
        <p:nvSpPr>
          <p:cNvPr id="21" name="Rectangle 20"/>
          <p:cNvSpPr/>
          <p:nvPr/>
        </p:nvSpPr>
        <p:spPr>
          <a:xfrm>
            <a:off x="8508112" y="1871327"/>
            <a:ext cx="2678839" cy="523220"/>
          </a:xfrm>
          <a:prstGeom prst="rect">
            <a:avLst/>
          </a:prstGeom>
        </p:spPr>
        <p:txBody>
          <a:bodyPr wrap="square">
            <a:spAutoFit/>
          </a:bodyPr>
          <a:lstStyle/>
          <a:p>
            <a:r>
              <a:rPr lang="en-US" sz="1400" dirty="0">
                <a:solidFill>
                  <a:schemeClr val="tx2">
                    <a:lumMod val="90000"/>
                  </a:schemeClr>
                </a:solidFill>
                <a:ea typeface="微软雅黑"/>
                <a:cs typeface="SimSun"/>
              </a:rPr>
              <a:t>沃达丰 | AMEC | HSE24 | 博柏利 | Bank Hapoalim | Paypal</a:t>
            </a:r>
          </a:p>
        </p:txBody>
      </p:sp>
      <p:sp>
        <p:nvSpPr>
          <p:cNvPr id="25" name="Rectangle 24"/>
          <p:cNvSpPr/>
          <p:nvPr/>
        </p:nvSpPr>
        <p:spPr>
          <a:xfrm>
            <a:off x="8508112" y="3157071"/>
            <a:ext cx="2678839" cy="523220"/>
          </a:xfrm>
          <a:prstGeom prst="rect">
            <a:avLst/>
          </a:prstGeom>
        </p:spPr>
        <p:txBody>
          <a:bodyPr wrap="square">
            <a:spAutoFit/>
          </a:bodyPr>
          <a:lstStyle/>
          <a:p>
            <a:r>
              <a:rPr lang="en-US" sz="1400" dirty="0">
                <a:solidFill>
                  <a:schemeClr val="tx2">
                    <a:lumMod val="90000"/>
                  </a:schemeClr>
                </a:solidFill>
                <a:ea typeface="微软雅黑"/>
                <a:cs typeface="SimSun"/>
              </a:rPr>
              <a:t>印第安纳州 | Adobe | 戴尔 | </a:t>
            </a:r>
            <a:br>
              <a:rPr lang="en-US" sz="1400" dirty="0">
                <a:solidFill>
                  <a:schemeClr val="tx2">
                    <a:lumMod val="90000"/>
                  </a:schemeClr>
                </a:solidFill>
                <a:ea typeface="微软雅黑"/>
                <a:cs typeface="SimSun"/>
              </a:rPr>
            </a:br>
            <a:r>
              <a:rPr lang="en-US" sz="1400" dirty="0" err="1">
                <a:solidFill>
                  <a:schemeClr val="tx2">
                    <a:lumMod val="90000"/>
                  </a:schemeClr>
                </a:solidFill>
                <a:ea typeface="微软雅黑"/>
                <a:cs typeface="SimSun"/>
              </a:rPr>
              <a:t>路透社</a:t>
            </a:r>
            <a:r>
              <a:rPr lang="en-US" sz="1400" dirty="0">
                <a:solidFill>
                  <a:schemeClr val="tx2">
                    <a:lumMod val="90000"/>
                  </a:schemeClr>
                </a:solidFill>
                <a:ea typeface="微软雅黑"/>
                <a:cs typeface="SimSun"/>
              </a:rPr>
              <a:t> | Loblaw | iControl</a:t>
            </a:r>
          </a:p>
        </p:txBody>
      </p:sp>
      <p:sp>
        <p:nvSpPr>
          <p:cNvPr id="26" name="Rectangle 25"/>
          <p:cNvSpPr/>
          <p:nvPr/>
        </p:nvSpPr>
        <p:spPr>
          <a:xfrm>
            <a:off x="8506800" y="4294876"/>
            <a:ext cx="2464718" cy="738664"/>
          </a:xfrm>
          <a:prstGeom prst="rect">
            <a:avLst/>
          </a:prstGeom>
        </p:spPr>
        <p:txBody>
          <a:bodyPr wrap="square">
            <a:spAutoFit/>
          </a:bodyPr>
          <a:lstStyle/>
          <a:p>
            <a:r>
              <a:rPr lang="en-US" sz="1400" dirty="0">
                <a:solidFill>
                  <a:schemeClr val="tx2">
                    <a:lumMod val="90000"/>
                  </a:schemeClr>
                </a:solidFill>
                <a:ea typeface="微软雅黑"/>
                <a:cs typeface="SimSun"/>
              </a:rPr>
              <a:t>Munich Re | 开普敦 | Alliander | 南京 | NSW Fire&amp;Rescue</a:t>
            </a:r>
          </a:p>
        </p:txBody>
      </p:sp>
      <p:sp>
        <p:nvSpPr>
          <p:cNvPr id="27" name="Rectangle 26"/>
          <p:cNvSpPr/>
          <p:nvPr/>
        </p:nvSpPr>
        <p:spPr>
          <a:xfrm>
            <a:off x="8508112" y="5357714"/>
            <a:ext cx="2678839" cy="523220"/>
          </a:xfrm>
          <a:prstGeom prst="rect">
            <a:avLst/>
          </a:prstGeom>
        </p:spPr>
        <p:txBody>
          <a:bodyPr wrap="square">
            <a:spAutoFit/>
          </a:bodyPr>
          <a:lstStyle/>
          <a:p>
            <a:r>
              <a:rPr lang="en-US" sz="1400" dirty="0">
                <a:solidFill>
                  <a:schemeClr val="tx2">
                    <a:lumMod val="90000"/>
                  </a:schemeClr>
                </a:solidFill>
                <a:ea typeface="微软雅黑"/>
                <a:cs typeface="SimSun"/>
              </a:rPr>
              <a:t>Citco | UZLeuven | Sony Communications</a:t>
            </a:r>
          </a:p>
        </p:txBody>
      </p:sp>
      <p:sp>
        <p:nvSpPr>
          <p:cNvPr id="28" name="Title 18"/>
          <p:cNvSpPr>
            <a:spLocks noGrp="1"/>
          </p:cNvSpPr>
          <p:nvPr>
            <p:ph type="title"/>
          </p:nvPr>
        </p:nvSpPr>
        <p:spPr>
          <a:xfrm>
            <a:off x="1155910" y="765063"/>
            <a:ext cx="10649072" cy="369332"/>
          </a:xfrm>
        </p:spPr>
        <p:txBody>
          <a:bodyPr>
            <a:normAutofit fontScale="90000"/>
          </a:bodyPr>
          <a:lstStyle/>
          <a:p>
            <a:r>
              <a:rPr lang="en-US" altLang="en-US" sz="4000" b="0" dirty="0">
                <a:solidFill>
                  <a:schemeClr val="accent1"/>
                </a:solidFill>
                <a:latin typeface="Arial"/>
                <a:ea typeface="微软雅黑"/>
                <a:cs typeface="SimSun"/>
              </a:rPr>
              <a:t>数据洞察</a:t>
            </a:r>
            <a:br>
              <a:rPr>
                <a:latin typeface="Arial"/>
                <a:ea typeface="微软雅黑"/>
              </a:rPr>
            </a:br>
            <a:r>
              <a:rPr lang="en-US" altLang="en-US" sz="2700" b="0" dirty="0">
                <a:latin typeface="Arial"/>
                <a:ea typeface="微软雅黑"/>
                <a:cs typeface="SimSun"/>
              </a:rPr>
              <a:t>从何处着手？</a:t>
            </a:r>
            <a:endParaRPr lang="zh-CN" sz="1800" b="0" dirty="0">
              <a:latin typeface="Arial"/>
              <a:ea typeface="微软雅黑"/>
            </a:endParaRPr>
          </a:p>
        </p:txBody>
      </p:sp>
    </p:spTree>
    <p:extLst>
      <p:ext uri="{BB962C8B-B14F-4D97-AF65-F5344CB8AC3E}">
        <p14:creationId xmlns:p14="http://schemas.microsoft.com/office/powerpoint/2010/main" val="16546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gray">
          <a:xfrm>
            <a:off x="899410" y="1485760"/>
            <a:ext cx="10583753" cy="4817557"/>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Arial"/>
              <a:ea typeface="微软雅黑"/>
              <a:cs typeface="Arial Unicode MS" pitchFamily="34" charset="-128"/>
            </a:endParaRPr>
          </a:p>
        </p:txBody>
      </p:sp>
      <p:sp>
        <p:nvSpPr>
          <p:cNvPr id="18" name="TextBox 17"/>
          <p:cNvSpPr txBox="1"/>
          <p:nvPr/>
        </p:nvSpPr>
        <p:spPr>
          <a:xfrm>
            <a:off x="2170800" y="1851953"/>
            <a:ext cx="1221279" cy="307777"/>
          </a:xfrm>
          <a:prstGeom prst="rect">
            <a:avLst/>
          </a:prstGeom>
        </p:spPr>
        <p:txBody>
          <a:bodyPr vert="horz" lIns="0" tIns="0" rIns="0" bIns="0" rtlCol="0">
            <a:noAutofit/>
          </a:bodyPr>
          <a:lstStyle>
            <a:lvl1pPr indent="0" defTabSz="1088558">
              <a:spcBef>
                <a:spcPts val="1800"/>
              </a:spcBef>
              <a:buClr>
                <a:schemeClr val="accent1"/>
              </a:buClr>
              <a:buSzPct val="80000"/>
              <a:buFontTx/>
              <a:buNone/>
              <a:defRPr sz="2000" b="1">
                <a:solidFill>
                  <a:schemeClr val="accent3">
                    <a:lumMod val="20000"/>
                    <a:lumOff val="80000"/>
                  </a:schemeClr>
                </a:solidFill>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lang="en-US" sz="1800" noProof="0" dirty="0" smtClean="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dirty="0">
                <a:solidFill>
                  <a:schemeClr val="accent1"/>
                </a:solidFill>
                <a:latin typeface="Arial"/>
                <a:ea typeface="微软雅黑"/>
                <a:cs typeface="SimSun"/>
              </a:rPr>
              <a:t>数据中心</a:t>
            </a:r>
          </a:p>
        </p:txBody>
      </p:sp>
      <p:sp>
        <p:nvSpPr>
          <p:cNvPr id="43" name="TextBox 42"/>
          <p:cNvSpPr txBox="1"/>
          <p:nvPr/>
        </p:nvSpPr>
        <p:spPr>
          <a:xfrm>
            <a:off x="2170800" y="2742559"/>
            <a:ext cx="2637484" cy="615553"/>
          </a:xfrm>
          <a:prstGeom prst="rect">
            <a:avLst/>
          </a:prstGeom>
        </p:spPr>
        <p:txBody>
          <a:bodyPr vert="horz" lIns="0" tIns="0" rIns="0" bIns="0" rtlCol="0">
            <a:noAutofit/>
          </a:bodyPr>
          <a:lstStyle>
            <a:defPPr>
              <a:defRPr lang="de-DE"/>
            </a:defPPr>
            <a:lvl1pPr indent="0" defTabSz="1088558">
              <a:spcBef>
                <a:spcPts val="1800"/>
              </a:spcBef>
              <a:buClr>
                <a:schemeClr val="accent1"/>
              </a:buClr>
              <a:buSzPct val="80000"/>
              <a:buFontTx/>
              <a:buNone/>
              <a:defRPr sz="2000" b="1">
                <a:solidFill>
                  <a:schemeClr val="accent3">
                    <a:lumMod val="20000"/>
                    <a:lumOff val="80000"/>
                  </a:schemeClr>
                </a:solidFill>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sz="180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dirty="0">
                <a:solidFill>
                  <a:schemeClr val="accent1"/>
                </a:solidFill>
                <a:latin typeface="Arial"/>
                <a:ea typeface="微软雅黑"/>
                <a:cs typeface="SimSun"/>
              </a:rPr>
              <a:t>卓越的信息与流程</a:t>
            </a:r>
          </a:p>
        </p:txBody>
      </p:sp>
      <p:sp>
        <p:nvSpPr>
          <p:cNvPr id="44" name="TextBox 43"/>
          <p:cNvSpPr txBox="1"/>
          <p:nvPr/>
        </p:nvSpPr>
        <p:spPr>
          <a:xfrm>
            <a:off x="2170800" y="3683778"/>
            <a:ext cx="2364707" cy="615553"/>
          </a:xfrm>
          <a:prstGeom prst="rect">
            <a:avLst/>
          </a:prstGeom>
        </p:spPr>
        <p:txBody>
          <a:bodyPr vert="horz" lIns="0" tIns="0" rIns="0" bIns="0" rtlCol="0">
            <a:noAutofit/>
          </a:bodyPr>
          <a:lstStyle>
            <a:defPPr>
              <a:defRPr lang="de-DE"/>
            </a:defPPr>
            <a:lvl1pPr indent="0" defTabSz="1088558">
              <a:spcBef>
                <a:spcPts val="1800"/>
              </a:spcBef>
              <a:buClr>
                <a:schemeClr val="accent1"/>
              </a:buClr>
              <a:buSzPct val="80000"/>
              <a:buFontTx/>
              <a:buNone/>
              <a:defRPr sz="2000" b="1">
                <a:solidFill>
                  <a:schemeClr val="accent3">
                    <a:lumMod val="20000"/>
                    <a:lumOff val="80000"/>
                  </a:schemeClr>
                </a:solidFill>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sz="180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dirty="0">
                <a:solidFill>
                  <a:schemeClr val="accent1"/>
                </a:solidFill>
                <a:latin typeface="Arial"/>
                <a:ea typeface="微软雅黑"/>
                <a:cs typeface="SimSun"/>
              </a:rPr>
              <a:t>合规性与数据保护</a:t>
            </a:r>
          </a:p>
        </p:txBody>
      </p:sp>
      <p:sp>
        <p:nvSpPr>
          <p:cNvPr id="46" name="TextBox 45"/>
          <p:cNvSpPr txBox="1"/>
          <p:nvPr/>
        </p:nvSpPr>
        <p:spPr>
          <a:xfrm>
            <a:off x="2170800" y="4590049"/>
            <a:ext cx="2260975" cy="615553"/>
          </a:xfrm>
          <a:prstGeom prst="rect">
            <a:avLst/>
          </a:prstGeom>
        </p:spPr>
        <p:txBody>
          <a:bodyPr vert="horz" lIns="0" tIns="0" rIns="0" bIns="0" rtlCol="0">
            <a:noAutofit/>
          </a:bodyPr>
          <a:lstStyle>
            <a:defPPr>
              <a:defRPr lang="de-DE"/>
            </a:defPPr>
            <a:lvl1pPr indent="0" defTabSz="1088558">
              <a:spcBef>
                <a:spcPts val="1800"/>
              </a:spcBef>
              <a:buClr>
                <a:schemeClr val="accent1"/>
              </a:buClr>
              <a:buSzPct val="80000"/>
              <a:buFontTx/>
              <a:buNone/>
              <a:defRPr sz="2000" b="1">
                <a:solidFill>
                  <a:schemeClr val="accent3">
                    <a:lumMod val="20000"/>
                    <a:lumOff val="80000"/>
                  </a:schemeClr>
                </a:solidFill>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sz="180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dirty="0">
                <a:solidFill>
                  <a:schemeClr val="accent1"/>
                </a:solidFill>
                <a:latin typeface="Arial"/>
                <a:ea typeface="微软雅黑"/>
                <a:cs typeface="SimSun"/>
              </a:rPr>
              <a:t>数据化内容转型</a:t>
            </a:r>
          </a:p>
        </p:txBody>
      </p:sp>
      <p:sp>
        <p:nvSpPr>
          <p:cNvPr id="49" name="TextBox 48"/>
          <p:cNvSpPr txBox="1"/>
          <p:nvPr/>
        </p:nvSpPr>
        <p:spPr>
          <a:xfrm>
            <a:off x="2170800" y="5600544"/>
            <a:ext cx="1639200" cy="615553"/>
          </a:xfrm>
          <a:prstGeom prst="rect">
            <a:avLst/>
          </a:prstGeom>
        </p:spPr>
        <p:txBody>
          <a:bodyPr vert="horz" lIns="0" tIns="0" rIns="0" bIns="0" rtlCol="0">
            <a:noAutofit/>
          </a:bodyPr>
          <a:lstStyle>
            <a:defPPr>
              <a:defRPr lang="de-DE"/>
            </a:defPPr>
            <a:lvl1pPr indent="0" defTabSz="1088558">
              <a:spcBef>
                <a:spcPts val="1800"/>
              </a:spcBef>
              <a:buClr>
                <a:schemeClr val="accent1"/>
              </a:buClr>
              <a:buSzPct val="80000"/>
              <a:buFontTx/>
              <a:buNone/>
              <a:defRPr sz="2000" b="1">
                <a:solidFill>
                  <a:schemeClr val="accent3">
                    <a:lumMod val="20000"/>
                    <a:lumOff val="80000"/>
                  </a:schemeClr>
                </a:solidFill>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sz="180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dirty="0">
                <a:solidFill>
                  <a:schemeClr val="accent1"/>
                </a:solidFill>
                <a:latin typeface="Arial"/>
                <a:ea typeface="微软雅黑"/>
                <a:cs typeface="SimSun"/>
              </a:rPr>
              <a:t>灵活的 IT 运营</a:t>
            </a:r>
          </a:p>
        </p:txBody>
      </p:sp>
      <p:cxnSp>
        <p:nvCxnSpPr>
          <p:cNvPr id="51" name="Straight Connector 50"/>
          <p:cNvCxnSpPr/>
          <p:nvPr/>
        </p:nvCxnSpPr>
        <p:spPr>
          <a:xfrm rot="5400000">
            <a:off x="8405064" y="800414"/>
            <a:ext cx="0" cy="7675772"/>
          </a:xfrm>
          <a:prstGeom prst="line">
            <a:avLst/>
          </a:prstGeom>
        </p:spPr>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17" y="3370374"/>
            <a:ext cx="946273" cy="946273"/>
          </a:xfrm>
          <a:prstGeom prst="rect">
            <a:avLst/>
          </a:prstGeom>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5213" y="402738"/>
            <a:ext cx="886192" cy="886192"/>
          </a:xfrm>
          <a:prstGeom prst="rect">
            <a:avLst/>
          </a:prstGeom>
          <a:noFill/>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503" y="2512997"/>
            <a:ext cx="826819" cy="82681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648" y="4324109"/>
            <a:ext cx="867713" cy="8677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914" y="5307768"/>
            <a:ext cx="933223" cy="933223"/>
          </a:xfrm>
          <a:prstGeom prst="rect">
            <a:avLst/>
          </a:prstGeom>
        </p:spPr>
      </p:pic>
      <p:pic>
        <p:nvPicPr>
          <p:cNvPr id="29" name="Picture 4"/>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170819" y="1690848"/>
            <a:ext cx="686696" cy="68830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flipH="1">
            <a:off x="1017719" y="2422452"/>
            <a:ext cx="10027271"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1" name="Straight Connector 30"/>
          <p:cNvCxnSpPr/>
          <p:nvPr/>
        </p:nvCxnSpPr>
        <p:spPr>
          <a:xfrm flipH="1">
            <a:off x="998763" y="3392382"/>
            <a:ext cx="10046227"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2" name="Straight Connector 31"/>
          <p:cNvCxnSpPr/>
          <p:nvPr/>
        </p:nvCxnSpPr>
        <p:spPr>
          <a:xfrm flipH="1">
            <a:off x="1022693" y="4324225"/>
            <a:ext cx="10022297"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3" name="Straight Connector 32"/>
          <p:cNvCxnSpPr/>
          <p:nvPr/>
        </p:nvCxnSpPr>
        <p:spPr>
          <a:xfrm flipH="1">
            <a:off x="998763" y="5257374"/>
            <a:ext cx="10046227"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6" name="Rectangle 25"/>
          <p:cNvSpPr/>
          <p:nvPr/>
        </p:nvSpPr>
        <p:spPr>
          <a:xfrm>
            <a:off x="8561987" y="1672992"/>
            <a:ext cx="2524714" cy="523220"/>
          </a:xfrm>
          <a:prstGeom prst="rect">
            <a:avLst/>
          </a:prstGeom>
        </p:spPr>
        <p:txBody>
          <a:bodyPr wrap="square">
            <a:spAutoFit/>
          </a:bodyPr>
          <a:lstStyle/>
          <a:p>
            <a:r>
              <a:rPr lang="en-US" sz="1400" dirty="0">
                <a:solidFill>
                  <a:schemeClr val="tx2">
                    <a:lumMod val="90000"/>
                  </a:schemeClr>
                </a:solidFill>
                <a:ea typeface="微软雅黑"/>
                <a:cs typeface="SimSun"/>
              </a:rPr>
              <a:t>博世-西门子家用电器集团 | </a:t>
            </a:r>
            <a:br>
              <a:rPr lang="en-US" sz="1400" dirty="0">
                <a:solidFill>
                  <a:schemeClr val="tx2">
                    <a:lumMod val="90000"/>
                  </a:schemeClr>
                </a:solidFill>
                <a:ea typeface="微软雅黑"/>
                <a:cs typeface="SimSun"/>
              </a:rPr>
            </a:br>
            <a:r>
              <a:rPr lang="en-US" sz="1400" dirty="0" err="1">
                <a:solidFill>
                  <a:schemeClr val="tx2">
                    <a:lumMod val="90000"/>
                  </a:schemeClr>
                </a:solidFill>
                <a:ea typeface="微软雅黑"/>
                <a:cs typeface="SimSun"/>
              </a:rPr>
              <a:t>红牛</a:t>
            </a:r>
            <a:endParaRPr lang="en-US" sz="1400" dirty="0">
              <a:solidFill>
                <a:schemeClr val="tx2">
                  <a:lumMod val="90000"/>
                </a:schemeClr>
              </a:solidFill>
              <a:ea typeface="微软雅黑"/>
              <a:cs typeface="SimSun"/>
            </a:endParaRPr>
          </a:p>
        </p:txBody>
      </p:sp>
      <p:sp>
        <p:nvSpPr>
          <p:cNvPr id="28" name="Rectangle 27"/>
          <p:cNvSpPr/>
          <p:nvPr/>
        </p:nvSpPr>
        <p:spPr>
          <a:xfrm>
            <a:off x="8561987" y="2526176"/>
            <a:ext cx="2524714" cy="738664"/>
          </a:xfrm>
          <a:prstGeom prst="rect">
            <a:avLst/>
          </a:prstGeom>
        </p:spPr>
        <p:txBody>
          <a:bodyPr wrap="square">
            <a:spAutoFit/>
          </a:bodyPr>
          <a:lstStyle/>
          <a:p>
            <a:r>
              <a:rPr lang="en-US" sz="1400" dirty="0">
                <a:solidFill>
                  <a:schemeClr val="tx2">
                    <a:lumMod val="90000"/>
                  </a:schemeClr>
                </a:solidFill>
                <a:ea typeface="微软雅黑"/>
                <a:cs typeface="SimSun"/>
              </a:rPr>
              <a:t>欧洲汽车工业协会 | 沃达丰 | 朗盛 | Norwegian Cruise Line | 苏黎世保险集团</a:t>
            </a:r>
          </a:p>
        </p:txBody>
      </p:sp>
      <p:sp>
        <p:nvSpPr>
          <p:cNvPr id="35" name="Rectangle 34"/>
          <p:cNvSpPr/>
          <p:nvPr/>
        </p:nvSpPr>
        <p:spPr>
          <a:xfrm>
            <a:off x="8561986" y="3606835"/>
            <a:ext cx="2483003" cy="523220"/>
          </a:xfrm>
          <a:prstGeom prst="rect">
            <a:avLst/>
          </a:prstGeom>
        </p:spPr>
        <p:txBody>
          <a:bodyPr wrap="square">
            <a:spAutoFit/>
          </a:bodyPr>
          <a:lstStyle/>
          <a:p>
            <a:r>
              <a:rPr lang="en-US" sz="1400" dirty="0">
                <a:solidFill>
                  <a:schemeClr val="tx2">
                    <a:lumMod val="90000"/>
                  </a:schemeClr>
                </a:solidFill>
                <a:ea typeface="微软雅黑"/>
                <a:cs typeface="SimSun"/>
              </a:rPr>
              <a:t>Graphic Packaging | CONA | 曼恩集团 | 沃达丰 | Akbank</a:t>
            </a:r>
          </a:p>
        </p:txBody>
      </p:sp>
      <p:sp>
        <p:nvSpPr>
          <p:cNvPr id="36" name="Rectangle 35"/>
          <p:cNvSpPr/>
          <p:nvPr/>
        </p:nvSpPr>
        <p:spPr>
          <a:xfrm>
            <a:off x="8561987" y="4582203"/>
            <a:ext cx="2524714" cy="523220"/>
          </a:xfrm>
          <a:prstGeom prst="rect">
            <a:avLst/>
          </a:prstGeom>
        </p:spPr>
        <p:txBody>
          <a:bodyPr wrap="square">
            <a:spAutoFit/>
          </a:bodyPr>
          <a:lstStyle/>
          <a:p>
            <a:r>
              <a:rPr lang="en-US" sz="1400" dirty="0">
                <a:solidFill>
                  <a:schemeClr val="tx2">
                    <a:lumMod val="90000"/>
                  </a:schemeClr>
                </a:solidFill>
                <a:ea typeface="微软雅黑"/>
                <a:cs typeface="SimSun"/>
              </a:rPr>
              <a:t>Citco | UZLeuven | Sony Communications</a:t>
            </a:r>
          </a:p>
        </p:txBody>
      </p:sp>
      <p:sp>
        <p:nvSpPr>
          <p:cNvPr id="37" name="Rectangle 36"/>
          <p:cNvSpPr/>
          <p:nvPr/>
        </p:nvSpPr>
        <p:spPr>
          <a:xfrm>
            <a:off x="8561987" y="5454205"/>
            <a:ext cx="2524714" cy="307777"/>
          </a:xfrm>
          <a:prstGeom prst="rect">
            <a:avLst/>
          </a:prstGeom>
        </p:spPr>
        <p:txBody>
          <a:bodyPr wrap="square">
            <a:spAutoFit/>
          </a:bodyPr>
          <a:lstStyle/>
          <a:p>
            <a:r>
              <a:rPr lang="en-US" sz="1400" dirty="0">
                <a:solidFill>
                  <a:schemeClr val="tx2">
                    <a:lumMod val="90000"/>
                  </a:schemeClr>
                </a:solidFill>
                <a:ea typeface="微软雅黑"/>
                <a:cs typeface="SimSun"/>
              </a:rPr>
              <a:t>SRP | YPTO</a:t>
            </a:r>
          </a:p>
        </p:txBody>
      </p:sp>
      <p:sp>
        <p:nvSpPr>
          <p:cNvPr id="39" name="Title 18"/>
          <p:cNvSpPr>
            <a:spLocks noGrp="1"/>
          </p:cNvSpPr>
          <p:nvPr>
            <p:ph type="title"/>
          </p:nvPr>
        </p:nvSpPr>
        <p:spPr>
          <a:xfrm>
            <a:off x="1041405" y="661168"/>
            <a:ext cx="10649072" cy="369332"/>
          </a:xfrm>
        </p:spPr>
        <p:txBody>
          <a:bodyPr>
            <a:normAutofit fontScale="90000"/>
          </a:bodyPr>
          <a:lstStyle/>
          <a:p>
            <a:r>
              <a:rPr lang="en-US" altLang="en-US" sz="4000" b="0" dirty="0">
                <a:solidFill>
                  <a:schemeClr val="accent1"/>
                </a:solidFill>
                <a:latin typeface="Arial"/>
                <a:ea typeface="微软雅黑"/>
                <a:cs typeface="SimSun"/>
              </a:rPr>
              <a:t>数据治理与优化</a:t>
            </a:r>
            <a:br>
              <a:rPr>
                <a:latin typeface="Arial"/>
                <a:ea typeface="微软雅黑"/>
              </a:rPr>
            </a:br>
            <a:r>
              <a:rPr lang="en-US" altLang="en-US" sz="2700" b="0" dirty="0">
                <a:latin typeface="Arial"/>
                <a:ea typeface="微软雅黑"/>
                <a:cs typeface="SimSun"/>
              </a:rPr>
              <a:t>从何处着手？</a:t>
            </a:r>
            <a:endParaRPr lang="zh-CN" sz="1800" b="0" dirty="0">
              <a:latin typeface="Arial"/>
              <a:ea typeface="微软雅黑"/>
            </a:endParaRPr>
          </a:p>
        </p:txBody>
      </p:sp>
      <p:sp>
        <p:nvSpPr>
          <p:cNvPr id="41" name="TextBox 40"/>
          <p:cNvSpPr txBox="1"/>
          <p:nvPr/>
        </p:nvSpPr>
        <p:spPr>
          <a:xfrm>
            <a:off x="4824000" y="1572738"/>
            <a:ext cx="3626227" cy="646331"/>
          </a:xfrm>
          <a:prstGeom prst="rect">
            <a:avLst/>
          </a:prstGeom>
        </p:spPr>
        <p:txBody>
          <a:bodyPr wrap="square">
            <a:spAutoFit/>
          </a:bodyPr>
          <a:lstStyle>
            <a:defPPr>
              <a:defRPr lang="de-DE"/>
            </a:defPPr>
            <a:lvl1pPr marL="285750" indent="-285750">
              <a:buClr>
                <a:schemeClr val="accent1"/>
              </a:buClr>
              <a:buFont typeface="Arial" charset="0"/>
              <a:buChar char="•"/>
              <a:defRPr sz="1800">
                <a:solidFill>
                  <a:schemeClr val="tx1">
                    <a:lumMod val="75000"/>
                    <a:lumOff val="25000"/>
                  </a:schemeClr>
                </a:solidFill>
                <a:ea typeface="BentonSans" charset="0"/>
                <a:cs typeface="BentonSans" charset="0"/>
              </a:defRPr>
            </a:lvl1pPr>
          </a:lstStyle>
          <a:p>
            <a:r>
              <a:rPr dirty="0">
                <a:ea typeface="微软雅黑"/>
                <a:cs typeface="SimSun"/>
              </a:rPr>
              <a:t>在整个企业范围内实现灵活的数据运营</a:t>
            </a:r>
          </a:p>
        </p:txBody>
      </p:sp>
      <p:sp>
        <p:nvSpPr>
          <p:cNvPr id="42" name="TextBox 41"/>
          <p:cNvSpPr txBox="1"/>
          <p:nvPr/>
        </p:nvSpPr>
        <p:spPr>
          <a:xfrm>
            <a:off x="4824000" y="2526224"/>
            <a:ext cx="3626227" cy="646331"/>
          </a:xfrm>
          <a:prstGeom prst="rect">
            <a:avLst/>
          </a:prstGeom>
        </p:spPr>
        <p:txBody>
          <a:bodyPr wrap="square">
            <a:spAutoFit/>
          </a:bodyPr>
          <a:lstStyle>
            <a:defPPr>
              <a:defRPr lang="de-DE"/>
            </a:defPPr>
            <a:lvl1pPr marL="285750" indent="-285750">
              <a:buClr>
                <a:schemeClr val="accent1"/>
              </a:buClr>
              <a:buFont typeface="Arial" charset="0"/>
              <a:buChar char="•"/>
              <a:defRPr sz="1800">
                <a:solidFill>
                  <a:schemeClr val="tx1">
                    <a:lumMod val="75000"/>
                    <a:lumOff val="25000"/>
                  </a:schemeClr>
                </a:solidFill>
                <a:ea typeface="BentonSans" charset="0"/>
                <a:cs typeface="BentonSans" charset="0"/>
              </a:defRPr>
            </a:lvl1pPr>
          </a:lstStyle>
          <a:p>
            <a:r>
              <a:rPr dirty="0">
                <a:ea typeface="微软雅黑"/>
                <a:cs typeface="SimSun"/>
              </a:rPr>
              <a:t>可信且可控的数据</a:t>
            </a:r>
            <a:r>
              <a:rPr lang="zh-CN" altLang="en-US" dirty="0">
                <a:ea typeface="微软雅黑"/>
                <a:cs typeface="SimSun"/>
              </a:rPr>
              <a:t>和</a:t>
            </a:r>
            <a:r>
              <a:rPr dirty="0">
                <a:ea typeface="微软雅黑"/>
                <a:cs typeface="SimSun"/>
              </a:rPr>
              <a:t>高效的业务流程</a:t>
            </a:r>
          </a:p>
        </p:txBody>
      </p:sp>
      <p:sp>
        <p:nvSpPr>
          <p:cNvPr id="45" name="TextBox 44"/>
          <p:cNvSpPr txBox="1"/>
          <p:nvPr/>
        </p:nvSpPr>
        <p:spPr>
          <a:xfrm>
            <a:off x="4824000" y="3422558"/>
            <a:ext cx="3626227" cy="646331"/>
          </a:xfrm>
          <a:prstGeom prst="rect">
            <a:avLst/>
          </a:prstGeom>
        </p:spPr>
        <p:txBody>
          <a:bodyPr wrap="square">
            <a:spAutoFit/>
          </a:bodyPr>
          <a:lstStyle>
            <a:defPPr>
              <a:defRPr lang="de-DE"/>
            </a:defPPr>
            <a:lvl1pPr marL="285750" indent="-285750">
              <a:buClr>
                <a:schemeClr val="accent1"/>
              </a:buClr>
              <a:buFont typeface="Arial" charset="0"/>
              <a:buChar char="•"/>
              <a:defRPr sz="1800">
                <a:solidFill>
                  <a:schemeClr val="tx1">
                    <a:lumMod val="75000"/>
                    <a:lumOff val="25000"/>
                  </a:schemeClr>
                </a:solidFill>
                <a:ea typeface="BentonSans" charset="0"/>
                <a:cs typeface="BentonSans" charset="0"/>
              </a:defRPr>
            </a:lvl1pPr>
          </a:lstStyle>
          <a:p>
            <a:r>
              <a:rPr lang="zh-CN" altLang="en-US" dirty="0">
                <a:ea typeface="微软雅黑"/>
                <a:cs typeface="SimSun"/>
              </a:rPr>
              <a:t>整个架构中个人数据的标记、剖析、移动和准确性管理</a:t>
            </a:r>
            <a:r>
              <a:rPr lang="en-US" altLang="zh-CN" dirty="0">
                <a:ea typeface="微软雅黑"/>
                <a:cs typeface="SimSun"/>
              </a:rPr>
              <a:t>……</a:t>
            </a:r>
          </a:p>
        </p:txBody>
      </p:sp>
      <p:sp>
        <p:nvSpPr>
          <p:cNvPr id="47" name="TextBox 46"/>
          <p:cNvSpPr txBox="1"/>
          <p:nvPr/>
        </p:nvSpPr>
        <p:spPr>
          <a:xfrm>
            <a:off x="4824000" y="4347099"/>
            <a:ext cx="3626227" cy="646331"/>
          </a:xfrm>
          <a:prstGeom prst="rect">
            <a:avLst/>
          </a:prstGeom>
        </p:spPr>
        <p:txBody>
          <a:bodyPr wrap="square">
            <a:spAutoFit/>
          </a:bodyPr>
          <a:lstStyle>
            <a:defPPr>
              <a:defRPr lang="de-DE"/>
            </a:defPPr>
            <a:lvl1pPr marL="285750" indent="-285750">
              <a:buClr>
                <a:schemeClr val="accent1"/>
              </a:buClr>
              <a:buFont typeface="Arial" charset="0"/>
              <a:buChar char="•"/>
              <a:defRPr sz="1800">
                <a:solidFill>
                  <a:schemeClr val="tx1">
                    <a:lumMod val="75000"/>
                    <a:lumOff val="25000"/>
                  </a:schemeClr>
                </a:solidFill>
                <a:ea typeface="BentonSans" charset="0"/>
                <a:cs typeface="BentonSans" charset="0"/>
              </a:defRPr>
            </a:lvl1pPr>
          </a:lstStyle>
          <a:p>
            <a:r>
              <a:rPr dirty="0">
                <a:ea typeface="微软雅黑"/>
                <a:cs typeface="SimSun"/>
              </a:rPr>
              <a:t>结合业务流程的情境，管理非结构化内容的生命周期</a:t>
            </a:r>
            <a:endParaRPr lang="zh-CN" dirty="0">
              <a:ea typeface="微软雅黑"/>
            </a:endParaRPr>
          </a:p>
        </p:txBody>
      </p:sp>
      <p:sp>
        <p:nvSpPr>
          <p:cNvPr id="48" name="TextBox 47"/>
          <p:cNvSpPr txBox="1"/>
          <p:nvPr/>
        </p:nvSpPr>
        <p:spPr>
          <a:xfrm>
            <a:off x="4824000" y="5327584"/>
            <a:ext cx="3626227" cy="646331"/>
          </a:xfrm>
          <a:prstGeom prst="rect">
            <a:avLst/>
          </a:prstGeom>
        </p:spPr>
        <p:txBody>
          <a:bodyPr wrap="square">
            <a:spAutoFit/>
          </a:bodyPr>
          <a:lstStyle>
            <a:defPPr>
              <a:defRPr lang="de-DE"/>
            </a:defPPr>
            <a:lvl1pPr marL="285750" indent="-285750">
              <a:buClr>
                <a:schemeClr val="accent1"/>
              </a:buClr>
              <a:buFont typeface="Arial" charset="0"/>
              <a:buChar char="•"/>
              <a:defRPr sz="1800">
                <a:solidFill>
                  <a:schemeClr val="tx1">
                    <a:lumMod val="75000"/>
                    <a:lumOff val="25000"/>
                  </a:schemeClr>
                </a:solidFill>
                <a:ea typeface="BentonSans" charset="0"/>
                <a:cs typeface="BentonSans" charset="0"/>
              </a:defRPr>
            </a:lvl1pPr>
          </a:lstStyle>
          <a:p>
            <a:pPr fontAlgn="base">
              <a:spcBef>
                <a:spcPct val="50000"/>
              </a:spcBef>
              <a:spcAft>
                <a:spcPct val="0"/>
              </a:spcAft>
              <a:buClr>
                <a:srgbClr val="F0AB00"/>
              </a:buClr>
              <a:buSzPct val="80000"/>
            </a:pPr>
            <a:r>
              <a:rPr lang="en-GB" dirty="0">
                <a:ea typeface="微软雅黑"/>
                <a:cs typeface="SimSun"/>
              </a:rPr>
              <a:t>在整个基础架构内实现标准化和自动化的 IT 运营</a:t>
            </a:r>
            <a:endParaRPr lang="zh-CN" dirty="0">
              <a:ea typeface="微软雅黑"/>
              <a:cs typeface="SimSun"/>
            </a:endParaRPr>
          </a:p>
        </p:txBody>
      </p:sp>
    </p:spTree>
    <p:extLst>
      <p:ext uri="{BB962C8B-B14F-4D97-AF65-F5344CB8AC3E}">
        <p14:creationId xmlns:p14="http://schemas.microsoft.com/office/powerpoint/2010/main" val="24777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432" y="1026943"/>
            <a:ext cx="6430431" cy="5451229"/>
          </a:xfrm>
          <a:prstGeom prst="rect">
            <a:avLst/>
          </a:prstGeom>
        </p:spPr>
      </p:pic>
      <p:pic>
        <p:nvPicPr>
          <p:cNvPr id="8" name="Picture 7"/>
          <p:cNvPicPr>
            <a:picLocks noChangeAspect="1"/>
          </p:cNvPicPr>
          <p:nvPr/>
        </p:nvPicPr>
        <p:blipFill rotWithShape="1">
          <a:blip r:embed="rId4"/>
          <a:srcRect l="11" t="9777" r="15730" b="10096"/>
          <a:stretch/>
        </p:blipFill>
        <p:spPr>
          <a:xfrm>
            <a:off x="3358105" y="1271240"/>
            <a:ext cx="5926873" cy="3175031"/>
          </a:xfrm>
          <a:prstGeom prst="rect">
            <a:avLst/>
          </a:prstGeom>
        </p:spPr>
      </p:pic>
      <p:sp>
        <p:nvSpPr>
          <p:cNvPr id="6" name="Rectangle 5"/>
          <p:cNvSpPr/>
          <p:nvPr/>
        </p:nvSpPr>
        <p:spPr bwMode="gray">
          <a:xfrm>
            <a:off x="3350370" y="1278830"/>
            <a:ext cx="5965907" cy="3177309"/>
          </a:xfrm>
          <a:prstGeom prst="rect">
            <a:avLst/>
          </a:prstGeom>
          <a:solidFill>
            <a:schemeClr val="tx1">
              <a:alpha val="53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 name="Title 1"/>
          <p:cNvSpPr>
            <a:spLocks noGrp="1"/>
          </p:cNvSpPr>
          <p:nvPr>
            <p:ph type="title"/>
          </p:nvPr>
        </p:nvSpPr>
        <p:spPr/>
        <p:txBody>
          <a:bodyPr>
            <a:normAutofit fontScale="90000"/>
          </a:bodyPr>
          <a:lstStyle/>
          <a:p>
            <a:r>
              <a:rPr dirty="0">
                <a:latin typeface="Arial"/>
                <a:ea typeface="微软雅黑"/>
                <a:cs typeface="SimSun"/>
              </a:rPr>
              <a:t>演示</a:t>
            </a:r>
          </a:p>
        </p:txBody>
      </p:sp>
      <p:pic>
        <p:nvPicPr>
          <p:cNvPr id="7" name="Picture 6">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2110" y="2038930"/>
            <a:ext cx="2152607" cy="215260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4990" y="394460"/>
            <a:ext cx="947456" cy="947456"/>
          </a:xfrm>
          <a:prstGeom prst="rect">
            <a:avLst/>
          </a:prstGeom>
        </p:spPr>
      </p:pic>
    </p:spTree>
    <p:extLst>
      <p:ext uri="{BB962C8B-B14F-4D97-AF65-F5344CB8AC3E}">
        <p14:creationId xmlns:p14="http://schemas.microsoft.com/office/powerpoint/2010/main" val="96078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hlinkClick r:id="rId3"/>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t="4102" r="8148" b="8139"/>
          <a:stretch/>
        </p:blipFill>
        <p:spPr>
          <a:xfrm>
            <a:off x="508011" y="2270961"/>
            <a:ext cx="1854120" cy="1267239"/>
          </a:xfrm>
        </p:spPr>
      </p:pic>
      <p:pic>
        <p:nvPicPr>
          <p:cNvPr id="10" name="Picture Placeholder 9">
            <a:hlinkClick r:id="rId5"/>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3890" b="-1"/>
          <a:stretch/>
        </p:blipFill>
        <p:spPr>
          <a:xfrm>
            <a:off x="2853397" y="2279489"/>
            <a:ext cx="1855457" cy="1275673"/>
          </a:xfrm>
        </p:spPr>
      </p:pic>
      <p:sp>
        <p:nvSpPr>
          <p:cNvPr id="2" name="Title 1"/>
          <p:cNvSpPr>
            <a:spLocks noGrp="1"/>
          </p:cNvSpPr>
          <p:nvPr>
            <p:ph type="title"/>
          </p:nvPr>
        </p:nvSpPr>
        <p:spPr/>
        <p:txBody>
          <a:bodyPr>
            <a:normAutofit fontScale="90000"/>
          </a:bodyPr>
          <a:lstStyle/>
          <a:p>
            <a:r>
              <a:rPr dirty="0">
                <a:latin typeface="Arial"/>
                <a:ea typeface="微软雅黑"/>
                <a:cs typeface="SimSun"/>
              </a:rPr>
              <a:t>SAP HANA 助力客户获得成功</a:t>
            </a:r>
          </a:p>
        </p:txBody>
      </p:sp>
      <p:sp>
        <p:nvSpPr>
          <p:cNvPr id="3" name="Text Placeholder 2"/>
          <p:cNvSpPr>
            <a:spLocks noGrp="1"/>
          </p:cNvSpPr>
          <p:nvPr>
            <p:ph type="body" sz="quarter" idx="10"/>
          </p:nvPr>
        </p:nvSpPr>
        <p:spPr>
          <a:xfrm>
            <a:off x="505456" y="4165622"/>
            <a:ext cx="1834044" cy="1464923"/>
          </a:xfrm>
        </p:spPr>
        <p:txBody>
          <a:bodyPr/>
          <a:lstStyle/>
          <a:p>
            <a:pPr marL="0" lvl="1" indent="0">
              <a:buNone/>
            </a:pPr>
            <a:r>
              <a:rPr lang="en-US" sz="1500" dirty="0" err="1">
                <a:latin typeface="Arial"/>
                <a:ea typeface="微软雅黑"/>
                <a:cs typeface="SimSun"/>
              </a:rPr>
              <a:t>将所有数据源整合至</a:t>
            </a:r>
            <a:r>
              <a:rPr lang="zh-CN" altLang="en-US" sz="1500" dirty="0">
                <a:latin typeface="Arial"/>
                <a:ea typeface="微软雅黑"/>
                <a:cs typeface="SimSun"/>
              </a:rPr>
              <a:t>单一</a:t>
            </a:r>
            <a:r>
              <a:rPr lang="en-US" sz="1500" dirty="0" err="1">
                <a:latin typeface="Arial"/>
                <a:ea typeface="微软雅黑"/>
                <a:cs typeface="SimSun"/>
              </a:rPr>
              <a:t>数据仓库中</a:t>
            </a:r>
            <a:endParaRPr lang="en-US" sz="1500" dirty="0">
              <a:latin typeface="Arial"/>
              <a:ea typeface="微软雅黑"/>
              <a:cs typeface="SimSun"/>
            </a:endParaRPr>
          </a:p>
        </p:txBody>
      </p:sp>
      <p:sp>
        <p:nvSpPr>
          <p:cNvPr id="5" name="Text Placeholder 4"/>
          <p:cNvSpPr>
            <a:spLocks noGrp="1"/>
          </p:cNvSpPr>
          <p:nvPr>
            <p:ph type="body" sz="quarter" idx="13"/>
          </p:nvPr>
        </p:nvSpPr>
        <p:spPr>
          <a:xfrm>
            <a:off x="7569130" y="4165623"/>
            <a:ext cx="1889724" cy="1464923"/>
          </a:xfrm>
        </p:spPr>
        <p:txBody>
          <a:bodyPr/>
          <a:lstStyle/>
          <a:p>
            <a:pPr marL="0" lvl="1" indent="0">
              <a:buNone/>
            </a:pPr>
            <a:r>
              <a:rPr lang="en-US" sz="1500" dirty="0">
                <a:latin typeface="Arial"/>
                <a:ea typeface="微软雅黑"/>
                <a:cs typeface="SimSun"/>
              </a:rPr>
              <a:t>借助基于 SAP HANA 的 SAP BW，将 3 个数据仓库整合至一个数据仓库</a:t>
            </a:r>
          </a:p>
        </p:txBody>
      </p:sp>
      <p:sp>
        <p:nvSpPr>
          <p:cNvPr id="7" name="Text Placeholder 6"/>
          <p:cNvSpPr>
            <a:spLocks noGrp="1"/>
          </p:cNvSpPr>
          <p:nvPr>
            <p:ph type="body" sz="quarter" idx="15"/>
          </p:nvPr>
        </p:nvSpPr>
        <p:spPr>
          <a:xfrm>
            <a:off x="2912966" y="4165623"/>
            <a:ext cx="1872288" cy="1464923"/>
          </a:xfrm>
        </p:spPr>
        <p:txBody>
          <a:bodyPr/>
          <a:lstStyle/>
          <a:p>
            <a:pPr marL="0" lvl="1" indent="0">
              <a:buNone/>
            </a:pPr>
            <a:r>
              <a:rPr lang="en-US" sz="1500" dirty="0">
                <a:latin typeface="Arial"/>
                <a:ea typeface="微软雅黑"/>
                <a:cs typeface="SimSun"/>
              </a:rPr>
              <a:t>近乎实时地处理 1 亿份调查结果</a:t>
            </a:r>
          </a:p>
        </p:txBody>
      </p:sp>
      <p:sp>
        <p:nvSpPr>
          <p:cNvPr id="9" name="Text Placeholder 8"/>
          <p:cNvSpPr>
            <a:spLocks noGrp="1"/>
          </p:cNvSpPr>
          <p:nvPr>
            <p:ph type="body" sz="quarter" idx="17"/>
          </p:nvPr>
        </p:nvSpPr>
        <p:spPr>
          <a:xfrm>
            <a:off x="5241048" y="4165623"/>
            <a:ext cx="1881006" cy="1464923"/>
          </a:xfrm>
        </p:spPr>
        <p:txBody>
          <a:bodyPr/>
          <a:lstStyle/>
          <a:p>
            <a:pPr marL="0" lvl="1" indent="0">
              <a:buNone/>
            </a:pPr>
            <a:r>
              <a:rPr lang="en-US" sz="1500" dirty="0" err="1">
                <a:latin typeface="Arial"/>
                <a:ea typeface="微软雅黑"/>
                <a:cs typeface="SimSun"/>
              </a:rPr>
              <a:t>实时分析数千个传感器和物联网系统生成的</a:t>
            </a:r>
            <a:r>
              <a:rPr lang="zh-CN" altLang="en-US" sz="1500" dirty="0">
                <a:latin typeface="Arial"/>
                <a:ea typeface="微软雅黑"/>
                <a:cs typeface="SimSun"/>
              </a:rPr>
              <a:t>列车</a:t>
            </a:r>
            <a:r>
              <a:rPr lang="en-US" sz="1500" dirty="0" err="1">
                <a:latin typeface="Arial"/>
                <a:ea typeface="微软雅黑"/>
                <a:cs typeface="SimSun"/>
              </a:rPr>
              <a:t>数据</a:t>
            </a:r>
            <a:endParaRPr lang="en-US" sz="1500" dirty="0">
              <a:latin typeface="Arial"/>
              <a:ea typeface="微软雅黑"/>
              <a:cs typeface="SimSun"/>
            </a:endParaRPr>
          </a:p>
        </p:txBody>
      </p:sp>
      <p:pic>
        <p:nvPicPr>
          <p:cNvPr id="16" name="Picture Placeholder 15">
            <a:hlinkClick r:id="rId7"/>
          </p:cNvPr>
          <p:cNvPicPr>
            <a:picLocks noGrp="1" noChangeAspect="1"/>
          </p:cNvPicPr>
          <p:nvPr>
            <p:ph type="pic" sz="quarter" idx="18"/>
          </p:nvPr>
        </p:nvPicPr>
        <p:blipFill rotWithShape="1">
          <a:blip r:embed="rId8" cstate="screen">
            <a:extLst>
              <a:ext uri="{28A0092B-C50C-407E-A947-70E740481C1C}">
                <a14:useLocalDpi xmlns:a14="http://schemas.microsoft.com/office/drawing/2010/main"/>
              </a:ext>
            </a:extLst>
          </a:blip>
          <a:srcRect b="5105"/>
          <a:stretch/>
        </p:blipFill>
        <p:spPr>
          <a:xfrm>
            <a:off x="5250032" y="2276764"/>
            <a:ext cx="1861151" cy="1263406"/>
          </a:xfrm>
        </p:spPr>
      </p:pic>
      <p:sp>
        <p:nvSpPr>
          <p:cNvPr id="11" name="Text Placeholder 4"/>
          <p:cNvSpPr txBox="1">
            <a:spLocks/>
          </p:cNvSpPr>
          <p:nvPr/>
        </p:nvSpPr>
        <p:spPr bwMode="gray">
          <a:xfrm>
            <a:off x="9897214" y="4165622"/>
            <a:ext cx="1873040" cy="1464923"/>
          </a:xfrm>
          <a:prstGeom prst="rect">
            <a:avLst/>
          </a:prstGeom>
        </p:spPr>
        <p:txBody>
          <a:bodyPr vert="horz" lIns="0" tIns="0" rIns="0" bIns="0" rtlCol="0">
            <a:no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a:buNone/>
            </a:pPr>
            <a:r>
              <a:rPr lang="en-US" sz="1500" dirty="0" err="1">
                <a:latin typeface="Arial"/>
                <a:ea typeface="微软雅黑"/>
                <a:cs typeface="SimSun"/>
              </a:rPr>
              <a:t>获取有关客户盈利能力的详细视图，并</a:t>
            </a:r>
            <a:r>
              <a:rPr lang="zh-CN" altLang="en-US" sz="1500" dirty="0">
                <a:latin typeface="Arial"/>
                <a:ea typeface="微软雅黑"/>
                <a:cs typeface="SimSun"/>
              </a:rPr>
              <a:t>快速</a:t>
            </a:r>
            <a:r>
              <a:rPr lang="en-US" sz="1500" dirty="0" err="1">
                <a:latin typeface="Arial"/>
                <a:ea typeface="微软雅黑"/>
                <a:cs typeface="SimSun"/>
              </a:rPr>
              <a:t>进行详细分析</a:t>
            </a:r>
            <a:endParaRPr lang="en-US" sz="1500" dirty="0">
              <a:latin typeface="Arial"/>
              <a:ea typeface="微软雅黑"/>
              <a:cs typeface="SimSun"/>
            </a:endParaRPr>
          </a:p>
        </p:txBody>
      </p:sp>
      <p:pic>
        <p:nvPicPr>
          <p:cNvPr id="12" name="Picture Placeholder 17">
            <a:hlinkClick r:id="rId9"/>
          </p:cNvPr>
          <p:cNvPicPr>
            <a:picLocks noChangeAspect="1"/>
          </p:cNvPicPr>
          <p:nvPr/>
        </p:nvPicPr>
        <p:blipFill rotWithShape="1">
          <a:blip r:embed="rId10" cstate="screen">
            <a:extLst>
              <a:ext uri="{28A0092B-C50C-407E-A947-70E740481C1C}">
                <a14:useLocalDpi xmlns:a14="http://schemas.microsoft.com/office/drawing/2010/main"/>
              </a:ext>
            </a:extLst>
          </a:blip>
          <a:srcRect l="563" t="2750" r="1880" b="5895"/>
          <a:stretch/>
        </p:blipFill>
        <p:spPr bwMode="gray">
          <a:xfrm>
            <a:off x="9897213" y="2271352"/>
            <a:ext cx="1877950" cy="1257996"/>
          </a:xfrm>
          <a:prstGeom prst="rect">
            <a:avLst/>
          </a:prstGeom>
          <a:solidFill>
            <a:schemeClr val="tx2">
              <a:alpha val="70000"/>
            </a:schemeClr>
          </a:solidFill>
        </p:spPr>
      </p:pic>
      <p:pic>
        <p:nvPicPr>
          <p:cNvPr id="8" name="Picture Placeholder 7">
            <a:hlinkClick r:id="rId11"/>
          </p:cNvPr>
          <p:cNvPicPr>
            <a:picLocks noGrp="1" noChangeAspect="1"/>
          </p:cNvPicPr>
          <p:nvPr>
            <p:ph type="pic" sz="quarter" idx="14"/>
          </p:nvPr>
        </p:nvPicPr>
        <p:blipFill>
          <a:blip r:embed="rId12" cstate="screen">
            <a:extLst>
              <a:ext uri="{28A0092B-C50C-407E-A947-70E740481C1C}">
                <a14:useLocalDpi xmlns:a14="http://schemas.microsoft.com/office/drawing/2010/main"/>
              </a:ext>
            </a:extLst>
          </a:blip>
          <a:srcRect/>
          <a:stretch>
            <a:fillRect/>
          </a:stretch>
        </p:blipFill>
        <p:spPr>
          <a:xfrm>
            <a:off x="7705910" y="2382022"/>
            <a:ext cx="1554295" cy="1061119"/>
          </a:xfrm>
        </p:spPr>
      </p:pic>
      <p:sp>
        <p:nvSpPr>
          <p:cNvPr id="13" name="Rectangle 12"/>
          <p:cNvSpPr/>
          <p:nvPr/>
        </p:nvSpPr>
        <p:spPr bwMode="gray">
          <a:xfrm>
            <a:off x="508214" y="2269618"/>
            <a:ext cx="1853514" cy="1272746"/>
          </a:xfrm>
          <a:prstGeom prst="rect">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4" name="Rectangle 23"/>
          <p:cNvSpPr/>
          <p:nvPr/>
        </p:nvSpPr>
        <p:spPr bwMode="gray">
          <a:xfrm>
            <a:off x="2852193" y="2272931"/>
            <a:ext cx="1853514" cy="1272746"/>
          </a:xfrm>
          <a:prstGeom prst="rect">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32" name="Rectangle 31"/>
          <p:cNvSpPr/>
          <p:nvPr/>
        </p:nvSpPr>
        <p:spPr bwMode="gray">
          <a:xfrm>
            <a:off x="5238026" y="2270520"/>
            <a:ext cx="1867746" cy="1272746"/>
          </a:xfrm>
          <a:prstGeom prst="rect">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34" name="Rectangle 33"/>
          <p:cNvSpPr/>
          <p:nvPr/>
        </p:nvSpPr>
        <p:spPr bwMode="gray">
          <a:xfrm>
            <a:off x="9908319" y="2260600"/>
            <a:ext cx="1867746" cy="1272746"/>
          </a:xfrm>
          <a:prstGeom prst="rect">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35" name="Rectangle 34"/>
          <p:cNvSpPr/>
          <p:nvPr/>
        </p:nvSpPr>
        <p:spPr bwMode="gray">
          <a:xfrm>
            <a:off x="7587150" y="2277734"/>
            <a:ext cx="1867746" cy="1272746"/>
          </a:xfrm>
          <a:prstGeom prst="rect">
            <a:avLst/>
          </a:prstGeom>
          <a:no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pic>
        <p:nvPicPr>
          <p:cNvPr id="25" name="Picture 24">
            <a:hlinkClick r:id="rId3"/>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5256" y="3061501"/>
            <a:ext cx="912915" cy="912915"/>
          </a:xfrm>
          <a:prstGeom prst="rect">
            <a:avLst/>
          </a:prstGeom>
        </p:spPr>
      </p:pic>
      <p:pic>
        <p:nvPicPr>
          <p:cNvPr id="26" name="Picture 25">
            <a:hlinkClick r:id="rId5"/>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47456" y="3048801"/>
            <a:ext cx="912915" cy="912915"/>
          </a:xfrm>
          <a:prstGeom prst="rect">
            <a:avLst/>
          </a:prstGeom>
        </p:spPr>
      </p:pic>
      <p:pic>
        <p:nvPicPr>
          <p:cNvPr id="27" name="Picture 26">
            <a:hlinkClick r:id="rId7"/>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5856" y="3061501"/>
            <a:ext cx="912915" cy="912915"/>
          </a:xfrm>
          <a:prstGeom prst="rect">
            <a:avLst/>
          </a:prstGeom>
        </p:spPr>
      </p:pic>
      <p:pic>
        <p:nvPicPr>
          <p:cNvPr id="28" name="Picture 27">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84556" y="3048801"/>
            <a:ext cx="912915" cy="912915"/>
          </a:xfrm>
          <a:prstGeom prst="rect">
            <a:avLst/>
          </a:prstGeom>
        </p:spPr>
      </p:pic>
      <p:pic>
        <p:nvPicPr>
          <p:cNvPr id="29" name="Picture 28">
            <a:hlinkClick r:id="rId9"/>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93373" y="3048801"/>
            <a:ext cx="912915" cy="912915"/>
          </a:xfrm>
          <a:prstGeom prst="rect">
            <a:avLst/>
          </a:prstGeom>
        </p:spPr>
      </p:pic>
      <p:cxnSp>
        <p:nvCxnSpPr>
          <p:cNvPr id="15" name="Straight Connector 14"/>
          <p:cNvCxnSpPr/>
          <p:nvPr/>
        </p:nvCxnSpPr>
        <p:spPr>
          <a:xfrm>
            <a:off x="516157" y="3937000"/>
            <a:ext cx="11356865"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29" descr="\\Mac\Home\Desktop\latest.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261900" y="1190865"/>
            <a:ext cx="1143667" cy="7765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5250032" y="1335061"/>
            <a:ext cx="1901749" cy="6589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55293" y="1124879"/>
            <a:ext cx="2574645" cy="1128031"/>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1515" y="1339759"/>
            <a:ext cx="1393685" cy="738653"/>
          </a:xfrm>
          <a:prstGeom prst="rect">
            <a:avLst/>
          </a:prstGeom>
        </p:spPr>
      </p:pic>
      <p:pic>
        <p:nvPicPr>
          <p:cNvPr id="42" name="Picture 2" descr="Image result for swissco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5910" y="1015232"/>
            <a:ext cx="17145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717" r="22717"/>
          <a:stretch>
            <a:fillRect/>
          </a:stretch>
        </p:blipFill>
        <p:spPr/>
      </p:pic>
      <p:sp>
        <p:nvSpPr>
          <p:cNvPr id="2" name="Title 1"/>
          <p:cNvSpPr>
            <a:spLocks noGrp="1"/>
          </p:cNvSpPr>
          <p:nvPr>
            <p:ph type="title"/>
          </p:nvPr>
        </p:nvSpPr>
        <p:spPr/>
        <p:txBody>
          <a:bodyPr>
            <a:normAutofit fontScale="90000"/>
          </a:bodyPr>
          <a:lstStyle/>
          <a:p>
            <a:r>
              <a:rPr lang="zh-CN" altLang="en-US" dirty="0">
                <a:latin typeface="Arial"/>
                <a:ea typeface="微软雅黑"/>
                <a:cs typeface="SimSun"/>
              </a:rPr>
              <a:t>总结</a:t>
            </a:r>
            <a:endParaRPr dirty="0">
              <a:latin typeface="Arial"/>
              <a:ea typeface="微软雅黑"/>
              <a:cs typeface="SimSun"/>
            </a:endParaRPr>
          </a:p>
        </p:txBody>
      </p:sp>
      <p:sp>
        <p:nvSpPr>
          <p:cNvPr id="4" name="Text Placeholder 3"/>
          <p:cNvSpPr txBox="1">
            <a:spLocks/>
          </p:cNvSpPr>
          <p:nvPr/>
        </p:nvSpPr>
        <p:spPr>
          <a:xfrm>
            <a:off x="477878" y="1400637"/>
            <a:ext cx="5112000" cy="5076363"/>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altLang="en-US" sz="2400" dirty="0">
                <a:ea typeface="微软雅黑"/>
              </a:rPr>
              <a:t>SAP HANA </a:t>
            </a:r>
            <a:r>
              <a:rPr lang="zh-CN" altLang="en-US" sz="2400" dirty="0">
                <a:ea typeface="微软雅黑"/>
              </a:rPr>
              <a:t>数据管理套件</a:t>
            </a:r>
            <a:r>
              <a:rPr lang="zh-CN" altLang="en-US" sz="2400" dirty="0">
                <a:ea typeface="微软雅黑"/>
                <a:cs typeface="SimSun"/>
              </a:rPr>
              <a:t>提供了开放的支持多云运营及混合部署的解决方案套件，让你能够在可靠、统一的架构中协调所有需要的数据，最终构建安全、可控的企业级应用和分析。 </a:t>
            </a:r>
            <a:r>
              <a:rPr lang="zh-CN" altLang="en-US" sz="2400" dirty="0">
                <a:solidFill>
                  <a:schemeClr val="accent1"/>
                </a:solidFill>
                <a:latin typeface="Arial"/>
                <a:ea typeface="微软雅黑"/>
              </a:rPr>
              <a:t>采用 </a:t>
            </a:r>
            <a:r>
              <a:rPr lang="en-US" sz="2400" dirty="0">
                <a:solidFill>
                  <a:schemeClr val="accent1"/>
                </a:solidFill>
                <a:latin typeface="Arial"/>
                <a:ea typeface="微软雅黑"/>
              </a:rPr>
              <a:t>SAP HANA </a:t>
            </a:r>
            <a:r>
              <a:rPr lang="zh-CN" altLang="en-US" sz="2400" dirty="0">
                <a:solidFill>
                  <a:schemeClr val="accent1"/>
                </a:solidFill>
                <a:latin typeface="Arial"/>
                <a:ea typeface="微软雅黑"/>
              </a:rPr>
              <a:t>数据管理套件</a:t>
            </a:r>
            <a:r>
              <a:rPr lang="en-US" sz="2400" dirty="0">
                <a:solidFill>
                  <a:schemeClr val="accent1"/>
                </a:solidFill>
                <a:latin typeface="Arial"/>
                <a:ea typeface="微软雅黑"/>
                <a:cs typeface="SimSun"/>
              </a:rPr>
              <a:t>，</a:t>
            </a:r>
            <a:r>
              <a:rPr lang="en-US" sz="2400" dirty="0" err="1">
                <a:solidFill>
                  <a:schemeClr val="accent1"/>
                </a:solidFill>
                <a:latin typeface="Arial"/>
                <a:ea typeface="微软雅黑"/>
                <a:cs typeface="SimSun"/>
              </a:rPr>
              <a:t>帮助企业化繁为简</a:t>
            </a:r>
            <a:r>
              <a:rPr lang="en-US" sz="2400" dirty="0">
                <a:solidFill>
                  <a:schemeClr val="accent1"/>
                </a:solidFill>
                <a:latin typeface="Arial"/>
                <a:ea typeface="微软雅黑"/>
                <a:cs typeface="SimSun"/>
              </a:rPr>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39" y="5626100"/>
            <a:ext cx="1104900" cy="1104900"/>
          </a:xfrm>
          <a:prstGeom prst="rect">
            <a:avLst/>
          </a:prstGeom>
        </p:spPr>
      </p:pic>
    </p:spTree>
    <p:extLst>
      <p:ext uri="{BB962C8B-B14F-4D97-AF65-F5344CB8AC3E}">
        <p14:creationId xmlns:p14="http://schemas.microsoft.com/office/powerpoint/2010/main" val="12500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lvl="0"/>
            <a:r>
              <a:rPr dirty="0">
                <a:latin typeface="Arial"/>
                <a:ea typeface="微软雅黑"/>
                <a:cs typeface="SimSun"/>
              </a:rPr>
              <a:t>携手 SAP 及其合作伙伴</a:t>
            </a:r>
          </a:p>
          <a:p>
            <a:pPr lvl="1"/>
            <a:r>
              <a:rPr dirty="0">
                <a:latin typeface="Arial"/>
                <a:ea typeface="微软雅黑"/>
                <a:cs typeface="SimSun"/>
              </a:rPr>
              <a:t>我们拥有久经验证的成熟流程</a:t>
            </a:r>
          </a:p>
        </p:txBody>
      </p:sp>
      <p:sp>
        <p:nvSpPr>
          <p:cNvPr id="2" name="Title 1"/>
          <p:cNvSpPr>
            <a:spLocks noGrp="1"/>
          </p:cNvSpPr>
          <p:nvPr>
            <p:ph type="title"/>
          </p:nvPr>
        </p:nvSpPr>
        <p:spPr>
          <a:xfrm>
            <a:off x="504001" y="504000"/>
            <a:ext cx="7092000" cy="430887"/>
          </a:xfrm>
        </p:spPr>
        <p:txBody>
          <a:bodyPr vert="horz" wrap="square" lIns="0" tIns="0" rIns="0" bIns="0" rtlCol="0" anchor="t" anchorCtr="0">
            <a:spAutoFit/>
          </a:bodyPr>
          <a:lstStyle/>
          <a:p>
            <a:r>
              <a:rPr lang="en-US" sz="2800">
                <a:solidFill>
                  <a:schemeClr val="accent1"/>
                </a:solidFill>
                <a:latin typeface="Arial"/>
                <a:ea typeface="微软雅黑"/>
                <a:cs typeface="SimSun"/>
              </a:rPr>
              <a:t>后续行动</a:t>
            </a:r>
          </a:p>
        </p:txBody>
      </p:sp>
      <p:grpSp>
        <p:nvGrpSpPr>
          <p:cNvPr id="17" name="Group 16"/>
          <p:cNvGrpSpPr/>
          <p:nvPr/>
        </p:nvGrpSpPr>
        <p:grpSpPr>
          <a:xfrm>
            <a:off x="440654" y="4258227"/>
            <a:ext cx="7219756" cy="124658"/>
            <a:chOff x="437362" y="3672655"/>
            <a:chExt cx="7221636" cy="124690"/>
          </a:xfrm>
        </p:grpSpPr>
        <p:cxnSp>
          <p:nvCxnSpPr>
            <p:cNvPr id="10" name="Straight Connector 9"/>
            <p:cNvCxnSpPr>
              <a:stCxn id="4" idx="1"/>
              <a:endCxn id="4" idx="3"/>
            </p:cNvCxnSpPr>
            <p:nvPr/>
          </p:nvCxnSpPr>
          <p:spPr>
            <a:xfrm>
              <a:off x="503999" y="3735000"/>
              <a:ext cx="7092000" cy="0"/>
            </a:xfrm>
            <a:prstGeom prst="line">
              <a:avLst/>
            </a:prstGeom>
            <a:ln w="9525"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gray">
            <a:xfrm>
              <a:off x="7532999"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sp>
          <p:nvSpPr>
            <p:cNvPr id="12" name="Oval 11"/>
            <p:cNvSpPr/>
            <p:nvPr/>
          </p:nvSpPr>
          <p:spPr bwMode="gray">
            <a:xfrm>
              <a:off x="6108648"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sp>
          <p:nvSpPr>
            <p:cNvPr id="13" name="Oval 12"/>
            <p:cNvSpPr/>
            <p:nvPr/>
          </p:nvSpPr>
          <p:spPr bwMode="gray">
            <a:xfrm>
              <a:off x="4684295"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sp>
          <p:nvSpPr>
            <p:cNvPr id="14" name="Oval 13"/>
            <p:cNvSpPr/>
            <p:nvPr/>
          </p:nvSpPr>
          <p:spPr bwMode="gray">
            <a:xfrm>
              <a:off x="3259942"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sp>
          <p:nvSpPr>
            <p:cNvPr id="15" name="Oval 14"/>
            <p:cNvSpPr/>
            <p:nvPr/>
          </p:nvSpPr>
          <p:spPr bwMode="gray">
            <a:xfrm>
              <a:off x="1835589"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sp>
          <p:nvSpPr>
            <p:cNvPr id="16" name="Oval 15"/>
            <p:cNvSpPr/>
            <p:nvPr/>
          </p:nvSpPr>
          <p:spPr bwMode="gray">
            <a:xfrm>
              <a:off x="437362" y="3672655"/>
              <a:ext cx="125999" cy="124690"/>
            </a:xfrm>
            <a:prstGeom prst="ellipse">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ea typeface="微软雅黑"/>
                <a:cs typeface="Arial Unicode MS" pitchFamily="34" charset="-128"/>
              </a:endParaRPr>
            </a:p>
          </p:txBody>
        </p:sp>
      </p:grpSp>
      <p:sp>
        <p:nvSpPr>
          <p:cNvPr id="18" name="TextBox 17"/>
          <p:cNvSpPr txBox="1"/>
          <p:nvPr/>
        </p:nvSpPr>
        <p:spPr>
          <a:xfrm rot="19138716">
            <a:off x="524406" y="3771160"/>
            <a:ext cx="71814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微软雅黑"/>
                <a:cs typeface="SimSun"/>
              </a:rPr>
              <a:t>技术学院</a:t>
            </a:r>
          </a:p>
        </p:txBody>
      </p:sp>
      <p:sp>
        <p:nvSpPr>
          <p:cNvPr id="19" name="TextBox 18"/>
          <p:cNvSpPr txBox="1"/>
          <p:nvPr/>
        </p:nvSpPr>
        <p:spPr>
          <a:xfrm rot="19138716">
            <a:off x="1827277" y="3491137"/>
            <a:ext cx="175368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微软雅黑"/>
                <a:cs typeface="SimSun"/>
              </a:rPr>
              <a:t>SAP Leonardo 研讨会</a:t>
            </a:r>
          </a:p>
        </p:txBody>
      </p:sp>
      <p:sp>
        <p:nvSpPr>
          <p:cNvPr id="20" name="TextBox 19"/>
          <p:cNvSpPr txBox="1"/>
          <p:nvPr/>
        </p:nvSpPr>
        <p:spPr>
          <a:xfrm rot="19138716">
            <a:off x="3340386" y="3745531"/>
            <a:ext cx="897682"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err="1">
                <a:ea typeface="微软雅黑"/>
                <a:cs typeface="SimSun"/>
              </a:rPr>
              <a:t>架构研讨会</a:t>
            </a:r>
            <a:endParaRPr lang="en-US" sz="1400" kern="0" dirty="0">
              <a:ea typeface="微软雅黑"/>
              <a:cs typeface="SimSun"/>
            </a:endParaRPr>
          </a:p>
        </p:txBody>
      </p:sp>
      <p:sp>
        <p:nvSpPr>
          <p:cNvPr id="21" name="TextBox 20"/>
          <p:cNvSpPr txBox="1"/>
          <p:nvPr/>
        </p:nvSpPr>
        <p:spPr>
          <a:xfrm rot="19138716">
            <a:off x="4896585" y="3815848"/>
            <a:ext cx="35907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zh-CN" altLang="en-US" sz="1400" kern="0" dirty="0">
                <a:ea typeface="微软雅黑"/>
                <a:cs typeface="SimSun"/>
              </a:rPr>
              <a:t>试用</a:t>
            </a:r>
            <a:endParaRPr lang="en-US" sz="1400" kern="0" dirty="0">
              <a:ea typeface="微软雅黑"/>
              <a:cs typeface="SimSun"/>
            </a:endParaRPr>
          </a:p>
        </p:txBody>
      </p:sp>
      <p:sp>
        <p:nvSpPr>
          <p:cNvPr id="22" name="TextBox 21"/>
          <p:cNvSpPr txBox="1"/>
          <p:nvPr/>
        </p:nvSpPr>
        <p:spPr>
          <a:xfrm rot="19138716">
            <a:off x="6107585" y="3800384"/>
            <a:ext cx="71814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微软雅黑"/>
                <a:cs typeface="SimSun"/>
              </a:rPr>
              <a:t>签订合同</a:t>
            </a:r>
          </a:p>
        </p:txBody>
      </p:sp>
      <p:sp>
        <p:nvSpPr>
          <p:cNvPr id="23" name="TextBox 22"/>
          <p:cNvSpPr txBox="1"/>
          <p:nvPr/>
        </p:nvSpPr>
        <p:spPr>
          <a:xfrm rot="19138716">
            <a:off x="7642761" y="3968551"/>
            <a:ext cx="35907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err="1">
                <a:ea typeface="微软雅黑"/>
                <a:cs typeface="SimSun"/>
              </a:rPr>
              <a:t>部署</a:t>
            </a:r>
            <a:endParaRPr lang="en-US" sz="1400" kern="0" dirty="0">
              <a:ea typeface="微软雅黑"/>
              <a:cs typeface="SimSun"/>
            </a:endParaRPr>
          </a:p>
        </p:txBody>
      </p:sp>
      <p:pic>
        <p:nvPicPr>
          <p:cNvPr id="7" name="图片占位符 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391" r="29391"/>
          <a:stretch>
            <a:fillRect/>
          </a:stretch>
        </p:blipFill>
        <p:spPr/>
      </p:pic>
    </p:spTree>
    <p:extLst>
      <p:ext uri="{BB962C8B-B14F-4D97-AF65-F5344CB8AC3E}">
        <p14:creationId xmlns:p14="http://schemas.microsoft.com/office/powerpoint/2010/main" val="212420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gray">
          <a:xfrm>
            <a:off x="505457" y="1380300"/>
            <a:ext cx="4380607" cy="897682"/>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a:lnSpc>
                <a:spcPts val="3540"/>
              </a:lnSpc>
            </a:pPr>
            <a:r>
              <a:rPr lang="en-US" sz="5000" dirty="0">
                <a:solidFill>
                  <a:schemeClr val="accent1"/>
                </a:solidFill>
                <a:latin typeface="Arial"/>
                <a:ea typeface="微软雅黑"/>
                <a:cs typeface="SimSun"/>
              </a:rPr>
              <a:t>企业</a:t>
            </a:r>
            <a:br>
              <a:rPr dirty="0">
                <a:latin typeface="Arial"/>
                <a:ea typeface="微软雅黑"/>
              </a:rPr>
            </a:br>
            <a:r>
              <a:rPr lang="en-US" sz="3200" b="0" dirty="0" err="1">
                <a:latin typeface="Arial"/>
                <a:ea typeface="微软雅黑"/>
                <a:cs typeface="SimSun"/>
              </a:rPr>
              <a:t>需要更智慧</a:t>
            </a:r>
            <a:r>
              <a:rPr lang="zh-CN" altLang="en-US" sz="3200" b="0" dirty="0">
                <a:latin typeface="Arial"/>
                <a:ea typeface="微软雅黑"/>
                <a:cs typeface="SimSun"/>
              </a:rPr>
              <a:t>的</a:t>
            </a:r>
            <a:r>
              <a:rPr lang="en-US" sz="3200" b="0" dirty="0" err="1">
                <a:latin typeface="Arial"/>
                <a:ea typeface="微软雅黑"/>
                <a:cs typeface="SimSun"/>
              </a:rPr>
              <a:t>运营</a:t>
            </a:r>
            <a:endParaRPr lang="en-US" sz="3200" b="0" dirty="0">
              <a:latin typeface="Arial"/>
              <a:ea typeface="微软雅黑"/>
              <a:cs typeface="SimSun"/>
            </a:endParaRPr>
          </a:p>
        </p:txBody>
      </p:sp>
      <p:sp>
        <p:nvSpPr>
          <p:cNvPr id="16" name="TextBox 15"/>
          <p:cNvSpPr txBox="1"/>
          <p:nvPr/>
        </p:nvSpPr>
        <p:spPr>
          <a:xfrm>
            <a:off x="479612" y="5632939"/>
            <a:ext cx="7106521" cy="769441"/>
          </a:xfrm>
          <a:prstGeom prst="rect">
            <a:avLst/>
          </a:prstGeom>
          <a:noFill/>
        </p:spPr>
        <p:txBody>
          <a:bodyPr wrap="square" lIns="0" tIns="0" rIns="0" bIns="0" rtlCol="0">
            <a:spAutoFit/>
          </a:bodyPr>
          <a:lstStyle/>
          <a:p>
            <a:pPr fontAlgn="base">
              <a:spcBef>
                <a:spcPts val="300"/>
              </a:spcBef>
              <a:spcAft>
                <a:spcPct val="0"/>
              </a:spcAft>
              <a:buClr>
                <a:srgbClr val="F0AB00"/>
              </a:buClr>
              <a:buSzPct val="80000"/>
            </a:pPr>
            <a:r>
              <a:rPr lang="en-GB" sz="1100" baseline="30000" dirty="0">
                <a:solidFill>
                  <a:schemeClr val="bg2">
                    <a:lumMod val="75000"/>
                  </a:schemeClr>
                </a:solidFill>
                <a:ea typeface="微软雅黑"/>
                <a:cs typeface="SimSun"/>
              </a:rPr>
              <a:t>1 </a:t>
            </a:r>
            <a:r>
              <a:rPr lang="en-GB" sz="900" dirty="0">
                <a:solidFill>
                  <a:schemeClr val="bg2">
                    <a:lumMod val="75000"/>
                  </a:schemeClr>
                </a:solidFill>
                <a:ea typeface="微软雅黑"/>
                <a:cs typeface="SimSun"/>
              </a:rPr>
              <a:t>https://www.cioinsight.com/it-news-trends/a-crisis-of-data-confidence.html</a:t>
            </a:r>
          </a:p>
          <a:p>
            <a:pPr fontAlgn="base">
              <a:spcBef>
                <a:spcPts val="300"/>
              </a:spcBef>
              <a:spcAft>
                <a:spcPct val="0"/>
              </a:spcAft>
              <a:buClr>
                <a:srgbClr val="F0AB00"/>
              </a:buClr>
              <a:buSzPct val="80000"/>
            </a:pPr>
            <a:r>
              <a:rPr lang="en-US" sz="1100" baseline="30000" dirty="0">
                <a:solidFill>
                  <a:schemeClr val="bg2">
                    <a:lumMod val="75000"/>
                  </a:schemeClr>
                </a:solidFill>
                <a:ea typeface="微软雅黑"/>
                <a:cs typeface="SimSun"/>
              </a:rPr>
              <a:t>2 </a:t>
            </a:r>
            <a:r>
              <a:rPr lang="en-US" sz="900" dirty="0">
                <a:solidFill>
                  <a:schemeClr val="bg2">
                    <a:lumMod val="75000"/>
                  </a:schemeClr>
                </a:solidFill>
                <a:ea typeface="微软雅黑"/>
                <a:cs typeface="SimSun"/>
              </a:rPr>
              <a:t>2017 年 Ponemon Institute 全球数据泄露成本研究 (2017 Ponemon Institute Cost of a Data Breach Study)，Poneman Institute，Larry Poneman，2017 年 </a:t>
            </a:r>
            <a:r>
              <a:rPr lang="en-US" altLang="zh-CN" sz="900" dirty="0">
                <a:solidFill>
                  <a:schemeClr val="bg2">
                    <a:lumMod val="75000"/>
                  </a:schemeClr>
                </a:solidFill>
                <a:ea typeface="微软雅黑"/>
                <a:cs typeface="SimSun"/>
              </a:rPr>
              <a:t>7</a:t>
            </a:r>
            <a:r>
              <a:rPr lang="en-US" sz="900" dirty="0">
                <a:solidFill>
                  <a:schemeClr val="bg2">
                    <a:lumMod val="75000"/>
                  </a:schemeClr>
                </a:solidFill>
                <a:ea typeface="微软雅黑"/>
                <a:cs typeface="SimSun"/>
              </a:rPr>
              <a:t> 月 26 日</a:t>
            </a:r>
          </a:p>
          <a:p>
            <a:pPr fontAlgn="base">
              <a:spcBef>
                <a:spcPts val="300"/>
              </a:spcBef>
              <a:spcAft>
                <a:spcPct val="0"/>
              </a:spcAft>
              <a:buClr>
                <a:srgbClr val="F0AB00"/>
              </a:buClr>
              <a:buSzPct val="80000"/>
            </a:pPr>
            <a:r>
              <a:rPr lang="en-US" sz="900" baseline="30000" dirty="0">
                <a:solidFill>
                  <a:schemeClr val="bg2">
                    <a:lumMod val="75000"/>
                  </a:schemeClr>
                </a:solidFill>
                <a:ea typeface="微软雅黑"/>
                <a:cs typeface="SimSun"/>
              </a:rPr>
              <a:t>3</a:t>
            </a:r>
            <a:r>
              <a:rPr lang="en-US" sz="900" dirty="0">
                <a:solidFill>
                  <a:schemeClr val="bg2">
                    <a:lumMod val="75000"/>
                  </a:schemeClr>
                </a:solidFill>
                <a:ea typeface="微软雅黑"/>
                <a:cs typeface="SimSun"/>
              </a:rPr>
              <a:t>  2016 </a:t>
            </a:r>
            <a:r>
              <a:rPr lang="en-US" sz="900" dirty="0" err="1">
                <a:solidFill>
                  <a:schemeClr val="bg2">
                    <a:lumMod val="75000"/>
                  </a:schemeClr>
                </a:solidFill>
                <a:ea typeface="微软雅黑"/>
                <a:cs typeface="SimSun"/>
              </a:rPr>
              <a:t>年物联网预测及市场</a:t>
            </a:r>
            <a:r>
              <a:rPr lang="zh-CN" altLang="en-US" sz="900" dirty="0">
                <a:solidFill>
                  <a:schemeClr val="bg2">
                    <a:lumMod val="75000"/>
                  </a:schemeClr>
                </a:solidFill>
                <a:ea typeface="微软雅黑"/>
                <a:cs typeface="SimSun"/>
              </a:rPr>
              <a:t>估算总结</a:t>
            </a:r>
            <a:r>
              <a:rPr lang="en-US" sz="900" dirty="0">
                <a:solidFill>
                  <a:schemeClr val="bg2">
                    <a:lumMod val="75000"/>
                  </a:schemeClr>
                </a:solidFill>
                <a:ea typeface="微软雅黑"/>
                <a:cs typeface="SimSun"/>
              </a:rPr>
              <a:t> (Roundup of Internet of Things Forecasts and Market Esttimates)，Lois Columbus，福布斯撰稿人，2016 年 11 月</a:t>
            </a:r>
          </a:p>
        </p:txBody>
      </p:sp>
      <p:grpSp>
        <p:nvGrpSpPr>
          <p:cNvPr id="3" name="Group 2"/>
          <p:cNvGrpSpPr/>
          <p:nvPr/>
        </p:nvGrpSpPr>
        <p:grpSpPr>
          <a:xfrm>
            <a:off x="5296916" y="670961"/>
            <a:ext cx="6787423" cy="6533403"/>
            <a:chOff x="5296916" y="670961"/>
            <a:chExt cx="6787423" cy="6533403"/>
          </a:xfrm>
        </p:grpSpPr>
        <p:sp>
          <p:nvSpPr>
            <p:cNvPr id="26" name="Oval 25"/>
            <p:cNvSpPr/>
            <p:nvPr/>
          </p:nvSpPr>
          <p:spPr bwMode="gray">
            <a:xfrm>
              <a:off x="6434752" y="1350236"/>
              <a:ext cx="4293765" cy="4293765"/>
            </a:xfrm>
            <a:prstGeom prst="ellipse">
              <a:avLst/>
            </a:prstGeom>
            <a:noFill/>
            <a:ln w="6350" algn="ctr">
              <a:solidFill>
                <a:schemeClr val="bg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4" name="Oval 23"/>
            <p:cNvSpPr/>
            <p:nvPr/>
          </p:nvSpPr>
          <p:spPr bwMode="gray">
            <a:xfrm>
              <a:off x="5296916" y="1640779"/>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25" name="Oval 24"/>
            <p:cNvSpPr/>
            <p:nvPr/>
          </p:nvSpPr>
          <p:spPr bwMode="gray">
            <a:xfrm>
              <a:off x="9007331" y="670961"/>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33" name="Oval 32"/>
            <p:cNvSpPr/>
            <p:nvPr/>
          </p:nvSpPr>
          <p:spPr bwMode="gray">
            <a:xfrm>
              <a:off x="7776881" y="4127354"/>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grpSp>
          <p:nvGrpSpPr>
            <p:cNvPr id="34" name="Group 33"/>
            <p:cNvGrpSpPr/>
            <p:nvPr/>
          </p:nvGrpSpPr>
          <p:grpSpPr>
            <a:xfrm>
              <a:off x="7872258" y="5154858"/>
              <a:ext cx="2894927" cy="1218233"/>
              <a:chOff x="6260607" y="4900712"/>
              <a:chExt cx="2894927" cy="1218233"/>
            </a:xfrm>
          </p:grpSpPr>
          <p:sp>
            <p:nvSpPr>
              <p:cNvPr id="35" name="Rounded Rectangle 3"/>
              <p:cNvSpPr/>
              <p:nvPr/>
            </p:nvSpPr>
            <p:spPr bwMode="gray">
              <a:xfrm>
                <a:off x="6260607" y="4900712"/>
                <a:ext cx="2894927" cy="642829"/>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a:ea typeface="微软雅黑"/>
                    <a:cs typeface="SimSun"/>
                  </a:rPr>
                  <a:t>企业密切关注</a:t>
                </a:r>
              </a:p>
              <a:p>
                <a:pPr algn="ctr" defTabSz="1088122" fontAlgn="base">
                  <a:lnSpc>
                    <a:spcPct val="90000"/>
                  </a:lnSpc>
                  <a:spcAft>
                    <a:spcPct val="0"/>
                  </a:spcAft>
                  <a:buClr>
                    <a:srgbClr val="F0AB00"/>
                  </a:buClr>
                  <a:buSzPct val="80000"/>
                </a:pPr>
                <a:r>
                  <a:rPr lang="en-US" sz="1799" b="1" kern="0" dirty="0">
                    <a:ea typeface="微软雅黑"/>
                    <a:cs typeface="SimSun"/>
                  </a:rPr>
                  <a:t>数据隐私问题</a:t>
                </a:r>
              </a:p>
            </p:txBody>
          </p:sp>
          <p:sp>
            <p:nvSpPr>
              <p:cNvPr id="36" name="Rectangle 35"/>
              <p:cNvSpPr/>
              <p:nvPr/>
            </p:nvSpPr>
            <p:spPr>
              <a:xfrm>
                <a:off x="6615860" y="5595725"/>
                <a:ext cx="2170411" cy="523220"/>
              </a:xfrm>
              <a:prstGeom prst="rect">
                <a:avLst/>
              </a:prstGeom>
            </p:spPr>
            <p:txBody>
              <a:bodyPr wrap="square">
                <a:spAutoFit/>
              </a:bodyPr>
              <a:lstStyle/>
              <a:p>
                <a:pPr algn="ctr" defTabSz="913943" fontAlgn="base">
                  <a:buClr>
                    <a:srgbClr val="F0AB00"/>
                  </a:buClr>
                  <a:buSzPct val="80000"/>
                </a:pPr>
                <a:r>
                  <a:rPr lang="en-US" sz="1400" kern="0" spc="-20" dirty="0" err="1">
                    <a:ea typeface="微软雅黑"/>
                    <a:cs typeface="SimSun"/>
                  </a:rPr>
                  <a:t>数据泄露的平均总成本</a:t>
                </a:r>
                <a:r>
                  <a:rPr lang="zh-CN" altLang="en-US" sz="1400" kern="0" spc="-20" dirty="0">
                    <a:ea typeface="微软雅黑"/>
                    <a:cs typeface="SimSun"/>
                  </a:rPr>
                  <a:t>达 </a:t>
                </a:r>
                <a:r>
                  <a:rPr lang="en-US" sz="1400" kern="0" spc="-20" dirty="0">
                    <a:ea typeface="微软雅黑"/>
                    <a:cs typeface="SimSun"/>
                  </a:rPr>
                  <a:t>362 万美元</a:t>
                </a:r>
                <a:r>
                  <a:rPr lang="en-US" sz="1400" kern="0" spc="-20" baseline="30000" dirty="0">
                    <a:ea typeface="微软雅黑"/>
                    <a:cs typeface="SimSun"/>
                  </a:rPr>
                  <a:t> 2</a:t>
                </a:r>
              </a:p>
            </p:txBody>
          </p:sp>
        </p:grpSp>
        <p:sp>
          <p:nvSpPr>
            <p:cNvPr id="37" name="Rounded Rectangle 4"/>
            <p:cNvSpPr/>
            <p:nvPr/>
          </p:nvSpPr>
          <p:spPr bwMode="gray">
            <a:xfrm>
              <a:off x="5527513" y="2544477"/>
              <a:ext cx="2573885" cy="888555"/>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endParaRPr lang="zh-CN" sz="1799" kern="0" dirty="0">
                <a:ea typeface="微软雅黑"/>
                <a:cs typeface="SimSun"/>
              </a:endParaRPr>
            </a:p>
            <a:p>
              <a:pPr algn="ctr" defTabSz="1088122" fontAlgn="base">
                <a:lnSpc>
                  <a:spcPct val="90000"/>
                </a:lnSpc>
                <a:spcAft>
                  <a:spcPct val="0"/>
                </a:spcAft>
                <a:buClr>
                  <a:srgbClr val="F0AB00"/>
                </a:buClr>
                <a:buSzPct val="80000"/>
                <a:defRPr/>
              </a:pPr>
              <a:r>
                <a:rPr lang="en-US" sz="1799" b="1" kern="0" dirty="0">
                  <a:latin typeface="微软雅黑" panose="020B0503020204020204" pitchFamily="34" charset="-122"/>
                  <a:ea typeface="微软雅黑" panose="020B0503020204020204" pitchFamily="34" charset="-122"/>
                  <a:cs typeface="SimSun"/>
                </a:rPr>
                <a:t>数据和分析的</a:t>
              </a:r>
            </a:p>
            <a:p>
              <a:pPr algn="ctr" defTabSz="1088122" fontAlgn="base">
                <a:lnSpc>
                  <a:spcPct val="90000"/>
                </a:lnSpc>
                <a:spcAft>
                  <a:spcPct val="0"/>
                </a:spcAft>
                <a:buClr>
                  <a:srgbClr val="F0AB00"/>
                </a:buClr>
                <a:buSzPct val="80000"/>
                <a:defRPr/>
              </a:pPr>
              <a:r>
                <a:rPr lang="en-US" sz="1799" b="1" kern="0" dirty="0">
                  <a:latin typeface="微软雅黑" panose="020B0503020204020204" pitchFamily="34" charset="-122"/>
                  <a:ea typeface="微软雅黑" panose="020B0503020204020204" pitchFamily="34" charset="-122"/>
                  <a:cs typeface="SimSun"/>
                </a:rPr>
                <a:t>“信任危机”</a:t>
              </a:r>
            </a:p>
            <a:p>
              <a:pPr algn="ctr" defTabSz="1088122" fontAlgn="base">
                <a:lnSpc>
                  <a:spcPct val="90000"/>
                </a:lnSpc>
                <a:spcAft>
                  <a:spcPct val="0"/>
                </a:spcAft>
                <a:buClr>
                  <a:srgbClr val="F0AB00"/>
                </a:buClr>
                <a:buSzPct val="80000"/>
              </a:pPr>
              <a:endParaRPr lang="zh-CN" sz="1799" kern="0" dirty="0">
                <a:ea typeface="微软雅黑"/>
                <a:cs typeface="SimSun"/>
              </a:endParaRPr>
            </a:p>
          </p:txBody>
        </p:sp>
        <p:sp>
          <p:nvSpPr>
            <p:cNvPr id="38" name="Rectangle 37"/>
            <p:cNvSpPr/>
            <p:nvPr/>
          </p:nvSpPr>
          <p:spPr>
            <a:xfrm>
              <a:off x="5384002" y="3369985"/>
              <a:ext cx="2860906" cy="846386"/>
            </a:xfrm>
            <a:prstGeom prst="rect">
              <a:avLst/>
            </a:prstGeom>
          </p:spPr>
          <p:txBody>
            <a:bodyPr wrap="square">
              <a:spAutoFit/>
            </a:bodyPr>
            <a:lstStyle/>
            <a:p>
              <a:pPr algn="ctr" defTabSz="913943" fontAlgn="base">
                <a:spcBef>
                  <a:spcPct val="50000"/>
                </a:spcBef>
                <a:spcAft>
                  <a:spcPct val="0"/>
                </a:spcAft>
                <a:buClr>
                  <a:srgbClr val="F0AB00"/>
                </a:buClr>
                <a:buSzPct val="80000"/>
              </a:pPr>
              <a:r>
                <a:rPr lang="en-US" sz="1400" kern="0" dirty="0">
                  <a:ea typeface="微软雅黑"/>
                  <a:cs typeface="SimSun"/>
                </a:rPr>
                <a:t>只有 16% 的高管坚信他们是基于准确的数据制定业务决策</a:t>
              </a:r>
              <a:r>
                <a:rPr lang="en-US" sz="1400" kern="0" baseline="30000" dirty="0">
                  <a:ea typeface="微软雅黑"/>
                  <a:cs typeface="SimSun"/>
                </a:rPr>
                <a:t>1</a:t>
              </a:r>
            </a:p>
            <a:p>
              <a:pPr algn="ctr" defTabSz="913943" fontAlgn="base">
                <a:spcBef>
                  <a:spcPct val="50000"/>
                </a:spcBef>
                <a:spcAft>
                  <a:spcPct val="0"/>
                </a:spcAft>
                <a:buClr>
                  <a:srgbClr val="F0AB00"/>
                </a:buClr>
                <a:buSzPct val="80000"/>
              </a:pPr>
              <a:endParaRPr lang="zh-CN" sz="1400" b="1" kern="0" dirty="0">
                <a:ea typeface="微软雅黑"/>
                <a:cs typeface="SimSun"/>
              </a:endParaRPr>
            </a:p>
          </p:txBody>
        </p:sp>
        <p:sp>
          <p:nvSpPr>
            <p:cNvPr id="39" name="TextBox 26"/>
            <p:cNvSpPr txBox="1"/>
            <p:nvPr/>
          </p:nvSpPr>
          <p:spPr>
            <a:xfrm>
              <a:off x="9319721" y="1565564"/>
              <a:ext cx="2480394" cy="935998"/>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zh-CN" altLang="en-US" sz="1799" b="1" kern="0" dirty="0">
                  <a:ea typeface="微软雅黑"/>
                  <a:cs typeface="SimSun"/>
                </a:rPr>
                <a:t>为了实时制定智慧的决策，企业需要更多数据和灵活的分析功能</a:t>
              </a:r>
            </a:p>
          </p:txBody>
        </p:sp>
        <p:sp>
          <p:nvSpPr>
            <p:cNvPr id="40" name="Rectangle 39"/>
            <p:cNvSpPr/>
            <p:nvPr/>
          </p:nvSpPr>
          <p:spPr>
            <a:xfrm>
              <a:off x="9319721" y="2611734"/>
              <a:ext cx="2480394" cy="954107"/>
            </a:xfrm>
            <a:prstGeom prst="rect">
              <a:avLst/>
            </a:prstGeom>
          </p:spPr>
          <p:txBody>
            <a:bodyPr wrap="square">
              <a:spAutoFit/>
            </a:bodyPr>
            <a:lstStyle/>
            <a:p>
              <a:pPr algn="ctr" defTabSz="913943" fontAlgn="base">
                <a:spcBef>
                  <a:spcPct val="50000"/>
                </a:spcBef>
                <a:spcAft>
                  <a:spcPct val="0"/>
                </a:spcAft>
                <a:buClr>
                  <a:srgbClr val="F0AB00"/>
                </a:buClr>
                <a:buSzPct val="80000"/>
              </a:pPr>
              <a:r>
                <a:rPr lang="en-US" sz="1400" kern="0" dirty="0">
                  <a:ea typeface="微软雅黑"/>
                  <a:cs typeface="SimSun"/>
                </a:rPr>
                <a:t>到 2020 年，物联网设备的安装基数将达到 307 </a:t>
              </a:r>
              <a:r>
                <a:rPr lang="en-US" sz="1400" kern="0" dirty="0" err="1">
                  <a:ea typeface="微软雅黑"/>
                  <a:cs typeface="SimSun"/>
                </a:rPr>
                <a:t>亿台</a:t>
              </a:r>
              <a:r>
                <a:rPr lang="zh-CN" altLang="en-US" sz="1400" kern="0" dirty="0">
                  <a:ea typeface="微软雅黑"/>
                  <a:cs typeface="SimSun"/>
                </a:rPr>
                <a:t>；</a:t>
              </a:r>
              <a:r>
                <a:rPr lang="en-US" sz="1400" kern="0" dirty="0">
                  <a:ea typeface="微软雅黑"/>
                  <a:cs typeface="SimSun"/>
                </a:rPr>
                <a:t>到 2025 年，安装基数将达到 754 亿台</a:t>
              </a:r>
              <a:r>
                <a:rPr lang="en-US" sz="1400" kern="0" baseline="30000" dirty="0">
                  <a:ea typeface="微软雅黑"/>
                  <a:cs typeface="SimSun"/>
                </a:rPr>
                <a:t> 3</a:t>
              </a:r>
            </a:p>
          </p:txBody>
        </p:sp>
      </p:grpSp>
    </p:spTree>
    <p:extLst>
      <p:ext uri="{BB962C8B-B14F-4D97-AF65-F5344CB8AC3E}">
        <p14:creationId xmlns:p14="http://schemas.microsoft.com/office/powerpoint/2010/main" val="17326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latin typeface="Arial"/>
                <a:ea typeface="微软雅黑"/>
                <a:cs typeface="SimSun"/>
              </a:rPr>
              <a:t>非常感谢！</a:t>
            </a:r>
          </a:p>
        </p:txBody>
      </p:sp>
      <p:sp>
        <p:nvSpPr>
          <p:cNvPr id="3" name="Text Placeholder 2"/>
          <p:cNvSpPr>
            <a:spLocks noGrp="1"/>
          </p:cNvSpPr>
          <p:nvPr>
            <p:ph type="body" sz="quarter" idx="10"/>
          </p:nvPr>
        </p:nvSpPr>
        <p:spPr/>
        <p:txBody>
          <a:bodyPr/>
          <a:lstStyle/>
          <a:p>
            <a:r>
              <a:rPr dirty="0">
                <a:latin typeface="Arial"/>
                <a:ea typeface="微软雅黑"/>
                <a:cs typeface="SimSun"/>
              </a:rPr>
              <a:t>联系人信息：</a:t>
            </a:r>
          </a:p>
          <a:p>
            <a:pPr lvl="1"/>
            <a:r>
              <a:rPr lang="en-US" b="1" dirty="0">
                <a:latin typeface="Arial"/>
                <a:ea typeface="微软雅黑"/>
                <a:cs typeface="SimSun"/>
              </a:rPr>
              <a:t>姓名</a:t>
            </a:r>
          </a:p>
          <a:p>
            <a:pPr lvl="1"/>
            <a:r>
              <a:rPr dirty="0">
                <a:latin typeface="Arial"/>
                <a:ea typeface="微软雅黑"/>
                <a:cs typeface="SimSun"/>
              </a:rPr>
              <a:t>标题</a:t>
            </a:r>
          </a:p>
          <a:p>
            <a:pPr lvl="1"/>
            <a:r>
              <a:rPr dirty="0">
                <a:latin typeface="Arial"/>
                <a:ea typeface="微软雅黑"/>
                <a:cs typeface="SimSun"/>
              </a:rPr>
              <a:t>地址</a:t>
            </a:r>
          </a:p>
          <a:p>
            <a:pPr lvl="1"/>
            <a:r>
              <a:rPr dirty="0">
                <a:latin typeface="Arial"/>
                <a:ea typeface="微软雅黑"/>
                <a:cs typeface="SimSun"/>
              </a:rPr>
              <a:t>电话号码</a:t>
            </a:r>
          </a:p>
          <a:p>
            <a:endParaRPr lang="zh-CN" dirty="0">
              <a:latin typeface="Arial"/>
              <a:ea typeface="微软雅黑"/>
            </a:endParaRPr>
          </a:p>
        </p:txBody>
      </p:sp>
    </p:spTree>
    <p:extLst>
      <p:ext uri="{BB962C8B-B14F-4D97-AF65-F5344CB8AC3E}">
        <p14:creationId xmlns:p14="http://schemas.microsoft.com/office/powerpoint/2010/main" val="165068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6382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81329" y="1230952"/>
            <a:ext cx="6787423" cy="6533403"/>
            <a:chOff x="5296916" y="670961"/>
            <a:chExt cx="6787423" cy="6533403"/>
          </a:xfrm>
        </p:grpSpPr>
        <p:sp>
          <p:nvSpPr>
            <p:cNvPr id="60" name="Oval 59"/>
            <p:cNvSpPr/>
            <p:nvPr/>
          </p:nvSpPr>
          <p:spPr bwMode="gray">
            <a:xfrm>
              <a:off x="6434752" y="1350236"/>
              <a:ext cx="4293765" cy="4293765"/>
            </a:xfrm>
            <a:prstGeom prst="ellipse">
              <a:avLst/>
            </a:prstGeom>
            <a:noFill/>
            <a:ln w="6350" algn="ctr">
              <a:solidFill>
                <a:schemeClr val="bg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61" name="Oval 60"/>
            <p:cNvSpPr/>
            <p:nvPr/>
          </p:nvSpPr>
          <p:spPr bwMode="gray">
            <a:xfrm>
              <a:off x="5296916" y="1640779"/>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62" name="Oval 61"/>
            <p:cNvSpPr/>
            <p:nvPr/>
          </p:nvSpPr>
          <p:spPr bwMode="gray">
            <a:xfrm>
              <a:off x="9007331" y="670961"/>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63" name="Oval 62"/>
            <p:cNvSpPr/>
            <p:nvPr/>
          </p:nvSpPr>
          <p:spPr bwMode="gray">
            <a:xfrm>
              <a:off x="7776881" y="4127354"/>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grpSp>
          <p:nvGrpSpPr>
            <p:cNvPr id="64" name="Group 63"/>
            <p:cNvGrpSpPr/>
            <p:nvPr/>
          </p:nvGrpSpPr>
          <p:grpSpPr>
            <a:xfrm>
              <a:off x="7872258" y="5154858"/>
              <a:ext cx="2894927" cy="1218233"/>
              <a:chOff x="6260607" y="4900712"/>
              <a:chExt cx="2894927" cy="1218233"/>
            </a:xfrm>
          </p:grpSpPr>
          <p:sp>
            <p:nvSpPr>
              <p:cNvPr id="69" name="Rounded Rectangle 3"/>
              <p:cNvSpPr/>
              <p:nvPr/>
            </p:nvSpPr>
            <p:spPr bwMode="gray">
              <a:xfrm>
                <a:off x="6260607" y="4900712"/>
                <a:ext cx="2894927" cy="642829"/>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a:ea typeface="微软雅黑"/>
                    <a:cs typeface="SimSun"/>
                  </a:rPr>
                  <a:t>企业密切关注</a:t>
                </a:r>
              </a:p>
              <a:p>
                <a:pPr algn="ctr" defTabSz="1088122" fontAlgn="base">
                  <a:lnSpc>
                    <a:spcPct val="90000"/>
                  </a:lnSpc>
                  <a:spcAft>
                    <a:spcPct val="0"/>
                  </a:spcAft>
                  <a:buClr>
                    <a:srgbClr val="F0AB00"/>
                  </a:buClr>
                  <a:buSzPct val="80000"/>
                </a:pPr>
                <a:r>
                  <a:rPr lang="en-US" sz="1799" b="1" kern="0" dirty="0">
                    <a:ea typeface="微软雅黑"/>
                    <a:cs typeface="SimSun"/>
                  </a:rPr>
                  <a:t>数据隐私问题</a:t>
                </a:r>
              </a:p>
            </p:txBody>
          </p:sp>
          <p:sp>
            <p:nvSpPr>
              <p:cNvPr id="70" name="Rectangle 69"/>
              <p:cNvSpPr/>
              <p:nvPr/>
            </p:nvSpPr>
            <p:spPr>
              <a:xfrm>
                <a:off x="6615860" y="5595725"/>
                <a:ext cx="2170411" cy="523220"/>
              </a:xfrm>
              <a:prstGeom prst="rect">
                <a:avLst/>
              </a:prstGeom>
            </p:spPr>
            <p:txBody>
              <a:bodyPr wrap="square">
                <a:spAutoFit/>
              </a:bodyPr>
              <a:lstStyle/>
              <a:p>
                <a:pPr algn="ctr" defTabSz="913943" fontAlgn="base">
                  <a:buClr>
                    <a:srgbClr val="F0AB00"/>
                  </a:buClr>
                  <a:buSzPct val="80000"/>
                </a:pPr>
                <a:r>
                  <a:rPr lang="en-US" sz="1400" kern="0" spc="-20" dirty="0" err="1">
                    <a:ea typeface="微软雅黑"/>
                    <a:cs typeface="SimSun"/>
                  </a:rPr>
                  <a:t>数据泄露的平均总成本</a:t>
                </a:r>
                <a:r>
                  <a:rPr lang="zh-CN" altLang="en-US" sz="1400" kern="0" spc="-20" dirty="0">
                    <a:ea typeface="微软雅黑"/>
                    <a:cs typeface="SimSun"/>
                  </a:rPr>
                  <a:t>达 </a:t>
                </a:r>
                <a:r>
                  <a:rPr lang="en-US" sz="1400" kern="0" spc="-20" dirty="0">
                    <a:ea typeface="微软雅黑"/>
                    <a:cs typeface="SimSun"/>
                  </a:rPr>
                  <a:t>362 万美元</a:t>
                </a:r>
                <a:r>
                  <a:rPr lang="en-US" sz="1400" kern="0" spc="-20" baseline="30000" dirty="0">
                    <a:ea typeface="微软雅黑"/>
                    <a:cs typeface="SimSun"/>
                  </a:rPr>
                  <a:t> 2</a:t>
                </a:r>
              </a:p>
            </p:txBody>
          </p:sp>
        </p:grpSp>
        <p:sp>
          <p:nvSpPr>
            <p:cNvPr id="65" name="Rounded Rectangle 4"/>
            <p:cNvSpPr/>
            <p:nvPr/>
          </p:nvSpPr>
          <p:spPr bwMode="gray">
            <a:xfrm>
              <a:off x="5527513" y="2544477"/>
              <a:ext cx="2573885" cy="888555"/>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endParaRPr lang="zh-CN" sz="1799" b="1" kern="0" dirty="0">
                <a:ea typeface="微软雅黑"/>
                <a:cs typeface="SimSun"/>
              </a:endParaRPr>
            </a:p>
            <a:p>
              <a:pPr algn="ctr" defTabSz="1088122" fontAlgn="base">
                <a:lnSpc>
                  <a:spcPct val="90000"/>
                </a:lnSpc>
                <a:spcAft>
                  <a:spcPct val="0"/>
                </a:spcAft>
                <a:buClr>
                  <a:srgbClr val="F0AB00"/>
                </a:buClr>
                <a:buSzPct val="80000"/>
                <a:defRPr/>
              </a:pPr>
              <a:r>
                <a:rPr lang="en-US" sz="1799" b="1" kern="0" dirty="0">
                  <a:latin typeface="微软雅黑" panose="020B0503020204020204" pitchFamily="34" charset="-122"/>
                  <a:ea typeface="微软雅黑" panose="020B0503020204020204" pitchFamily="34" charset="-122"/>
                  <a:cs typeface="SimSun"/>
                </a:rPr>
                <a:t>数据和分析的</a:t>
              </a:r>
            </a:p>
            <a:p>
              <a:pPr algn="ctr" defTabSz="1088122" fontAlgn="base">
                <a:lnSpc>
                  <a:spcPct val="90000"/>
                </a:lnSpc>
                <a:spcAft>
                  <a:spcPct val="0"/>
                </a:spcAft>
                <a:buClr>
                  <a:srgbClr val="F0AB00"/>
                </a:buClr>
                <a:buSzPct val="80000"/>
                <a:defRPr/>
              </a:pPr>
              <a:r>
                <a:rPr lang="en-US" sz="1799" b="1" kern="0" dirty="0">
                  <a:latin typeface="微软雅黑" panose="020B0503020204020204" pitchFamily="34" charset="-122"/>
                  <a:ea typeface="微软雅黑" panose="020B0503020204020204" pitchFamily="34" charset="-122"/>
                  <a:cs typeface="SimSun"/>
                </a:rPr>
                <a:t>“信任危机”</a:t>
              </a:r>
            </a:p>
            <a:p>
              <a:pPr algn="ctr" defTabSz="1088122" fontAlgn="base">
                <a:lnSpc>
                  <a:spcPct val="90000"/>
                </a:lnSpc>
                <a:spcAft>
                  <a:spcPct val="0"/>
                </a:spcAft>
                <a:buClr>
                  <a:srgbClr val="F0AB00"/>
                </a:buClr>
                <a:buSzPct val="80000"/>
              </a:pPr>
              <a:endParaRPr lang="zh-CN" sz="1799" b="1" kern="0" dirty="0">
                <a:ea typeface="微软雅黑"/>
                <a:cs typeface="SimSun"/>
              </a:endParaRPr>
            </a:p>
          </p:txBody>
        </p:sp>
        <p:sp>
          <p:nvSpPr>
            <p:cNvPr id="66" name="Rectangle 65"/>
            <p:cNvSpPr/>
            <p:nvPr/>
          </p:nvSpPr>
          <p:spPr>
            <a:xfrm>
              <a:off x="5384002" y="3369985"/>
              <a:ext cx="2860906" cy="846386"/>
            </a:xfrm>
            <a:prstGeom prst="rect">
              <a:avLst/>
            </a:prstGeom>
          </p:spPr>
          <p:txBody>
            <a:bodyPr wrap="square">
              <a:spAutoFit/>
            </a:bodyPr>
            <a:lstStyle/>
            <a:p>
              <a:pPr algn="ctr" defTabSz="913943" fontAlgn="base">
                <a:spcBef>
                  <a:spcPct val="50000"/>
                </a:spcBef>
                <a:spcAft>
                  <a:spcPct val="0"/>
                </a:spcAft>
                <a:buClr>
                  <a:srgbClr val="F0AB00"/>
                </a:buClr>
                <a:buSzPct val="80000"/>
              </a:pPr>
              <a:r>
                <a:rPr lang="en-US" sz="1400" kern="0" dirty="0">
                  <a:ea typeface="微软雅黑"/>
                  <a:cs typeface="SimSun"/>
                </a:rPr>
                <a:t>只有 16% 的高管坚信他们是基于准确的数据制定业务决策</a:t>
              </a:r>
              <a:r>
                <a:rPr lang="en-US" sz="1400" kern="0" baseline="30000" dirty="0">
                  <a:ea typeface="微软雅黑"/>
                  <a:cs typeface="SimSun"/>
                </a:rPr>
                <a:t>1</a:t>
              </a:r>
            </a:p>
            <a:p>
              <a:pPr algn="ctr" defTabSz="913943" fontAlgn="base">
                <a:spcBef>
                  <a:spcPct val="50000"/>
                </a:spcBef>
                <a:spcAft>
                  <a:spcPct val="0"/>
                </a:spcAft>
                <a:buClr>
                  <a:srgbClr val="F0AB00"/>
                </a:buClr>
                <a:buSzPct val="80000"/>
              </a:pPr>
              <a:endParaRPr lang="zh-CN" sz="1400" b="1" kern="0" dirty="0">
                <a:ea typeface="微软雅黑"/>
                <a:cs typeface="SimSun"/>
              </a:endParaRPr>
            </a:p>
          </p:txBody>
        </p:sp>
        <p:sp>
          <p:nvSpPr>
            <p:cNvPr id="67" name="TextBox 26"/>
            <p:cNvSpPr txBox="1"/>
            <p:nvPr/>
          </p:nvSpPr>
          <p:spPr>
            <a:xfrm>
              <a:off x="9319721" y="1565564"/>
              <a:ext cx="2465879" cy="935998"/>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a:ea typeface="微软雅黑"/>
                  <a:cs typeface="SimSun"/>
                </a:rPr>
                <a:t>为了实时制定智慧的决策，企业需要更多数据和灵活的分析功能</a:t>
              </a:r>
            </a:p>
          </p:txBody>
        </p:sp>
        <p:sp>
          <p:nvSpPr>
            <p:cNvPr id="68" name="Rectangle 67"/>
            <p:cNvSpPr/>
            <p:nvPr/>
          </p:nvSpPr>
          <p:spPr>
            <a:xfrm>
              <a:off x="9319721" y="2613600"/>
              <a:ext cx="2480400" cy="954107"/>
            </a:xfrm>
            <a:prstGeom prst="rect">
              <a:avLst/>
            </a:prstGeom>
          </p:spPr>
          <p:txBody>
            <a:bodyPr wrap="square">
              <a:spAutoFit/>
            </a:bodyPr>
            <a:lstStyle/>
            <a:p>
              <a:pPr algn="ctr" defTabSz="913943" fontAlgn="base">
                <a:spcBef>
                  <a:spcPct val="50000"/>
                </a:spcBef>
                <a:spcAft>
                  <a:spcPct val="0"/>
                </a:spcAft>
                <a:buClr>
                  <a:srgbClr val="F0AB00"/>
                </a:buClr>
                <a:buSzPct val="80000"/>
              </a:pPr>
              <a:r>
                <a:rPr lang="en-US" sz="1400" kern="0" dirty="0">
                  <a:ea typeface="微软雅黑"/>
                  <a:cs typeface="SimSun"/>
                </a:rPr>
                <a:t>到 2020 年，物联网设备的安装基数将达到 307 </a:t>
              </a:r>
              <a:r>
                <a:rPr lang="en-US" sz="1400" kern="0" dirty="0" err="1">
                  <a:ea typeface="微软雅黑"/>
                  <a:cs typeface="SimSun"/>
                </a:rPr>
                <a:t>亿台</a:t>
              </a:r>
              <a:r>
                <a:rPr lang="zh-CN" altLang="en-US" sz="1400" kern="0" dirty="0">
                  <a:ea typeface="微软雅黑"/>
                  <a:cs typeface="SimSun"/>
                </a:rPr>
                <a:t>；</a:t>
              </a:r>
              <a:r>
                <a:rPr lang="en-US" sz="1400" kern="0" dirty="0">
                  <a:ea typeface="微软雅黑"/>
                  <a:cs typeface="SimSun"/>
                </a:rPr>
                <a:t>到 2025 年，安装基数将达到 754 亿台</a:t>
              </a:r>
              <a:r>
                <a:rPr lang="en-US" sz="1400" kern="0" baseline="30000" dirty="0">
                  <a:ea typeface="微软雅黑"/>
                  <a:cs typeface="SimSun"/>
                </a:rPr>
                <a:t> 3</a:t>
              </a:r>
            </a:p>
          </p:txBody>
        </p:sp>
      </p:grpSp>
      <p:sp>
        <p:nvSpPr>
          <p:cNvPr id="24" name="Rectangle 23"/>
          <p:cNvSpPr/>
          <p:nvPr/>
        </p:nvSpPr>
        <p:spPr bwMode="gray">
          <a:xfrm>
            <a:off x="5124729" y="2901077"/>
            <a:ext cx="7023100" cy="2679517"/>
          </a:xfrm>
          <a:prstGeom prst="rect">
            <a:avLst/>
          </a:prstGeom>
          <a:solidFill>
            <a:schemeClr val="bg1">
              <a:alpha val="76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58" name="Oval 57"/>
          <p:cNvSpPr/>
          <p:nvPr/>
        </p:nvSpPr>
        <p:spPr bwMode="gray">
          <a:xfrm>
            <a:off x="3191025" y="4425544"/>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56" name="Oval 55"/>
          <p:cNvSpPr/>
          <p:nvPr/>
        </p:nvSpPr>
        <p:spPr bwMode="gray">
          <a:xfrm>
            <a:off x="143025" y="2959149"/>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6" name="Title 2"/>
          <p:cNvSpPr txBox="1">
            <a:spLocks/>
          </p:cNvSpPr>
          <p:nvPr/>
        </p:nvSpPr>
        <p:spPr bwMode="gray">
          <a:xfrm>
            <a:off x="505457" y="1380300"/>
            <a:ext cx="4380607" cy="897682"/>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a:lnSpc>
                <a:spcPts val="3540"/>
              </a:lnSpc>
            </a:pPr>
            <a:r>
              <a:rPr lang="en-US" sz="5000" dirty="0">
                <a:solidFill>
                  <a:schemeClr val="accent1"/>
                </a:solidFill>
                <a:latin typeface="Arial"/>
                <a:ea typeface="微软雅黑"/>
                <a:cs typeface="SimSun"/>
              </a:rPr>
              <a:t>企业</a:t>
            </a:r>
            <a:br>
              <a:rPr dirty="0">
                <a:latin typeface="Arial"/>
                <a:ea typeface="微软雅黑"/>
              </a:rPr>
            </a:br>
            <a:r>
              <a:rPr lang="en-US" sz="3200" b="0" dirty="0" err="1">
                <a:latin typeface="Arial"/>
                <a:ea typeface="微软雅黑"/>
                <a:cs typeface="SimSun"/>
              </a:rPr>
              <a:t>需要更智慧的运营</a:t>
            </a:r>
            <a:endParaRPr lang="en-US" sz="3200" b="0" dirty="0">
              <a:latin typeface="Arial"/>
              <a:ea typeface="微软雅黑"/>
              <a:cs typeface="SimSun"/>
            </a:endParaRPr>
          </a:p>
        </p:txBody>
      </p:sp>
      <p:sp>
        <p:nvSpPr>
          <p:cNvPr id="52" name="Rounded Rectangle 4"/>
          <p:cNvSpPr/>
          <p:nvPr/>
        </p:nvSpPr>
        <p:spPr bwMode="gray">
          <a:xfrm>
            <a:off x="505457" y="3922149"/>
            <a:ext cx="2190303" cy="1773382"/>
          </a:xfrm>
          <a:prstGeom prst="rect">
            <a:avLst/>
          </a:prstGeom>
          <a:noFill/>
          <a:effectLst/>
        </p:spPr>
        <p:txBody>
          <a:bodyPr wrap="square" lIns="0" tIns="0" rIns="0" bIns="35983" rtlCol="0" anchor="t" anchorCtr="0">
            <a:noAutofit/>
          </a:bodyPr>
          <a:lstStyle/>
          <a:p>
            <a:pPr algn="ctr" defTabSz="1088122" fontAlgn="base">
              <a:lnSpc>
                <a:spcPct val="90000"/>
              </a:lnSpc>
              <a:spcAft>
                <a:spcPct val="0"/>
              </a:spcAft>
              <a:buClr>
                <a:srgbClr val="F0AB00"/>
              </a:buClr>
              <a:buSzPct val="80000"/>
            </a:pPr>
            <a:r>
              <a:rPr lang="en-US" sz="2800" kern="0" dirty="0" err="1">
                <a:ea typeface="微软雅黑"/>
                <a:cs typeface="SimSun"/>
              </a:rPr>
              <a:t>企业需要</a:t>
            </a:r>
            <a:r>
              <a:rPr lang="zh-CN" altLang="en-US" sz="2800" b="1" kern="0" dirty="0">
                <a:solidFill>
                  <a:schemeClr val="accent1"/>
                </a:solidFill>
                <a:ea typeface="微软雅黑"/>
                <a:cs typeface="SimSun"/>
              </a:rPr>
              <a:t>互联</a:t>
            </a:r>
            <a:r>
              <a:rPr lang="zh-CN" altLang="en-US" sz="2800" kern="0" dirty="0">
                <a:ea typeface="微软雅黑"/>
                <a:cs typeface="SimSun"/>
              </a:rPr>
              <a:t>程度更高</a:t>
            </a:r>
            <a:r>
              <a:rPr lang="en-US" sz="2800" kern="0" dirty="0">
                <a:ea typeface="微软雅黑"/>
                <a:cs typeface="SimSun"/>
              </a:rPr>
              <a:t>、</a:t>
            </a:r>
            <a:br>
              <a:rPr lang="en-US" sz="2800" kern="0" dirty="0">
                <a:ea typeface="微软雅黑"/>
                <a:cs typeface="SimSun"/>
              </a:rPr>
            </a:br>
            <a:r>
              <a:rPr lang="en-US" sz="2800" kern="0" dirty="0" err="1">
                <a:ea typeface="微软雅黑"/>
                <a:cs typeface="SimSun"/>
              </a:rPr>
              <a:t>更</a:t>
            </a:r>
            <a:r>
              <a:rPr lang="en-US" sz="2800" b="1" kern="0" dirty="0" err="1">
                <a:solidFill>
                  <a:schemeClr val="accent1"/>
                </a:solidFill>
                <a:ea typeface="微软雅黑"/>
                <a:cs typeface="SimSun"/>
              </a:rPr>
              <a:t>智慧的数据</a:t>
            </a:r>
            <a:endParaRPr lang="en-US" sz="2800" b="1" kern="0" dirty="0">
              <a:solidFill>
                <a:schemeClr val="accent1"/>
              </a:solidFill>
              <a:ea typeface="微软雅黑"/>
              <a:cs typeface="SimSun"/>
            </a:endParaRPr>
          </a:p>
        </p:txBody>
      </p:sp>
      <p:sp>
        <p:nvSpPr>
          <p:cNvPr id="54" name="Rounded Rectangle 4"/>
          <p:cNvSpPr/>
          <p:nvPr/>
        </p:nvSpPr>
        <p:spPr bwMode="gray">
          <a:xfrm>
            <a:off x="2981789" y="5590630"/>
            <a:ext cx="3425841" cy="886691"/>
          </a:xfrm>
          <a:prstGeom prst="rect">
            <a:avLst/>
          </a:prstGeom>
          <a:noFill/>
          <a:effectLst/>
        </p:spPr>
        <p:txBody>
          <a:bodyPr wrap="square" lIns="0" tIns="0" rIns="0" bIns="35983" rtlCol="0" anchor="t" anchorCtr="0">
            <a:noAutofit/>
          </a:bodyPr>
          <a:lstStyle/>
          <a:p>
            <a:pPr algn="ctr" defTabSz="1088122" fontAlgn="base">
              <a:lnSpc>
                <a:spcPct val="90000"/>
              </a:lnSpc>
              <a:spcAft>
                <a:spcPct val="0"/>
              </a:spcAft>
              <a:buClr>
                <a:srgbClr val="F0AB00"/>
              </a:buClr>
              <a:buSzPct val="80000"/>
            </a:pPr>
            <a:r>
              <a:rPr lang="en-US" sz="2800" kern="0" dirty="0" err="1">
                <a:ea typeface="微软雅黑"/>
                <a:cs typeface="SimSun"/>
              </a:rPr>
              <a:t>企业需要更</a:t>
            </a:r>
            <a:br>
              <a:rPr lang="en-US" sz="2800" kern="0" dirty="0">
                <a:ea typeface="微软雅黑"/>
                <a:cs typeface="SimSun"/>
              </a:rPr>
            </a:br>
            <a:r>
              <a:rPr lang="en-US" sz="2800" b="1" kern="0" dirty="0" err="1">
                <a:solidFill>
                  <a:schemeClr val="accent1"/>
                </a:solidFill>
                <a:ea typeface="微软雅黑"/>
                <a:cs typeface="SimSun"/>
              </a:rPr>
              <a:t>可信的数据</a:t>
            </a:r>
            <a:endParaRPr lang="en-US" sz="2800" b="1" kern="0" dirty="0">
              <a:solidFill>
                <a:schemeClr val="accent1"/>
              </a:solidFill>
              <a:ea typeface="微软雅黑"/>
              <a:cs typeface="SimSun"/>
            </a:endParaRPr>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gray">
          <a:xfrm>
            <a:off x="505457" y="1380299"/>
            <a:ext cx="3680203" cy="897682"/>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a:lnSpc>
                <a:spcPts val="3540"/>
              </a:lnSpc>
            </a:pPr>
            <a:r>
              <a:rPr lang="en-US" sz="5000" dirty="0">
                <a:solidFill>
                  <a:schemeClr val="accent1"/>
                </a:solidFill>
                <a:latin typeface="Arial"/>
                <a:ea typeface="微软雅黑"/>
                <a:cs typeface="SimSun"/>
              </a:rPr>
              <a:t>技术</a:t>
            </a:r>
            <a:br>
              <a:rPr dirty="0">
                <a:latin typeface="Arial"/>
                <a:ea typeface="微软雅黑"/>
              </a:rPr>
            </a:br>
            <a:r>
              <a:rPr lang="en-US" sz="3200" b="0" dirty="0">
                <a:latin typeface="Arial"/>
                <a:ea typeface="微软雅黑"/>
                <a:cs typeface="SimSun"/>
              </a:rPr>
              <a:t>孕育新型解决方案</a:t>
            </a:r>
          </a:p>
        </p:txBody>
      </p:sp>
      <p:sp>
        <p:nvSpPr>
          <p:cNvPr id="16" name="TextBox 15"/>
          <p:cNvSpPr txBox="1"/>
          <p:nvPr/>
        </p:nvSpPr>
        <p:spPr>
          <a:xfrm>
            <a:off x="479611" y="5996265"/>
            <a:ext cx="6252977" cy="39498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100" baseline="30000" dirty="0">
                <a:solidFill>
                  <a:schemeClr val="bg2">
                    <a:lumMod val="75000"/>
                  </a:schemeClr>
                </a:solidFill>
                <a:ea typeface="微软雅黑"/>
                <a:cs typeface="SimSun"/>
              </a:rPr>
              <a:t>1 IDC 新闻稿 https://www.idc.com/getdoc.jsp?containerId=prUS42889917</a:t>
            </a:r>
          </a:p>
          <a:p>
            <a:pPr fontAlgn="base">
              <a:spcBef>
                <a:spcPct val="50000"/>
              </a:spcBef>
              <a:spcAft>
                <a:spcPct val="0"/>
              </a:spcAft>
              <a:buClr>
                <a:srgbClr val="F0AB00"/>
              </a:buClr>
              <a:buSzPct val="80000"/>
            </a:pPr>
            <a:r>
              <a:rPr lang="en-GB" sz="1100" baseline="30000" dirty="0">
                <a:solidFill>
                  <a:schemeClr val="bg2">
                    <a:lumMod val="75000"/>
                  </a:schemeClr>
                </a:solidFill>
                <a:ea typeface="微软雅黑"/>
                <a:cs typeface="SimSun"/>
              </a:rPr>
              <a:t>2 2017 年三大主数据解决方案趋势 (Three Top Trends in Master Data Solutions through 2017)，Gartner，Simon James Walker，Michael Patrick Moran，2017 年 2 月 20 日</a:t>
            </a:r>
          </a:p>
        </p:txBody>
      </p:sp>
      <p:grpSp>
        <p:nvGrpSpPr>
          <p:cNvPr id="20" name="Group 19"/>
          <p:cNvGrpSpPr/>
          <p:nvPr/>
        </p:nvGrpSpPr>
        <p:grpSpPr>
          <a:xfrm>
            <a:off x="5296916" y="670961"/>
            <a:ext cx="6787423" cy="6533403"/>
            <a:chOff x="5296916" y="670961"/>
            <a:chExt cx="6787423" cy="6533403"/>
          </a:xfrm>
        </p:grpSpPr>
        <p:sp>
          <p:nvSpPr>
            <p:cNvPr id="21" name="Oval 20"/>
            <p:cNvSpPr/>
            <p:nvPr/>
          </p:nvSpPr>
          <p:spPr bwMode="gray">
            <a:xfrm>
              <a:off x="6434752" y="1350236"/>
              <a:ext cx="4293765" cy="4293765"/>
            </a:xfrm>
            <a:prstGeom prst="ellipse">
              <a:avLst/>
            </a:prstGeom>
            <a:noFill/>
            <a:ln w="6350" algn="ctr">
              <a:solidFill>
                <a:schemeClr val="bg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2" name="Oval 21"/>
            <p:cNvSpPr/>
            <p:nvPr/>
          </p:nvSpPr>
          <p:spPr bwMode="gray">
            <a:xfrm>
              <a:off x="5296916" y="1640779"/>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23" name="Oval 22"/>
            <p:cNvSpPr/>
            <p:nvPr/>
          </p:nvSpPr>
          <p:spPr bwMode="gray">
            <a:xfrm>
              <a:off x="9007331" y="670961"/>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24" name="Oval 23"/>
            <p:cNvSpPr/>
            <p:nvPr/>
          </p:nvSpPr>
          <p:spPr bwMode="gray">
            <a:xfrm>
              <a:off x="7776881" y="4127354"/>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grpSp>
          <p:nvGrpSpPr>
            <p:cNvPr id="25" name="Group 24"/>
            <p:cNvGrpSpPr/>
            <p:nvPr/>
          </p:nvGrpSpPr>
          <p:grpSpPr>
            <a:xfrm>
              <a:off x="8118990" y="4974749"/>
              <a:ext cx="2387452" cy="1513919"/>
              <a:chOff x="6507339" y="4720603"/>
              <a:chExt cx="2387452" cy="1513919"/>
            </a:xfrm>
          </p:grpSpPr>
          <p:sp>
            <p:nvSpPr>
              <p:cNvPr id="34" name="Rounded Rectangle 3"/>
              <p:cNvSpPr/>
              <p:nvPr/>
            </p:nvSpPr>
            <p:spPr bwMode="gray">
              <a:xfrm>
                <a:off x="6507340" y="4720603"/>
                <a:ext cx="2244210" cy="642829"/>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err="1">
                    <a:ea typeface="微软雅黑"/>
                    <a:cs typeface="SimSun"/>
                  </a:rPr>
                  <a:t>事实证明，新架构和</a:t>
                </a:r>
                <a:r>
                  <a:rPr lang="zh-CN" altLang="en-US" sz="1799" b="1" kern="0" dirty="0">
                    <a:ea typeface="微软雅黑"/>
                    <a:cs typeface="SimSun"/>
                  </a:rPr>
                  <a:t>新</a:t>
                </a:r>
                <a:r>
                  <a:rPr lang="en-US" sz="1799" b="1" kern="0" dirty="0" err="1">
                    <a:ea typeface="微软雅黑"/>
                    <a:cs typeface="SimSun"/>
                  </a:rPr>
                  <a:t>技术</a:t>
                </a:r>
                <a:r>
                  <a:rPr lang="zh-CN" altLang="en-US" sz="1799" b="1" kern="0" dirty="0">
                    <a:ea typeface="微软雅黑"/>
                    <a:cs typeface="SimSun"/>
                  </a:rPr>
                  <a:t>卓有成效</a:t>
                </a:r>
                <a:endParaRPr lang="en-US" sz="1799" b="1" kern="0" dirty="0">
                  <a:ea typeface="微软雅黑"/>
                  <a:cs typeface="SimSun"/>
                </a:endParaRPr>
              </a:p>
            </p:txBody>
          </p:sp>
          <p:sp>
            <p:nvSpPr>
              <p:cNvPr id="35" name="Rectangle 34"/>
              <p:cNvSpPr/>
              <p:nvPr/>
            </p:nvSpPr>
            <p:spPr>
              <a:xfrm>
                <a:off x="6507339" y="5403525"/>
                <a:ext cx="2387452" cy="830997"/>
              </a:xfrm>
              <a:prstGeom prst="rect">
                <a:avLst/>
              </a:prstGeom>
            </p:spPr>
            <p:txBody>
              <a:bodyPr wrap="square">
                <a:spAutoFit/>
              </a:bodyPr>
              <a:lstStyle/>
              <a:p>
                <a:pPr algn="ctr" defTabSz="913943" fontAlgn="base">
                  <a:buClr>
                    <a:srgbClr val="F0AB00"/>
                  </a:buClr>
                  <a:buSzPct val="80000"/>
                </a:pPr>
                <a:r>
                  <a:rPr lang="zh-CN" altLang="en-US" sz="1200" kern="0" spc="-20" dirty="0">
                    <a:ea typeface="微软雅黑"/>
                    <a:cs typeface="SimSun"/>
                  </a:rPr>
                  <a:t>多元的</a:t>
                </a:r>
                <a:r>
                  <a:rPr lang="en-US" sz="1200" kern="0" spc="-20" dirty="0" err="1">
                    <a:ea typeface="微软雅黑"/>
                    <a:cs typeface="SimSun"/>
                  </a:rPr>
                  <a:t>数据处理、存储</a:t>
                </a:r>
                <a:r>
                  <a:rPr lang="en-US" sz="1200" kern="0" spc="-20" dirty="0">
                    <a:ea typeface="微软雅黑"/>
                    <a:cs typeface="SimSun"/>
                  </a:rPr>
                  <a:t>、</a:t>
                </a:r>
                <a:r>
                  <a:rPr lang="zh-CN" altLang="en-US" sz="1200" kern="0" spc="-20" dirty="0">
                    <a:ea typeface="微软雅黑"/>
                    <a:cs typeface="SimSun"/>
                  </a:rPr>
                  <a:t>敏捷性</a:t>
                </a:r>
                <a:r>
                  <a:rPr lang="en-US" sz="1200" kern="0" spc="-20" dirty="0" err="1">
                    <a:ea typeface="微软雅黑"/>
                    <a:cs typeface="SimSun"/>
                  </a:rPr>
                  <a:t>和安全性方法</a:t>
                </a:r>
                <a:r>
                  <a:rPr lang="zh-CN" altLang="en-US" sz="1200" kern="0" spc="-20" dirty="0">
                    <a:ea typeface="微软雅黑"/>
                    <a:cs typeface="SimSun"/>
                  </a:rPr>
                  <a:t>，开辟了满足企业需求的新途径</a:t>
                </a:r>
                <a:r>
                  <a:rPr lang="en-US" sz="1200" kern="0" spc="-20" dirty="0">
                    <a:ea typeface="微软雅黑"/>
                    <a:cs typeface="SimSun"/>
                  </a:rPr>
                  <a:t>（</a:t>
                </a:r>
                <a:r>
                  <a:rPr lang="en-US" sz="1200" kern="0" spc="-20" dirty="0" err="1">
                    <a:ea typeface="微软雅黑"/>
                    <a:cs typeface="SimSun"/>
                  </a:rPr>
                  <a:t>如，数据湖、图形数据库</a:t>
                </a:r>
                <a:r>
                  <a:rPr lang="en-US" sz="1200" kern="0" spc="-20" dirty="0">
                    <a:ea typeface="微软雅黑"/>
                    <a:cs typeface="SimSun"/>
                  </a:rPr>
                  <a:t>）</a:t>
                </a:r>
              </a:p>
            </p:txBody>
          </p:sp>
        </p:grpSp>
        <p:sp>
          <p:nvSpPr>
            <p:cNvPr id="28" name="Rounded Rectangle 4"/>
            <p:cNvSpPr/>
            <p:nvPr/>
          </p:nvSpPr>
          <p:spPr bwMode="gray">
            <a:xfrm>
              <a:off x="5936343" y="2419787"/>
              <a:ext cx="1935915" cy="888555"/>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defRPr/>
              </a:pPr>
              <a:r>
                <a:rPr lang="en-US" sz="1799" b="1" kern="0" dirty="0">
                  <a:ea typeface="微软雅黑"/>
                  <a:cs typeface="SimSun"/>
                </a:rPr>
                <a:t>云技术正彻底颠覆基础架构格局</a:t>
              </a:r>
            </a:p>
          </p:txBody>
        </p:sp>
        <p:sp>
          <p:nvSpPr>
            <p:cNvPr id="29" name="Rectangle 28"/>
            <p:cNvSpPr/>
            <p:nvPr/>
          </p:nvSpPr>
          <p:spPr>
            <a:xfrm>
              <a:off x="5384002" y="3286858"/>
              <a:ext cx="2860906" cy="523220"/>
            </a:xfrm>
            <a:prstGeom prst="rect">
              <a:avLst/>
            </a:prstGeom>
          </p:spPr>
          <p:txBody>
            <a:bodyPr wrap="square">
              <a:spAutoFit/>
            </a:bodyPr>
            <a:lstStyle/>
            <a:p>
              <a:pPr algn="ctr" defTabSz="913943" fontAlgn="base">
                <a:spcAft>
                  <a:spcPts val="600"/>
                </a:spcAft>
                <a:buClr>
                  <a:srgbClr val="F0AB00"/>
                </a:buClr>
                <a:buSzPct val="80000"/>
              </a:pPr>
              <a:r>
                <a:rPr lang="en-US" sz="1400" kern="0" dirty="0">
                  <a:ea typeface="微软雅黑"/>
                  <a:cs typeface="SimSun"/>
                </a:rPr>
                <a:t>2021 年全球公有云服务和基础架构支出预计将达 2660 亿美元</a:t>
              </a:r>
              <a:r>
                <a:rPr lang="en-US" sz="1400" kern="0" baseline="30000" dirty="0">
                  <a:ea typeface="微软雅黑"/>
                  <a:cs typeface="SimSun"/>
                </a:rPr>
                <a:t>1</a:t>
              </a:r>
            </a:p>
          </p:txBody>
        </p:sp>
        <p:sp>
          <p:nvSpPr>
            <p:cNvPr id="30" name="TextBox 26"/>
            <p:cNvSpPr txBox="1"/>
            <p:nvPr/>
          </p:nvSpPr>
          <p:spPr>
            <a:xfrm>
              <a:off x="9192636" y="1122219"/>
              <a:ext cx="2794647" cy="935998"/>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err="1">
                  <a:ea typeface="微软雅黑"/>
                  <a:cs typeface="SimSun"/>
                </a:rPr>
                <a:t>企业需</a:t>
              </a:r>
              <a:r>
                <a:rPr lang="zh-CN" altLang="en-US" sz="1799" b="1" kern="0" dirty="0">
                  <a:ea typeface="微软雅黑"/>
                  <a:cs typeface="SimSun"/>
                </a:rPr>
                <a:t>实施全面</a:t>
              </a:r>
              <a:r>
                <a:rPr lang="en-US" sz="1799" b="1" kern="0" dirty="0" err="1">
                  <a:ea typeface="微软雅黑"/>
                  <a:cs typeface="SimSun"/>
                </a:rPr>
                <a:t>的数据管理</a:t>
              </a:r>
              <a:endParaRPr lang="en-US" sz="1799" b="1" kern="0" dirty="0">
                <a:ea typeface="微软雅黑"/>
                <a:cs typeface="SimSun"/>
              </a:endParaRPr>
            </a:p>
          </p:txBody>
        </p:sp>
        <p:sp>
          <p:nvSpPr>
            <p:cNvPr id="33" name="Rectangle 32"/>
            <p:cNvSpPr/>
            <p:nvPr/>
          </p:nvSpPr>
          <p:spPr>
            <a:xfrm>
              <a:off x="9286029" y="2103072"/>
              <a:ext cx="2498476" cy="954107"/>
            </a:xfrm>
            <a:prstGeom prst="rect">
              <a:avLst/>
            </a:prstGeom>
          </p:spPr>
          <p:txBody>
            <a:bodyPr wrap="square">
              <a:spAutoFit/>
            </a:bodyPr>
            <a:lstStyle/>
            <a:p>
              <a:pPr algn="ctr" defTabSz="913943" fontAlgn="base">
                <a:spcBef>
                  <a:spcPct val="50000"/>
                </a:spcBef>
                <a:spcAft>
                  <a:spcPct val="0"/>
                </a:spcAft>
                <a:buClr>
                  <a:srgbClr val="F0AB00"/>
                </a:buClr>
                <a:buSzPct val="80000"/>
              </a:pPr>
              <a:r>
                <a:rPr lang="zh-CN" altLang="en-US" sz="1400" kern="0" dirty="0">
                  <a:ea typeface="微软雅黑"/>
                  <a:cs typeface="SimSun"/>
                </a:rPr>
                <a:t>有效的主数据管理 </a:t>
              </a:r>
              <a:r>
                <a:rPr lang="en-US" altLang="zh-CN" sz="1400" kern="0" dirty="0">
                  <a:ea typeface="微软雅黑"/>
                  <a:cs typeface="SimSun"/>
                </a:rPr>
                <a:t>(MDM) </a:t>
              </a:r>
              <a:r>
                <a:rPr lang="zh-CN" altLang="en-US" sz="1400" kern="0" dirty="0">
                  <a:ea typeface="微软雅黑"/>
                  <a:cs typeface="SimSun"/>
                </a:rPr>
                <a:t>的驱动因素：实时数据；多领域、多维度的主数据管理；更强大的行业 </a:t>
              </a:r>
              <a:r>
                <a:rPr lang="en-US" altLang="zh-CN" sz="1400" kern="0" dirty="0">
                  <a:ea typeface="微软雅黑"/>
                  <a:cs typeface="SimSun"/>
                </a:rPr>
                <a:t>MDM </a:t>
              </a:r>
              <a:r>
                <a:rPr lang="zh-CN" altLang="en-US" sz="1400" kern="0" dirty="0">
                  <a:ea typeface="微软雅黑"/>
                  <a:cs typeface="SimSun"/>
                </a:rPr>
                <a:t>解决方案包</a:t>
              </a:r>
              <a:r>
                <a:rPr lang="en-US" altLang="zh-CN" sz="1400" kern="0" baseline="30000" dirty="0">
                  <a:ea typeface="微软雅黑"/>
                  <a:cs typeface="SimSun"/>
                </a:rPr>
                <a:t>2</a:t>
              </a:r>
            </a:p>
          </p:txBody>
        </p:sp>
      </p:grpSp>
    </p:spTree>
    <p:extLst>
      <p:ext uri="{BB962C8B-B14F-4D97-AF65-F5344CB8AC3E}">
        <p14:creationId xmlns:p14="http://schemas.microsoft.com/office/powerpoint/2010/main" val="137718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296916" y="670961"/>
            <a:ext cx="6787423" cy="6533403"/>
            <a:chOff x="5296916" y="670961"/>
            <a:chExt cx="6787423" cy="6533403"/>
          </a:xfrm>
        </p:grpSpPr>
        <p:sp>
          <p:nvSpPr>
            <p:cNvPr id="31" name="Oval 30"/>
            <p:cNvSpPr/>
            <p:nvPr/>
          </p:nvSpPr>
          <p:spPr bwMode="gray">
            <a:xfrm>
              <a:off x="6434752" y="1350236"/>
              <a:ext cx="4293765" cy="4293765"/>
            </a:xfrm>
            <a:prstGeom prst="ellipse">
              <a:avLst/>
            </a:prstGeom>
            <a:noFill/>
            <a:ln w="6350" algn="ctr">
              <a:solidFill>
                <a:schemeClr val="bg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32" name="Oval 31"/>
            <p:cNvSpPr/>
            <p:nvPr/>
          </p:nvSpPr>
          <p:spPr bwMode="gray">
            <a:xfrm>
              <a:off x="5296916" y="1640779"/>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41" name="Oval 40"/>
            <p:cNvSpPr/>
            <p:nvPr/>
          </p:nvSpPr>
          <p:spPr bwMode="gray">
            <a:xfrm>
              <a:off x="9007331" y="670961"/>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42" name="Oval 41"/>
            <p:cNvSpPr/>
            <p:nvPr/>
          </p:nvSpPr>
          <p:spPr bwMode="gray">
            <a:xfrm>
              <a:off x="7776881" y="4127354"/>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grpSp>
          <p:nvGrpSpPr>
            <p:cNvPr id="43" name="Group 42"/>
            <p:cNvGrpSpPr/>
            <p:nvPr/>
          </p:nvGrpSpPr>
          <p:grpSpPr>
            <a:xfrm>
              <a:off x="8118990" y="4974749"/>
              <a:ext cx="2387452" cy="1513919"/>
              <a:chOff x="6507339" y="4720603"/>
              <a:chExt cx="2387452" cy="1513919"/>
            </a:xfrm>
          </p:grpSpPr>
          <p:sp>
            <p:nvSpPr>
              <p:cNvPr id="48" name="Rounded Rectangle 3"/>
              <p:cNvSpPr/>
              <p:nvPr/>
            </p:nvSpPr>
            <p:spPr bwMode="gray">
              <a:xfrm>
                <a:off x="6507340" y="4720603"/>
                <a:ext cx="2242800" cy="642829"/>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err="1">
                    <a:ea typeface="微软雅黑"/>
                    <a:cs typeface="SimSun"/>
                  </a:rPr>
                  <a:t>事实证明，新架构和技术</a:t>
                </a:r>
                <a:r>
                  <a:rPr lang="zh-CN" altLang="en-US" sz="1799" b="1" kern="0" dirty="0">
                    <a:ea typeface="微软雅黑"/>
                    <a:cs typeface="SimSun"/>
                  </a:rPr>
                  <a:t>卓有</a:t>
                </a:r>
                <a:r>
                  <a:rPr lang="en-US" sz="1799" b="1" kern="0" dirty="0" err="1">
                    <a:ea typeface="微软雅黑"/>
                    <a:cs typeface="SimSun"/>
                  </a:rPr>
                  <a:t>成效</a:t>
                </a:r>
                <a:endParaRPr lang="en-US" sz="1799" b="1" kern="0" dirty="0">
                  <a:ea typeface="微软雅黑"/>
                  <a:cs typeface="SimSun"/>
                </a:endParaRPr>
              </a:p>
            </p:txBody>
          </p:sp>
          <p:sp>
            <p:nvSpPr>
              <p:cNvPr id="49" name="Rectangle 48"/>
              <p:cNvSpPr/>
              <p:nvPr/>
            </p:nvSpPr>
            <p:spPr>
              <a:xfrm>
                <a:off x="6507339" y="5403525"/>
                <a:ext cx="2387452" cy="830997"/>
              </a:xfrm>
              <a:prstGeom prst="rect">
                <a:avLst/>
              </a:prstGeom>
            </p:spPr>
            <p:txBody>
              <a:bodyPr wrap="square">
                <a:spAutoFit/>
              </a:bodyPr>
              <a:lstStyle/>
              <a:p>
                <a:pPr algn="ctr" defTabSz="913943" fontAlgn="base">
                  <a:buClr>
                    <a:srgbClr val="F0AB00"/>
                  </a:buClr>
                  <a:buSzPct val="80000"/>
                </a:pPr>
                <a:r>
                  <a:rPr lang="zh-CN" altLang="en-US" sz="1200" kern="0" spc="-20" dirty="0">
                    <a:ea typeface="微软雅黑"/>
                    <a:cs typeface="SimSun"/>
                  </a:rPr>
                  <a:t>多元的</a:t>
                </a:r>
                <a:r>
                  <a:rPr lang="en-US" altLang="zh-CN" sz="1200" kern="0" spc="-20" dirty="0" err="1">
                    <a:ea typeface="微软雅黑"/>
                    <a:cs typeface="SimSun"/>
                  </a:rPr>
                  <a:t>数据处理、存储</a:t>
                </a:r>
                <a:r>
                  <a:rPr lang="en-US" altLang="zh-CN" sz="1200" kern="0" spc="-20" dirty="0">
                    <a:ea typeface="微软雅黑"/>
                    <a:cs typeface="SimSun"/>
                  </a:rPr>
                  <a:t>、</a:t>
                </a:r>
                <a:r>
                  <a:rPr lang="zh-CN" altLang="en-US" sz="1200" kern="0" spc="-20" dirty="0">
                    <a:ea typeface="微软雅黑"/>
                    <a:cs typeface="SimSun"/>
                  </a:rPr>
                  <a:t>敏捷性</a:t>
                </a:r>
                <a:r>
                  <a:rPr lang="en-US" altLang="zh-CN" sz="1200" kern="0" spc="-20" dirty="0" err="1">
                    <a:ea typeface="微软雅黑"/>
                    <a:cs typeface="SimSun"/>
                  </a:rPr>
                  <a:t>和安全性方法</a:t>
                </a:r>
                <a:r>
                  <a:rPr lang="zh-CN" altLang="en-US" sz="1200" kern="0" spc="-20" dirty="0">
                    <a:ea typeface="微软雅黑"/>
                    <a:cs typeface="SimSun"/>
                  </a:rPr>
                  <a:t>，开辟了满足企业需求的新途径</a:t>
                </a:r>
                <a:r>
                  <a:rPr lang="en-US" altLang="zh-CN" sz="1200" kern="0" spc="-20" dirty="0">
                    <a:ea typeface="微软雅黑"/>
                    <a:cs typeface="SimSun"/>
                  </a:rPr>
                  <a:t>（</a:t>
                </a:r>
                <a:r>
                  <a:rPr lang="en-US" altLang="zh-CN" sz="1200" kern="0" spc="-20" dirty="0" err="1">
                    <a:ea typeface="微软雅黑"/>
                    <a:cs typeface="SimSun"/>
                  </a:rPr>
                  <a:t>如，数据湖、图形数据库</a:t>
                </a:r>
                <a:r>
                  <a:rPr lang="en-US" altLang="zh-CN" sz="1200" kern="0" spc="-20" dirty="0">
                    <a:ea typeface="微软雅黑"/>
                    <a:cs typeface="SimSun"/>
                  </a:rPr>
                  <a:t>）</a:t>
                </a:r>
              </a:p>
            </p:txBody>
          </p:sp>
        </p:grpSp>
        <p:sp>
          <p:nvSpPr>
            <p:cNvPr id="44" name="Rounded Rectangle 4"/>
            <p:cNvSpPr/>
            <p:nvPr/>
          </p:nvSpPr>
          <p:spPr bwMode="gray">
            <a:xfrm>
              <a:off x="5935521" y="2419787"/>
              <a:ext cx="1936800" cy="888555"/>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defRPr/>
              </a:pPr>
              <a:r>
                <a:rPr lang="en-US" sz="1799" b="1" kern="0" dirty="0">
                  <a:ea typeface="微软雅黑"/>
                  <a:cs typeface="SimSun"/>
                </a:rPr>
                <a:t>云技术正彻底颠覆基础架构格局</a:t>
              </a:r>
            </a:p>
          </p:txBody>
        </p:sp>
        <p:sp>
          <p:nvSpPr>
            <p:cNvPr id="45" name="Rectangle 44"/>
            <p:cNvSpPr/>
            <p:nvPr/>
          </p:nvSpPr>
          <p:spPr>
            <a:xfrm>
              <a:off x="5384002" y="3286858"/>
              <a:ext cx="2860906" cy="523220"/>
            </a:xfrm>
            <a:prstGeom prst="rect">
              <a:avLst/>
            </a:prstGeom>
          </p:spPr>
          <p:txBody>
            <a:bodyPr wrap="square">
              <a:spAutoFit/>
            </a:bodyPr>
            <a:lstStyle/>
            <a:p>
              <a:pPr algn="ctr" defTabSz="913943" fontAlgn="base">
                <a:spcAft>
                  <a:spcPts val="600"/>
                </a:spcAft>
                <a:buClr>
                  <a:srgbClr val="F0AB00"/>
                </a:buClr>
                <a:buSzPct val="80000"/>
              </a:pPr>
              <a:r>
                <a:rPr lang="en-US" sz="1400" kern="0" dirty="0">
                  <a:ea typeface="微软雅黑"/>
                  <a:cs typeface="SimSun"/>
                </a:rPr>
                <a:t>2021 年全球公有云服务和基础架构支出预计将达 2660 亿美元</a:t>
              </a:r>
              <a:r>
                <a:rPr lang="en-US" sz="1400" kern="0" baseline="30000" dirty="0">
                  <a:ea typeface="微软雅黑"/>
                  <a:cs typeface="SimSun"/>
                </a:rPr>
                <a:t>1</a:t>
              </a:r>
            </a:p>
          </p:txBody>
        </p:sp>
        <p:sp>
          <p:nvSpPr>
            <p:cNvPr id="46" name="TextBox 26"/>
            <p:cNvSpPr txBox="1"/>
            <p:nvPr/>
          </p:nvSpPr>
          <p:spPr>
            <a:xfrm>
              <a:off x="9192636" y="1122219"/>
              <a:ext cx="2794647" cy="935998"/>
            </a:xfrm>
            <a:prstGeom prst="rect">
              <a:avLst/>
            </a:prstGeom>
            <a:noFill/>
            <a:effectLst/>
          </p:spPr>
          <p:txBody>
            <a:bodyPr wrap="square" lIns="0" tIns="0" rIns="0" bIns="35983" rtlCol="0" anchor="b" anchorCtr="0">
              <a:noAutofit/>
            </a:bodyPr>
            <a:lstStyle/>
            <a:p>
              <a:pPr algn="ctr" defTabSz="1088122" fontAlgn="base">
                <a:lnSpc>
                  <a:spcPct val="90000"/>
                </a:lnSpc>
                <a:spcAft>
                  <a:spcPct val="0"/>
                </a:spcAft>
                <a:buClr>
                  <a:srgbClr val="F0AB00"/>
                </a:buClr>
                <a:buSzPct val="80000"/>
              </a:pPr>
              <a:r>
                <a:rPr lang="en-US" sz="1799" b="1" kern="0" dirty="0" err="1">
                  <a:ea typeface="微软雅黑"/>
                  <a:cs typeface="SimSun"/>
                </a:rPr>
                <a:t>企业需</a:t>
              </a:r>
              <a:r>
                <a:rPr lang="zh-CN" altLang="en-US" sz="1799" b="1" kern="0" dirty="0">
                  <a:ea typeface="微软雅黑"/>
                  <a:cs typeface="SimSun"/>
                </a:rPr>
                <a:t>实施</a:t>
              </a:r>
              <a:r>
                <a:rPr lang="en-US" sz="1799" b="1" kern="0" dirty="0">
                  <a:ea typeface="微软雅黑"/>
                  <a:cs typeface="SimSun"/>
                </a:rPr>
                <a:t>全</a:t>
              </a:r>
              <a:r>
                <a:rPr lang="zh-CN" altLang="en-US" sz="1799" b="1" kern="0" dirty="0">
                  <a:ea typeface="微软雅黑"/>
                  <a:cs typeface="SimSun"/>
                </a:rPr>
                <a:t>面的</a:t>
              </a:r>
              <a:r>
                <a:rPr lang="en-US" sz="1799" b="1" kern="0" dirty="0" err="1">
                  <a:ea typeface="微软雅黑"/>
                  <a:cs typeface="SimSun"/>
                </a:rPr>
                <a:t>数据管理</a:t>
              </a:r>
              <a:endParaRPr lang="en-US" sz="1799" b="1" kern="0" dirty="0">
                <a:ea typeface="微软雅黑"/>
                <a:cs typeface="SimSun"/>
              </a:endParaRPr>
            </a:p>
          </p:txBody>
        </p:sp>
        <p:sp>
          <p:nvSpPr>
            <p:cNvPr id="47" name="Rectangle 46"/>
            <p:cNvSpPr/>
            <p:nvPr/>
          </p:nvSpPr>
          <p:spPr>
            <a:xfrm>
              <a:off x="9286029" y="2103072"/>
              <a:ext cx="2498476" cy="954107"/>
            </a:xfrm>
            <a:prstGeom prst="rect">
              <a:avLst/>
            </a:prstGeom>
          </p:spPr>
          <p:txBody>
            <a:bodyPr wrap="square">
              <a:spAutoFit/>
            </a:bodyPr>
            <a:lstStyle/>
            <a:p>
              <a:pPr algn="ctr" defTabSz="913943" fontAlgn="base">
                <a:spcBef>
                  <a:spcPct val="50000"/>
                </a:spcBef>
                <a:spcAft>
                  <a:spcPct val="0"/>
                </a:spcAft>
                <a:buClr>
                  <a:srgbClr val="F0AB00"/>
                </a:buClr>
                <a:buSzPct val="80000"/>
              </a:pPr>
              <a:r>
                <a:rPr lang="zh-CN" altLang="en-US" sz="1400" kern="0" dirty="0">
                  <a:ea typeface="微软雅黑"/>
                  <a:cs typeface="SimSun"/>
                </a:rPr>
                <a:t>有效的</a:t>
              </a:r>
              <a:r>
                <a:rPr lang="en-US" altLang="zh-CN" sz="1400" kern="0" dirty="0" err="1">
                  <a:ea typeface="微软雅黑"/>
                  <a:cs typeface="SimSun"/>
                </a:rPr>
                <a:t>主数据管理</a:t>
              </a:r>
              <a:r>
                <a:rPr lang="en-US" altLang="zh-CN" sz="1400" kern="0" dirty="0">
                  <a:ea typeface="微软雅黑"/>
                  <a:cs typeface="SimSun"/>
                </a:rPr>
                <a:t> (MDM) </a:t>
              </a:r>
              <a:r>
                <a:rPr lang="zh-CN" altLang="en-US" sz="1400" kern="0" dirty="0">
                  <a:ea typeface="微软雅黑"/>
                  <a:cs typeface="SimSun"/>
                </a:rPr>
                <a:t>的驱动因素</a:t>
              </a:r>
              <a:r>
                <a:rPr lang="en-US" altLang="zh-CN" sz="1400" kern="0" dirty="0">
                  <a:ea typeface="微软雅黑"/>
                  <a:cs typeface="SimSun"/>
                </a:rPr>
                <a:t>：</a:t>
              </a:r>
              <a:r>
                <a:rPr lang="en-US" altLang="zh-CN" sz="1400" kern="0" dirty="0" err="1">
                  <a:ea typeface="微软雅黑"/>
                  <a:cs typeface="SimSun"/>
                </a:rPr>
                <a:t>实时数据；多领域、多维度的主数据管理；更强大的行业</a:t>
              </a:r>
              <a:r>
                <a:rPr lang="en-US" altLang="zh-CN" sz="1400" kern="0" dirty="0">
                  <a:ea typeface="微软雅黑"/>
                  <a:cs typeface="SimSun"/>
                </a:rPr>
                <a:t> MDM 解决方案包</a:t>
              </a:r>
              <a:r>
                <a:rPr lang="en-US" altLang="zh-CN" sz="1400" kern="0" baseline="30000" dirty="0">
                  <a:ea typeface="微软雅黑"/>
                  <a:cs typeface="SimSun"/>
                </a:rPr>
                <a:t>2</a:t>
              </a:r>
            </a:p>
          </p:txBody>
        </p:sp>
      </p:grpSp>
      <p:sp>
        <p:nvSpPr>
          <p:cNvPr id="20" name="Rectangle 19"/>
          <p:cNvSpPr/>
          <p:nvPr/>
        </p:nvSpPr>
        <p:spPr bwMode="gray">
          <a:xfrm>
            <a:off x="5061239" y="2149200"/>
            <a:ext cx="7023100" cy="3059581"/>
          </a:xfrm>
          <a:prstGeom prst="rect">
            <a:avLst/>
          </a:prstGeom>
          <a:solidFill>
            <a:schemeClr val="bg1">
              <a:alpha val="76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微软雅黑"/>
              <a:cs typeface="Arial Unicode MS" pitchFamily="34" charset="-128"/>
            </a:endParaRPr>
          </a:p>
        </p:txBody>
      </p:sp>
      <p:sp>
        <p:nvSpPr>
          <p:cNvPr id="26" name="Title 2"/>
          <p:cNvSpPr txBox="1">
            <a:spLocks/>
          </p:cNvSpPr>
          <p:nvPr/>
        </p:nvSpPr>
        <p:spPr bwMode="gray">
          <a:xfrm>
            <a:off x="505457" y="1380299"/>
            <a:ext cx="3680203" cy="897682"/>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a:lnSpc>
                <a:spcPts val="3540"/>
              </a:lnSpc>
            </a:pPr>
            <a:r>
              <a:rPr lang="en-US" sz="5000" dirty="0">
                <a:solidFill>
                  <a:schemeClr val="accent1"/>
                </a:solidFill>
                <a:latin typeface="Arial"/>
                <a:ea typeface="微软雅黑"/>
                <a:cs typeface="SimSun"/>
              </a:rPr>
              <a:t>技术</a:t>
            </a:r>
            <a:br>
              <a:rPr dirty="0">
                <a:latin typeface="Arial"/>
                <a:ea typeface="微软雅黑"/>
              </a:rPr>
            </a:br>
            <a:r>
              <a:rPr lang="en-US" sz="3200" b="0" dirty="0">
                <a:latin typeface="Arial"/>
                <a:ea typeface="微软雅黑"/>
                <a:cs typeface="SimSun"/>
              </a:rPr>
              <a:t>孕育新型解决方案</a:t>
            </a:r>
          </a:p>
        </p:txBody>
      </p:sp>
      <p:sp>
        <p:nvSpPr>
          <p:cNvPr id="62" name="Oval 61"/>
          <p:cNvSpPr/>
          <p:nvPr/>
        </p:nvSpPr>
        <p:spPr bwMode="gray">
          <a:xfrm>
            <a:off x="2858515" y="4051472"/>
            <a:ext cx="3077008" cy="3077010"/>
          </a:xfrm>
          <a:prstGeom prst="ellipse">
            <a:avLst/>
          </a:prstGeom>
          <a:gradFill flip="none" rotWithShape="1">
            <a:gsLst>
              <a:gs pos="0">
                <a:schemeClr val="accent2">
                  <a:lumMod val="0"/>
                  <a:lumOff val="100000"/>
                </a:schemeClr>
              </a:gs>
              <a:gs pos="34000">
                <a:schemeClr val="accent2">
                  <a:lumMod val="0"/>
                  <a:lumOff val="100000"/>
                </a:schemeClr>
              </a:gs>
              <a:gs pos="100000">
                <a:schemeClr val="bg1">
                  <a:lumMod val="85000"/>
                </a:schemeClr>
              </a:gs>
            </a:gsLst>
            <a:path path="circle">
              <a:fillToRect l="50000" t="50000" r="50000" b="50000"/>
            </a:path>
            <a:tileRect/>
          </a:gradFill>
          <a:ln w="6350" algn="ctr">
            <a:solidFill>
              <a:schemeClr val="bg1">
                <a:lumMod val="75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lang="en-US" sz="1999" kern="0" dirty="0">
              <a:ea typeface="微软雅黑"/>
              <a:cs typeface="Arial Unicode MS" pitchFamily="34" charset="-128"/>
            </a:endParaRPr>
          </a:p>
        </p:txBody>
      </p:sp>
      <p:sp>
        <p:nvSpPr>
          <p:cNvPr id="63" name="Rounded Rectangle 4"/>
          <p:cNvSpPr/>
          <p:nvPr/>
        </p:nvSpPr>
        <p:spPr bwMode="gray">
          <a:xfrm>
            <a:off x="3164114" y="4904510"/>
            <a:ext cx="2554515" cy="1773382"/>
          </a:xfrm>
          <a:prstGeom prst="rect">
            <a:avLst/>
          </a:prstGeom>
          <a:noFill/>
          <a:effectLst/>
        </p:spPr>
        <p:txBody>
          <a:bodyPr wrap="square" lIns="0" tIns="0" rIns="0" bIns="35983" rtlCol="0" anchor="t" anchorCtr="0">
            <a:noAutofit/>
          </a:bodyPr>
          <a:lstStyle/>
          <a:p>
            <a:pPr algn="ctr" fontAlgn="base">
              <a:spcBef>
                <a:spcPct val="50000"/>
              </a:spcBef>
              <a:spcAft>
                <a:spcPct val="0"/>
              </a:spcAft>
              <a:buClr>
                <a:srgbClr val="F0AB00"/>
              </a:buClr>
              <a:buSzPct val="80000"/>
            </a:pPr>
            <a:r>
              <a:rPr lang="en-US" sz="2800" kern="0" dirty="0">
                <a:ea typeface="微软雅黑"/>
                <a:cs typeface="SimSun"/>
              </a:rPr>
              <a:t>IT 部门需要更</a:t>
            </a:r>
            <a:br>
              <a:rPr dirty="0">
                <a:ea typeface="微软雅黑"/>
              </a:rPr>
            </a:br>
            <a:r>
              <a:rPr lang="en-US" sz="2800" b="1" kern="0" dirty="0" err="1">
                <a:solidFill>
                  <a:schemeClr val="accent1"/>
                </a:solidFill>
                <a:ea typeface="微软雅黑"/>
                <a:cs typeface="SimSun"/>
              </a:rPr>
              <a:t>灵活的云和</a:t>
            </a:r>
            <a:br>
              <a:rPr lang="en-US" sz="2800" b="1" kern="0" dirty="0">
                <a:solidFill>
                  <a:schemeClr val="accent1"/>
                </a:solidFill>
                <a:ea typeface="微软雅黑"/>
                <a:cs typeface="SimSun"/>
              </a:rPr>
            </a:br>
            <a:r>
              <a:rPr lang="en-US" sz="2800" b="1" kern="0" dirty="0" err="1">
                <a:solidFill>
                  <a:schemeClr val="accent1"/>
                </a:solidFill>
                <a:ea typeface="微软雅黑"/>
                <a:cs typeface="SimSun"/>
              </a:rPr>
              <a:t>基础架构</a:t>
            </a:r>
            <a:endParaRPr lang="zh-CN" sz="2800" b="1" kern="0" dirty="0">
              <a:solidFill>
                <a:schemeClr val="accent1"/>
              </a:solidFill>
              <a:ea typeface="微软雅黑"/>
              <a:cs typeface="SimSun"/>
            </a:endParaRPr>
          </a:p>
        </p:txBody>
      </p:sp>
    </p:spTree>
    <p:extLst>
      <p:ext uri="{BB962C8B-B14F-4D97-AF65-F5344CB8AC3E}">
        <p14:creationId xmlns:p14="http://schemas.microsoft.com/office/powerpoint/2010/main" val="179692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781092" y="1703018"/>
            <a:ext cx="11185200" cy="3561709"/>
          </a:xfrm>
          <a:prstGeom prst="rect">
            <a:avLst/>
          </a:prstGeom>
        </p:spPr>
        <p:txBody>
          <a:bodyPr lIns="0"/>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nSpc>
                <a:spcPts val="4640"/>
              </a:lnSpc>
            </a:pPr>
            <a:r>
              <a:rPr lang="zh-CN" altLang="en-US" sz="4200" dirty="0">
                <a:ea typeface="微软雅黑"/>
                <a:cs typeface="SimSun"/>
              </a:rPr>
              <a:t>在制定</a:t>
            </a:r>
            <a:r>
              <a:rPr lang="zh-CN" altLang="en-US" sz="4200" b="1" dirty="0">
                <a:solidFill>
                  <a:schemeClr val="accent1"/>
                </a:solidFill>
                <a:latin typeface="Arial"/>
                <a:ea typeface="微软雅黑"/>
                <a:cs typeface="SimSun"/>
              </a:rPr>
              <a:t>由数据驱动的决策</a:t>
            </a:r>
            <a:r>
              <a:rPr lang="zh-CN" altLang="en-US" sz="4200" dirty="0">
                <a:ea typeface="微软雅黑"/>
                <a:cs typeface="SimSun"/>
              </a:rPr>
              <a:t>时，企业面临新局面：他们需要</a:t>
            </a:r>
            <a:r>
              <a:rPr lang="en-US" sz="4200" b="1" dirty="0" err="1">
                <a:solidFill>
                  <a:schemeClr val="accent1"/>
                </a:solidFill>
                <a:latin typeface="Arial"/>
                <a:ea typeface="微软雅黑"/>
                <a:cs typeface="SimSun"/>
              </a:rPr>
              <a:t>建立端到端的流程</a:t>
            </a:r>
            <a:r>
              <a:rPr lang="en-US" sz="4200" b="1" dirty="0">
                <a:solidFill>
                  <a:schemeClr val="accent1"/>
                </a:solidFill>
                <a:latin typeface="Arial"/>
                <a:ea typeface="微软雅黑"/>
                <a:cs typeface="SimSun"/>
              </a:rPr>
              <a:t>，</a:t>
            </a:r>
            <a:r>
              <a:rPr lang="zh-CN" altLang="en-US" sz="4200" dirty="0">
                <a:ea typeface="微软雅黑"/>
              </a:rPr>
              <a:t>用于</a:t>
            </a:r>
            <a:r>
              <a:rPr lang="zh-CN" altLang="en-US" sz="4200" dirty="0">
                <a:ea typeface="微软雅黑"/>
                <a:cs typeface="SimSun"/>
              </a:rPr>
              <a:t>收集传感器数据，构建即用即付型业务模式，并融合空间分析、机器学习、区块链、缔约、运营和计费元素。”</a:t>
            </a:r>
            <a:endParaRPr lang="en-US" sz="4200" dirty="0">
              <a:latin typeface="Arial"/>
              <a:ea typeface="微软雅黑"/>
              <a:cs typeface="SimSun"/>
            </a:endParaRPr>
          </a:p>
        </p:txBody>
      </p:sp>
      <p:sp>
        <p:nvSpPr>
          <p:cNvPr id="4" name="TextBox 3"/>
          <p:cNvSpPr txBox="1"/>
          <p:nvPr/>
        </p:nvSpPr>
        <p:spPr>
          <a:xfrm>
            <a:off x="781092" y="4871550"/>
            <a:ext cx="476336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tx1">
                    <a:lumMod val="50000"/>
                    <a:lumOff val="50000"/>
                  </a:schemeClr>
                </a:solidFill>
                <a:ea typeface="微软雅黑"/>
                <a:cs typeface="SimSun"/>
              </a:rPr>
              <a:t>陆凯德 (Bernd Leukert)，SAP D-KOM 2016</a:t>
            </a:r>
          </a:p>
        </p:txBody>
      </p:sp>
      <p:sp>
        <p:nvSpPr>
          <p:cNvPr id="5" name="Title 4"/>
          <p:cNvSpPr>
            <a:spLocks noGrp="1"/>
          </p:cNvSpPr>
          <p:nvPr>
            <p:ph type="title"/>
          </p:nvPr>
        </p:nvSpPr>
        <p:spPr>
          <a:xfrm>
            <a:off x="504001" y="504000"/>
            <a:ext cx="11186476" cy="646331"/>
          </a:xfrm>
        </p:spPr>
        <p:txBody>
          <a:bodyPr>
            <a:normAutofit fontScale="90000"/>
          </a:bodyPr>
          <a:lstStyle/>
          <a:p>
            <a:r>
              <a:rPr dirty="0">
                <a:latin typeface="Arial"/>
                <a:ea typeface="微软雅黑"/>
                <a:cs typeface="SimSun"/>
              </a:rPr>
              <a:t>为何如此困难？</a:t>
            </a:r>
            <a:br>
              <a:rPr dirty="0">
                <a:latin typeface="Arial"/>
                <a:ea typeface="微软雅黑"/>
              </a:rPr>
            </a:br>
            <a:r>
              <a:rPr lang="en-US" sz="1800" b="0" dirty="0">
                <a:latin typeface="Arial"/>
                <a:ea typeface="微软雅黑"/>
                <a:cs typeface="SimSun"/>
              </a:rPr>
              <a:t>复杂性阻碍企业制定由数据驱动的决策</a:t>
            </a:r>
            <a:endParaRPr lang="zh-CN" sz="1800" dirty="0">
              <a:latin typeface="Arial"/>
              <a:ea typeface="微软雅黑"/>
            </a:endParaRPr>
          </a:p>
        </p:txBody>
      </p:sp>
      <p:sp>
        <p:nvSpPr>
          <p:cNvPr id="6" name="Rectangle 5"/>
          <p:cNvSpPr/>
          <p:nvPr/>
        </p:nvSpPr>
        <p:spPr>
          <a:xfrm>
            <a:off x="37497" y="1645304"/>
            <a:ext cx="1262198" cy="738664"/>
          </a:xfrm>
          <a:prstGeom prst="rect">
            <a:avLst/>
          </a:prstGeom>
        </p:spPr>
        <p:txBody>
          <a:bodyPr wrap="square">
            <a:spAutoFit/>
          </a:bodyPr>
          <a:lstStyle/>
          <a:p>
            <a:r>
              <a:rPr lang="en-US" sz="4200" b="1" dirty="0">
                <a:solidFill>
                  <a:schemeClr val="accent1"/>
                </a:solidFill>
                <a:latin typeface="微软雅黑" panose="020B0503020204020204" pitchFamily="34" charset="-122"/>
                <a:ea typeface="微软雅黑" panose="020B0503020204020204" pitchFamily="34" charset="-122"/>
                <a:cs typeface="SimSun"/>
              </a:rPr>
              <a:t>“</a:t>
            </a:r>
            <a:endParaRPr lang="zh-CN" sz="4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8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717" r="22717"/>
          <a:stretch>
            <a:fillRect/>
          </a:stretch>
        </p:blipFill>
        <p:spPr/>
      </p:pic>
      <p:sp>
        <p:nvSpPr>
          <p:cNvPr id="2" name="Title 1"/>
          <p:cNvSpPr>
            <a:spLocks noGrp="1"/>
          </p:cNvSpPr>
          <p:nvPr>
            <p:ph type="title"/>
          </p:nvPr>
        </p:nvSpPr>
        <p:spPr/>
        <p:txBody>
          <a:bodyPr>
            <a:normAutofit fontScale="90000"/>
          </a:bodyPr>
          <a:lstStyle/>
          <a:p>
            <a:r>
              <a:rPr dirty="0">
                <a:latin typeface="Arial"/>
                <a:ea typeface="微软雅黑"/>
                <a:cs typeface="SimSun"/>
              </a:rPr>
              <a:t>愿景</a:t>
            </a:r>
          </a:p>
        </p:txBody>
      </p:sp>
      <p:sp>
        <p:nvSpPr>
          <p:cNvPr id="4" name="Text Placeholder 3"/>
          <p:cNvSpPr txBox="1">
            <a:spLocks/>
          </p:cNvSpPr>
          <p:nvPr/>
        </p:nvSpPr>
        <p:spPr>
          <a:xfrm>
            <a:off x="477878" y="1400637"/>
            <a:ext cx="5112000" cy="5076363"/>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altLang="zh-CN" sz="2400" dirty="0"/>
              <a:t>SAP HANA </a:t>
            </a:r>
            <a:r>
              <a:rPr lang="zh-CN" altLang="en-US" sz="2400" dirty="0"/>
              <a:t>数据管理套件</a:t>
            </a:r>
            <a:r>
              <a:rPr lang="en-US" sz="2400" dirty="0" err="1">
                <a:latin typeface="Arial"/>
                <a:ea typeface="微软雅黑"/>
                <a:cs typeface="SimSun"/>
              </a:rPr>
              <a:t>提供</a:t>
            </a:r>
            <a:r>
              <a:rPr lang="zh-CN" altLang="en-US" sz="2400" dirty="0">
                <a:latin typeface="Arial"/>
                <a:ea typeface="微软雅黑"/>
                <a:cs typeface="SimSun"/>
              </a:rPr>
              <a:t>了开放的、</a:t>
            </a:r>
            <a:r>
              <a:rPr lang="en-US" sz="2400" dirty="0" err="1">
                <a:latin typeface="Arial"/>
                <a:ea typeface="微软雅黑"/>
                <a:cs typeface="SimSun"/>
              </a:rPr>
              <a:t>支持多云</a:t>
            </a:r>
            <a:r>
              <a:rPr lang="zh-CN" altLang="en-US" sz="2400" dirty="0">
                <a:latin typeface="Arial"/>
                <a:ea typeface="微软雅黑"/>
                <a:cs typeface="SimSun"/>
              </a:rPr>
              <a:t>运营及混合部署的</a:t>
            </a:r>
            <a:r>
              <a:rPr lang="en-US" sz="2400" dirty="0" err="1">
                <a:latin typeface="Arial"/>
                <a:ea typeface="微软雅黑"/>
                <a:cs typeface="SimSun"/>
              </a:rPr>
              <a:t>解决方案套件，让你能够在可靠</a:t>
            </a:r>
            <a:r>
              <a:rPr lang="zh-CN" altLang="en-US" sz="2400" dirty="0">
                <a:latin typeface="Arial"/>
                <a:ea typeface="微软雅黑"/>
                <a:cs typeface="SimSun"/>
              </a:rPr>
              <a:t>、</a:t>
            </a:r>
            <a:r>
              <a:rPr lang="en-US" sz="2400" dirty="0" err="1">
                <a:latin typeface="Arial"/>
                <a:ea typeface="微软雅黑"/>
                <a:cs typeface="SimSun"/>
              </a:rPr>
              <a:t>统一的架构中协调所有需要的数据，最终构建安全、可控的企业级应用和分析</a:t>
            </a:r>
            <a:r>
              <a:rPr lang="en-US" sz="2400" dirty="0">
                <a:latin typeface="Arial"/>
                <a:ea typeface="微软雅黑"/>
                <a:cs typeface="SimSun"/>
              </a:rPr>
              <a:t>。</a:t>
            </a:r>
            <a:r>
              <a:rPr lang="zh-CN" altLang="en-US" sz="2400" dirty="0">
                <a:solidFill>
                  <a:schemeClr val="accent1"/>
                </a:solidFill>
                <a:latin typeface="Arial"/>
                <a:ea typeface="微软雅黑"/>
              </a:rPr>
              <a:t>采用</a:t>
            </a:r>
            <a:r>
              <a:rPr lang="en-US" altLang="zh-CN" sz="2400" dirty="0">
                <a:solidFill>
                  <a:schemeClr val="accent1"/>
                </a:solidFill>
                <a:latin typeface="Arial"/>
                <a:ea typeface="微软雅黑"/>
              </a:rPr>
              <a:t>SAP HANA </a:t>
            </a:r>
            <a:r>
              <a:rPr lang="zh-CN" altLang="en-US" sz="2400" dirty="0">
                <a:solidFill>
                  <a:schemeClr val="accent1"/>
                </a:solidFill>
                <a:latin typeface="Arial"/>
                <a:ea typeface="微软雅黑"/>
              </a:rPr>
              <a:t>数据管理套件</a:t>
            </a:r>
            <a:r>
              <a:rPr lang="en-US" sz="2400" dirty="0">
                <a:solidFill>
                  <a:schemeClr val="accent1"/>
                </a:solidFill>
                <a:latin typeface="Arial"/>
                <a:ea typeface="微软雅黑"/>
              </a:rPr>
              <a:t>，</a:t>
            </a:r>
            <a:r>
              <a:rPr lang="zh-CN" altLang="en-US" sz="2400" dirty="0">
                <a:solidFill>
                  <a:schemeClr val="accent1"/>
                </a:solidFill>
                <a:latin typeface="Arial"/>
                <a:ea typeface="微软雅黑"/>
              </a:rPr>
              <a:t>助力</a:t>
            </a:r>
            <a:r>
              <a:rPr lang="en-US" sz="2400" dirty="0" err="1">
                <a:solidFill>
                  <a:schemeClr val="accent1"/>
                </a:solidFill>
                <a:latin typeface="Arial"/>
                <a:ea typeface="微软雅黑"/>
              </a:rPr>
              <a:t>企业化繁为简</a:t>
            </a:r>
            <a:r>
              <a:rPr lang="en-US" sz="2400" dirty="0">
                <a:solidFill>
                  <a:schemeClr val="accent1"/>
                </a:solidFill>
                <a:latin typeface="Arial"/>
                <a:ea typeface="微软雅黑"/>
              </a:rPr>
              <a:t>。</a:t>
            </a:r>
            <a:r>
              <a:rPr lang="en-US" altLang="zh-CN" sz="2400" dirty="0">
                <a:solidFill>
                  <a:schemeClr val="accent1"/>
                </a:solidFill>
                <a:latin typeface="Arial"/>
                <a:ea typeface="微软雅黑"/>
              </a:rPr>
              <a:t> </a:t>
            </a:r>
            <a:endParaRPr lang="en-US" sz="2400" dirty="0">
              <a:solidFill>
                <a:schemeClr val="accent1"/>
              </a:solidFill>
              <a:latin typeface="Arial"/>
              <a:ea typeface="微软雅黑"/>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39" y="5626100"/>
            <a:ext cx="1104900" cy="1104900"/>
          </a:xfrm>
          <a:prstGeom prst="rect">
            <a:avLst/>
          </a:prstGeom>
        </p:spPr>
      </p:pic>
    </p:spTree>
    <p:extLst>
      <p:ext uri="{BB962C8B-B14F-4D97-AF65-F5344CB8AC3E}">
        <p14:creationId xmlns:p14="http://schemas.microsoft.com/office/powerpoint/2010/main" val="34183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utoShape 3"/>
          <p:cNvSpPr>
            <a:spLocks noChangeAspect="1" noChangeArrowheads="1" noTextEdit="1"/>
          </p:cNvSpPr>
          <p:nvPr/>
        </p:nvSpPr>
        <p:spPr bwMode="auto">
          <a:xfrm>
            <a:off x="304801" y="1709738"/>
            <a:ext cx="24003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2" name="Freeform 5"/>
          <p:cNvSpPr>
            <a:spLocks noEditPoints="1"/>
          </p:cNvSpPr>
          <p:nvPr/>
        </p:nvSpPr>
        <p:spPr bwMode="auto">
          <a:xfrm>
            <a:off x="1657168" y="4528069"/>
            <a:ext cx="527417" cy="473626"/>
          </a:xfrm>
          <a:custGeom>
            <a:avLst/>
            <a:gdLst>
              <a:gd name="T0" fmla="*/ 333 w 666"/>
              <a:gd name="T1" fmla="*/ 600 h 600"/>
              <a:gd name="T2" fmla="*/ 547 w 666"/>
              <a:gd name="T3" fmla="*/ 88 h 600"/>
              <a:gd name="T4" fmla="*/ 116 w 666"/>
              <a:gd name="T5" fmla="*/ 88 h 600"/>
              <a:gd name="T6" fmla="*/ 333 w 666"/>
              <a:gd name="T7" fmla="*/ 600 h 600"/>
              <a:gd name="T8" fmla="*/ 530 w 666"/>
              <a:gd name="T9" fmla="*/ 496 h 600"/>
              <a:gd name="T10" fmla="*/ 364 w 666"/>
              <a:gd name="T11" fmla="*/ 575 h 600"/>
              <a:gd name="T12" fmla="*/ 550 w 666"/>
              <a:gd name="T13" fmla="*/ 474 h 600"/>
              <a:gd name="T14" fmla="*/ 530 w 666"/>
              <a:gd name="T15" fmla="*/ 496 h 600"/>
              <a:gd name="T16" fmla="*/ 558 w 666"/>
              <a:gd name="T17" fmla="*/ 463 h 600"/>
              <a:gd name="T18" fmla="*/ 511 w 666"/>
              <a:gd name="T19" fmla="*/ 304 h 600"/>
              <a:gd name="T20" fmla="*/ 558 w 666"/>
              <a:gd name="T21" fmla="*/ 463 h 600"/>
              <a:gd name="T22" fmla="*/ 611 w 666"/>
              <a:gd name="T23" fmla="*/ 293 h 600"/>
              <a:gd name="T24" fmla="*/ 511 w 666"/>
              <a:gd name="T25" fmla="*/ 293 h 600"/>
              <a:gd name="T26" fmla="*/ 566 w 666"/>
              <a:gd name="T27" fmla="*/ 148 h 600"/>
              <a:gd name="T28" fmla="*/ 611 w 666"/>
              <a:gd name="T29" fmla="*/ 293 h 600"/>
              <a:gd name="T30" fmla="*/ 530 w 666"/>
              <a:gd name="T31" fmla="*/ 104 h 600"/>
              <a:gd name="T32" fmla="*/ 483 w 666"/>
              <a:gd name="T33" fmla="*/ 164 h 600"/>
              <a:gd name="T34" fmla="*/ 530 w 666"/>
              <a:gd name="T35" fmla="*/ 104 h 600"/>
              <a:gd name="T36" fmla="*/ 339 w 666"/>
              <a:gd name="T37" fmla="*/ 22 h 600"/>
              <a:gd name="T38" fmla="*/ 341 w 666"/>
              <a:gd name="T39" fmla="*/ 22 h 600"/>
              <a:gd name="T40" fmla="*/ 339 w 666"/>
              <a:gd name="T41" fmla="*/ 186 h 600"/>
              <a:gd name="T42" fmla="*/ 339 w 666"/>
              <a:gd name="T43" fmla="*/ 22 h 600"/>
              <a:gd name="T44" fmla="*/ 339 w 666"/>
              <a:gd name="T45" fmla="*/ 197 h 600"/>
              <a:gd name="T46" fmla="*/ 500 w 666"/>
              <a:gd name="T47" fmla="*/ 293 h 600"/>
              <a:gd name="T48" fmla="*/ 339 w 666"/>
              <a:gd name="T49" fmla="*/ 197 h 600"/>
              <a:gd name="T50" fmla="*/ 339 w 666"/>
              <a:gd name="T51" fmla="*/ 304 h 600"/>
              <a:gd name="T52" fmla="*/ 500 w 666"/>
              <a:gd name="T53" fmla="*/ 304 h 600"/>
              <a:gd name="T54" fmla="*/ 339 w 666"/>
              <a:gd name="T55" fmla="*/ 419 h 600"/>
              <a:gd name="T56" fmla="*/ 339 w 666"/>
              <a:gd name="T57" fmla="*/ 304 h 600"/>
              <a:gd name="T58" fmla="*/ 339 w 666"/>
              <a:gd name="T59" fmla="*/ 430 h 600"/>
              <a:gd name="T60" fmla="*/ 341 w 666"/>
              <a:gd name="T61" fmla="*/ 575 h 600"/>
              <a:gd name="T62" fmla="*/ 339 w 666"/>
              <a:gd name="T63" fmla="*/ 430 h 600"/>
              <a:gd name="T64" fmla="*/ 325 w 666"/>
              <a:gd name="T65" fmla="*/ 575 h 600"/>
              <a:gd name="T66" fmla="*/ 319 w 666"/>
              <a:gd name="T67" fmla="*/ 575 h 600"/>
              <a:gd name="T68" fmla="*/ 325 w 666"/>
              <a:gd name="T69" fmla="*/ 430 h 600"/>
              <a:gd name="T70" fmla="*/ 325 w 666"/>
              <a:gd name="T71" fmla="*/ 575 h 600"/>
              <a:gd name="T72" fmla="*/ 325 w 666"/>
              <a:gd name="T73" fmla="*/ 419 h 600"/>
              <a:gd name="T74" fmla="*/ 161 w 666"/>
              <a:gd name="T75" fmla="*/ 304 h 600"/>
              <a:gd name="T76" fmla="*/ 325 w 666"/>
              <a:gd name="T77" fmla="*/ 419 h 600"/>
              <a:gd name="T78" fmla="*/ 325 w 666"/>
              <a:gd name="T79" fmla="*/ 293 h 600"/>
              <a:gd name="T80" fmla="*/ 161 w 666"/>
              <a:gd name="T81" fmla="*/ 293 h 600"/>
              <a:gd name="T82" fmla="*/ 325 w 666"/>
              <a:gd name="T83" fmla="*/ 197 h 600"/>
              <a:gd name="T84" fmla="*/ 325 w 666"/>
              <a:gd name="T85" fmla="*/ 293 h 600"/>
              <a:gd name="T86" fmla="*/ 325 w 666"/>
              <a:gd name="T87" fmla="*/ 22 h 600"/>
              <a:gd name="T88" fmla="*/ 189 w 666"/>
              <a:gd name="T89" fmla="*/ 167 h 600"/>
              <a:gd name="T90" fmla="*/ 325 w 666"/>
              <a:gd name="T91" fmla="*/ 22 h 600"/>
              <a:gd name="T92" fmla="*/ 133 w 666"/>
              <a:gd name="T93" fmla="*/ 104 h 600"/>
              <a:gd name="T94" fmla="*/ 294 w 666"/>
              <a:gd name="T95" fmla="*/ 24 h 600"/>
              <a:gd name="T96" fmla="*/ 103 w 666"/>
              <a:gd name="T97" fmla="*/ 140 h 600"/>
              <a:gd name="T98" fmla="*/ 133 w 666"/>
              <a:gd name="T99" fmla="*/ 104 h 600"/>
              <a:gd name="T100" fmla="*/ 97 w 666"/>
              <a:gd name="T101" fmla="*/ 148 h 600"/>
              <a:gd name="T102" fmla="*/ 150 w 666"/>
              <a:gd name="T103" fmla="*/ 293 h 600"/>
              <a:gd name="T104" fmla="*/ 97 w 666"/>
              <a:gd name="T105" fmla="*/ 148 h 600"/>
              <a:gd name="T106" fmla="*/ 53 w 666"/>
              <a:gd name="T107" fmla="*/ 304 h 600"/>
              <a:gd name="T108" fmla="*/ 150 w 666"/>
              <a:gd name="T109" fmla="*/ 304 h 600"/>
              <a:gd name="T110" fmla="*/ 108 w 666"/>
              <a:gd name="T111" fmla="*/ 463 h 600"/>
              <a:gd name="T112" fmla="*/ 53 w 666"/>
              <a:gd name="T113" fmla="*/ 304 h 600"/>
              <a:gd name="T114" fmla="*/ 186 w 666"/>
              <a:gd name="T115" fmla="*/ 449 h 600"/>
              <a:gd name="T116" fmla="*/ 133 w 666"/>
              <a:gd name="T117" fmla="*/ 496 h 600"/>
              <a:gd name="T118" fmla="*/ 186 w 666"/>
              <a:gd name="T119" fmla="*/ 44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00">
                <a:moveTo>
                  <a:pt x="333" y="600"/>
                </a:moveTo>
                <a:lnTo>
                  <a:pt x="333" y="600"/>
                </a:lnTo>
                <a:cubicBezTo>
                  <a:pt x="414" y="600"/>
                  <a:pt x="489" y="567"/>
                  <a:pt x="547" y="512"/>
                </a:cubicBezTo>
                <a:cubicBezTo>
                  <a:pt x="666" y="394"/>
                  <a:pt x="666" y="203"/>
                  <a:pt x="547" y="88"/>
                </a:cubicBezTo>
                <a:cubicBezTo>
                  <a:pt x="489" y="30"/>
                  <a:pt x="414" y="0"/>
                  <a:pt x="333" y="0"/>
                </a:cubicBezTo>
                <a:cubicBezTo>
                  <a:pt x="250" y="0"/>
                  <a:pt x="175" y="30"/>
                  <a:pt x="116" y="88"/>
                </a:cubicBezTo>
                <a:cubicBezTo>
                  <a:pt x="0" y="203"/>
                  <a:pt x="0" y="394"/>
                  <a:pt x="116" y="512"/>
                </a:cubicBezTo>
                <a:cubicBezTo>
                  <a:pt x="175" y="567"/>
                  <a:pt x="250" y="600"/>
                  <a:pt x="333" y="600"/>
                </a:cubicBezTo>
                <a:lnTo>
                  <a:pt x="333" y="600"/>
                </a:lnTo>
                <a:close/>
                <a:moveTo>
                  <a:pt x="530" y="496"/>
                </a:moveTo>
                <a:lnTo>
                  <a:pt x="530" y="496"/>
                </a:lnTo>
                <a:cubicBezTo>
                  <a:pt x="486" y="540"/>
                  <a:pt x="428" y="567"/>
                  <a:pt x="364" y="575"/>
                </a:cubicBezTo>
                <a:cubicBezTo>
                  <a:pt x="411" y="542"/>
                  <a:pt x="450" y="498"/>
                  <a:pt x="475" y="449"/>
                </a:cubicBezTo>
                <a:cubicBezTo>
                  <a:pt x="500" y="455"/>
                  <a:pt x="525" y="463"/>
                  <a:pt x="550" y="474"/>
                </a:cubicBezTo>
                <a:cubicBezTo>
                  <a:pt x="544" y="482"/>
                  <a:pt x="539" y="488"/>
                  <a:pt x="530" y="496"/>
                </a:cubicBezTo>
                <a:lnTo>
                  <a:pt x="530" y="496"/>
                </a:lnTo>
                <a:close/>
                <a:moveTo>
                  <a:pt x="558" y="463"/>
                </a:moveTo>
                <a:lnTo>
                  <a:pt x="558" y="463"/>
                </a:lnTo>
                <a:cubicBezTo>
                  <a:pt x="533" y="455"/>
                  <a:pt x="505" y="446"/>
                  <a:pt x="480" y="438"/>
                </a:cubicBezTo>
                <a:cubicBezTo>
                  <a:pt x="500" y="397"/>
                  <a:pt x="511" y="351"/>
                  <a:pt x="511" y="304"/>
                </a:cubicBezTo>
                <a:cubicBezTo>
                  <a:pt x="611" y="304"/>
                  <a:pt x="611" y="304"/>
                  <a:pt x="611" y="304"/>
                </a:cubicBezTo>
                <a:cubicBezTo>
                  <a:pt x="611" y="361"/>
                  <a:pt x="591" y="416"/>
                  <a:pt x="558" y="463"/>
                </a:cubicBezTo>
                <a:lnTo>
                  <a:pt x="558" y="463"/>
                </a:lnTo>
                <a:close/>
                <a:moveTo>
                  <a:pt x="611" y="293"/>
                </a:moveTo>
                <a:lnTo>
                  <a:pt x="611" y="293"/>
                </a:lnTo>
                <a:cubicBezTo>
                  <a:pt x="511" y="293"/>
                  <a:pt x="511" y="293"/>
                  <a:pt x="511" y="293"/>
                </a:cubicBezTo>
                <a:cubicBezTo>
                  <a:pt x="511" y="252"/>
                  <a:pt x="503" y="214"/>
                  <a:pt x="489" y="175"/>
                </a:cubicBezTo>
                <a:cubicBezTo>
                  <a:pt x="514" y="170"/>
                  <a:pt x="541" y="159"/>
                  <a:pt x="566" y="148"/>
                </a:cubicBezTo>
                <a:cubicBezTo>
                  <a:pt x="597" y="192"/>
                  <a:pt x="611" y="244"/>
                  <a:pt x="611" y="293"/>
                </a:cubicBezTo>
                <a:lnTo>
                  <a:pt x="611" y="293"/>
                </a:lnTo>
                <a:close/>
                <a:moveTo>
                  <a:pt x="530" y="104"/>
                </a:moveTo>
                <a:lnTo>
                  <a:pt x="530" y="104"/>
                </a:lnTo>
                <a:cubicBezTo>
                  <a:pt x="541" y="115"/>
                  <a:pt x="553" y="126"/>
                  <a:pt x="561" y="140"/>
                </a:cubicBezTo>
                <a:cubicBezTo>
                  <a:pt x="536" y="151"/>
                  <a:pt x="508" y="159"/>
                  <a:pt x="483" y="164"/>
                </a:cubicBezTo>
                <a:cubicBezTo>
                  <a:pt x="458" y="109"/>
                  <a:pt x="416" y="60"/>
                  <a:pt x="364" y="24"/>
                </a:cubicBezTo>
                <a:cubicBezTo>
                  <a:pt x="428" y="30"/>
                  <a:pt x="486" y="57"/>
                  <a:pt x="530" y="104"/>
                </a:cubicBezTo>
                <a:lnTo>
                  <a:pt x="530" y="104"/>
                </a:lnTo>
                <a:close/>
                <a:moveTo>
                  <a:pt x="339" y="22"/>
                </a:moveTo>
                <a:lnTo>
                  <a:pt x="339" y="22"/>
                </a:lnTo>
                <a:cubicBezTo>
                  <a:pt x="339" y="22"/>
                  <a:pt x="339" y="22"/>
                  <a:pt x="341" y="22"/>
                </a:cubicBezTo>
                <a:cubicBezTo>
                  <a:pt x="400" y="57"/>
                  <a:pt x="444" y="107"/>
                  <a:pt x="472" y="170"/>
                </a:cubicBezTo>
                <a:cubicBezTo>
                  <a:pt x="428" y="181"/>
                  <a:pt x="383" y="186"/>
                  <a:pt x="339" y="186"/>
                </a:cubicBezTo>
                <a:lnTo>
                  <a:pt x="339" y="22"/>
                </a:lnTo>
                <a:lnTo>
                  <a:pt x="339" y="22"/>
                </a:lnTo>
                <a:close/>
                <a:moveTo>
                  <a:pt x="339" y="197"/>
                </a:moveTo>
                <a:lnTo>
                  <a:pt x="339" y="197"/>
                </a:lnTo>
                <a:cubicBezTo>
                  <a:pt x="383" y="197"/>
                  <a:pt x="430" y="192"/>
                  <a:pt x="478" y="178"/>
                </a:cubicBezTo>
                <a:cubicBezTo>
                  <a:pt x="491" y="214"/>
                  <a:pt x="500" y="255"/>
                  <a:pt x="500" y="293"/>
                </a:cubicBezTo>
                <a:cubicBezTo>
                  <a:pt x="339" y="293"/>
                  <a:pt x="339" y="293"/>
                  <a:pt x="339" y="293"/>
                </a:cubicBezTo>
                <a:lnTo>
                  <a:pt x="339" y="197"/>
                </a:lnTo>
                <a:lnTo>
                  <a:pt x="339" y="197"/>
                </a:lnTo>
                <a:close/>
                <a:moveTo>
                  <a:pt x="339" y="304"/>
                </a:moveTo>
                <a:lnTo>
                  <a:pt x="339" y="304"/>
                </a:lnTo>
                <a:cubicBezTo>
                  <a:pt x="500" y="304"/>
                  <a:pt x="500" y="304"/>
                  <a:pt x="500" y="304"/>
                </a:cubicBezTo>
                <a:cubicBezTo>
                  <a:pt x="500" y="351"/>
                  <a:pt x="489" y="394"/>
                  <a:pt x="469" y="435"/>
                </a:cubicBezTo>
                <a:cubicBezTo>
                  <a:pt x="425" y="424"/>
                  <a:pt x="383" y="419"/>
                  <a:pt x="339" y="419"/>
                </a:cubicBezTo>
                <a:lnTo>
                  <a:pt x="339" y="304"/>
                </a:lnTo>
                <a:lnTo>
                  <a:pt x="339" y="304"/>
                </a:lnTo>
                <a:close/>
                <a:moveTo>
                  <a:pt x="339" y="430"/>
                </a:moveTo>
                <a:lnTo>
                  <a:pt x="339" y="430"/>
                </a:lnTo>
                <a:cubicBezTo>
                  <a:pt x="380" y="433"/>
                  <a:pt x="422" y="435"/>
                  <a:pt x="464" y="446"/>
                </a:cubicBezTo>
                <a:cubicBezTo>
                  <a:pt x="436" y="498"/>
                  <a:pt x="394" y="545"/>
                  <a:pt x="341" y="575"/>
                </a:cubicBezTo>
                <a:cubicBezTo>
                  <a:pt x="339" y="575"/>
                  <a:pt x="339" y="575"/>
                  <a:pt x="339" y="575"/>
                </a:cubicBezTo>
                <a:lnTo>
                  <a:pt x="339" y="430"/>
                </a:lnTo>
                <a:lnTo>
                  <a:pt x="339" y="430"/>
                </a:lnTo>
                <a:close/>
                <a:moveTo>
                  <a:pt x="325" y="575"/>
                </a:moveTo>
                <a:lnTo>
                  <a:pt x="325" y="575"/>
                </a:lnTo>
                <a:cubicBezTo>
                  <a:pt x="325" y="575"/>
                  <a:pt x="322" y="575"/>
                  <a:pt x="319" y="575"/>
                </a:cubicBezTo>
                <a:cubicBezTo>
                  <a:pt x="266" y="545"/>
                  <a:pt x="225" y="501"/>
                  <a:pt x="197" y="446"/>
                </a:cubicBezTo>
                <a:cubicBezTo>
                  <a:pt x="239" y="438"/>
                  <a:pt x="283" y="433"/>
                  <a:pt x="325" y="430"/>
                </a:cubicBezTo>
                <a:lnTo>
                  <a:pt x="325" y="575"/>
                </a:lnTo>
                <a:lnTo>
                  <a:pt x="325" y="575"/>
                </a:lnTo>
                <a:close/>
                <a:moveTo>
                  <a:pt x="325" y="419"/>
                </a:moveTo>
                <a:lnTo>
                  <a:pt x="325" y="419"/>
                </a:lnTo>
                <a:cubicBezTo>
                  <a:pt x="280" y="419"/>
                  <a:pt x="236" y="427"/>
                  <a:pt x="191" y="435"/>
                </a:cubicBezTo>
                <a:cubicBezTo>
                  <a:pt x="172" y="397"/>
                  <a:pt x="161" y="351"/>
                  <a:pt x="161" y="304"/>
                </a:cubicBezTo>
                <a:cubicBezTo>
                  <a:pt x="325" y="304"/>
                  <a:pt x="325" y="304"/>
                  <a:pt x="325" y="304"/>
                </a:cubicBezTo>
                <a:lnTo>
                  <a:pt x="325" y="419"/>
                </a:lnTo>
                <a:lnTo>
                  <a:pt x="325" y="419"/>
                </a:lnTo>
                <a:close/>
                <a:moveTo>
                  <a:pt x="325" y="293"/>
                </a:moveTo>
                <a:lnTo>
                  <a:pt x="325" y="293"/>
                </a:lnTo>
                <a:cubicBezTo>
                  <a:pt x="161" y="293"/>
                  <a:pt x="161" y="293"/>
                  <a:pt x="161" y="293"/>
                </a:cubicBezTo>
                <a:cubicBezTo>
                  <a:pt x="161" y="252"/>
                  <a:pt x="169" y="214"/>
                  <a:pt x="183" y="178"/>
                </a:cubicBezTo>
                <a:cubicBezTo>
                  <a:pt x="230" y="192"/>
                  <a:pt x="278" y="197"/>
                  <a:pt x="325" y="197"/>
                </a:cubicBezTo>
                <a:lnTo>
                  <a:pt x="325" y="293"/>
                </a:lnTo>
                <a:lnTo>
                  <a:pt x="325" y="293"/>
                </a:lnTo>
                <a:close/>
                <a:moveTo>
                  <a:pt x="325" y="22"/>
                </a:moveTo>
                <a:lnTo>
                  <a:pt x="325" y="22"/>
                </a:lnTo>
                <a:cubicBezTo>
                  <a:pt x="325" y="186"/>
                  <a:pt x="325" y="186"/>
                  <a:pt x="325" y="186"/>
                </a:cubicBezTo>
                <a:cubicBezTo>
                  <a:pt x="280" y="186"/>
                  <a:pt x="233" y="178"/>
                  <a:pt x="189" y="167"/>
                </a:cubicBezTo>
                <a:cubicBezTo>
                  <a:pt x="216" y="107"/>
                  <a:pt x="261" y="57"/>
                  <a:pt x="319" y="22"/>
                </a:cubicBezTo>
                <a:cubicBezTo>
                  <a:pt x="322" y="22"/>
                  <a:pt x="325" y="22"/>
                  <a:pt x="325" y="22"/>
                </a:cubicBezTo>
                <a:lnTo>
                  <a:pt x="325" y="22"/>
                </a:lnTo>
                <a:close/>
                <a:moveTo>
                  <a:pt x="133" y="104"/>
                </a:moveTo>
                <a:lnTo>
                  <a:pt x="133" y="104"/>
                </a:lnTo>
                <a:cubicBezTo>
                  <a:pt x="178" y="60"/>
                  <a:pt x="233" y="33"/>
                  <a:pt x="294" y="24"/>
                </a:cubicBezTo>
                <a:cubicBezTo>
                  <a:pt x="241" y="60"/>
                  <a:pt x="203" y="109"/>
                  <a:pt x="178" y="164"/>
                </a:cubicBezTo>
                <a:cubicBezTo>
                  <a:pt x="153" y="159"/>
                  <a:pt x="128" y="148"/>
                  <a:pt x="103" y="140"/>
                </a:cubicBezTo>
                <a:cubicBezTo>
                  <a:pt x="111" y="126"/>
                  <a:pt x="122" y="115"/>
                  <a:pt x="133" y="104"/>
                </a:cubicBezTo>
                <a:lnTo>
                  <a:pt x="133" y="104"/>
                </a:lnTo>
                <a:close/>
                <a:moveTo>
                  <a:pt x="97" y="148"/>
                </a:moveTo>
                <a:lnTo>
                  <a:pt x="97" y="148"/>
                </a:lnTo>
                <a:cubicBezTo>
                  <a:pt x="122" y="159"/>
                  <a:pt x="147" y="167"/>
                  <a:pt x="172" y="175"/>
                </a:cubicBezTo>
                <a:cubicBezTo>
                  <a:pt x="158" y="214"/>
                  <a:pt x="150" y="252"/>
                  <a:pt x="150" y="293"/>
                </a:cubicBezTo>
                <a:cubicBezTo>
                  <a:pt x="53" y="293"/>
                  <a:pt x="53" y="293"/>
                  <a:pt x="53" y="293"/>
                </a:cubicBezTo>
                <a:cubicBezTo>
                  <a:pt x="53" y="244"/>
                  <a:pt x="66" y="192"/>
                  <a:pt x="97" y="148"/>
                </a:cubicBezTo>
                <a:lnTo>
                  <a:pt x="97" y="148"/>
                </a:lnTo>
                <a:close/>
                <a:moveTo>
                  <a:pt x="53" y="304"/>
                </a:moveTo>
                <a:lnTo>
                  <a:pt x="53" y="304"/>
                </a:lnTo>
                <a:cubicBezTo>
                  <a:pt x="150" y="304"/>
                  <a:pt x="150" y="304"/>
                  <a:pt x="150" y="304"/>
                </a:cubicBezTo>
                <a:cubicBezTo>
                  <a:pt x="150" y="353"/>
                  <a:pt x="161" y="397"/>
                  <a:pt x="180" y="438"/>
                </a:cubicBezTo>
                <a:cubicBezTo>
                  <a:pt x="155" y="446"/>
                  <a:pt x="130" y="455"/>
                  <a:pt x="108" y="463"/>
                </a:cubicBezTo>
                <a:cubicBezTo>
                  <a:pt x="72" y="416"/>
                  <a:pt x="53" y="361"/>
                  <a:pt x="53" y="304"/>
                </a:cubicBezTo>
                <a:lnTo>
                  <a:pt x="53" y="304"/>
                </a:lnTo>
                <a:close/>
                <a:moveTo>
                  <a:pt x="186" y="449"/>
                </a:moveTo>
                <a:lnTo>
                  <a:pt x="186" y="449"/>
                </a:lnTo>
                <a:cubicBezTo>
                  <a:pt x="211" y="498"/>
                  <a:pt x="247" y="542"/>
                  <a:pt x="294" y="572"/>
                </a:cubicBezTo>
                <a:cubicBezTo>
                  <a:pt x="233" y="564"/>
                  <a:pt x="178" y="540"/>
                  <a:pt x="133" y="496"/>
                </a:cubicBezTo>
                <a:cubicBezTo>
                  <a:pt x="128" y="488"/>
                  <a:pt x="119" y="482"/>
                  <a:pt x="114" y="474"/>
                </a:cubicBezTo>
                <a:cubicBezTo>
                  <a:pt x="136" y="463"/>
                  <a:pt x="161" y="457"/>
                  <a:pt x="186" y="449"/>
                </a:cubicBezTo>
                <a:lnTo>
                  <a:pt x="186" y="449"/>
                </a:lnTo>
                <a:close/>
              </a:path>
            </a:pathLst>
          </a:custGeom>
          <a:noFill/>
          <a:ln w="12700" cap="flat">
            <a:solidFill>
              <a:srgbClr val="008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3" name="Freeform 6"/>
          <p:cNvSpPr>
            <a:spLocks noEditPoints="1"/>
          </p:cNvSpPr>
          <p:nvPr/>
        </p:nvSpPr>
        <p:spPr bwMode="auto">
          <a:xfrm>
            <a:off x="1323254" y="3838361"/>
            <a:ext cx="557068" cy="440171"/>
          </a:xfrm>
          <a:custGeom>
            <a:avLst/>
            <a:gdLst>
              <a:gd name="T0" fmla="*/ 635 w 640"/>
              <a:gd name="T1" fmla="*/ 108 h 506"/>
              <a:gd name="T2" fmla="*/ 635 w 640"/>
              <a:gd name="T3" fmla="*/ 108 h 506"/>
              <a:gd name="T4" fmla="*/ 616 w 640"/>
              <a:gd name="T5" fmla="*/ 99 h 506"/>
              <a:gd name="T6" fmla="*/ 147 w 640"/>
              <a:gd name="T7" fmla="*/ 99 h 506"/>
              <a:gd name="T8" fmla="*/ 128 w 640"/>
              <a:gd name="T9" fmla="*/ 37 h 506"/>
              <a:gd name="T10" fmla="*/ 114 w 640"/>
              <a:gd name="T11" fmla="*/ 23 h 506"/>
              <a:gd name="T12" fmla="*/ 33 w 640"/>
              <a:gd name="T13" fmla="*/ 0 h 506"/>
              <a:gd name="T14" fmla="*/ 5 w 640"/>
              <a:gd name="T15" fmla="*/ 18 h 506"/>
              <a:gd name="T16" fmla="*/ 19 w 640"/>
              <a:gd name="T17" fmla="*/ 47 h 506"/>
              <a:gd name="T18" fmla="*/ 90 w 640"/>
              <a:gd name="T19" fmla="*/ 66 h 506"/>
              <a:gd name="T20" fmla="*/ 175 w 640"/>
              <a:gd name="T21" fmla="*/ 331 h 506"/>
              <a:gd name="T22" fmla="*/ 156 w 640"/>
              <a:gd name="T23" fmla="*/ 393 h 506"/>
              <a:gd name="T24" fmla="*/ 114 w 640"/>
              <a:gd name="T25" fmla="*/ 449 h 506"/>
              <a:gd name="T26" fmla="*/ 175 w 640"/>
              <a:gd name="T27" fmla="*/ 506 h 506"/>
              <a:gd name="T28" fmla="*/ 232 w 640"/>
              <a:gd name="T29" fmla="*/ 473 h 506"/>
              <a:gd name="T30" fmla="*/ 417 w 640"/>
              <a:gd name="T31" fmla="*/ 473 h 506"/>
              <a:gd name="T32" fmla="*/ 474 w 640"/>
              <a:gd name="T33" fmla="*/ 506 h 506"/>
              <a:gd name="T34" fmla="*/ 536 w 640"/>
              <a:gd name="T35" fmla="*/ 449 h 506"/>
              <a:gd name="T36" fmla="*/ 474 w 640"/>
              <a:gd name="T37" fmla="*/ 388 h 506"/>
              <a:gd name="T38" fmla="*/ 417 w 640"/>
              <a:gd name="T39" fmla="*/ 426 h 506"/>
              <a:gd name="T40" fmla="*/ 232 w 640"/>
              <a:gd name="T41" fmla="*/ 426 h 506"/>
              <a:gd name="T42" fmla="*/ 204 w 640"/>
              <a:gd name="T43" fmla="*/ 397 h 506"/>
              <a:gd name="T44" fmla="*/ 218 w 640"/>
              <a:gd name="T45" fmla="*/ 355 h 506"/>
              <a:gd name="T46" fmla="*/ 540 w 640"/>
              <a:gd name="T47" fmla="*/ 355 h 506"/>
              <a:gd name="T48" fmla="*/ 583 w 640"/>
              <a:gd name="T49" fmla="*/ 317 h 506"/>
              <a:gd name="T50" fmla="*/ 635 w 640"/>
              <a:gd name="T51" fmla="*/ 127 h 506"/>
              <a:gd name="T52" fmla="*/ 635 w 640"/>
              <a:gd name="T53" fmla="*/ 108 h 506"/>
              <a:gd name="T54" fmla="*/ 635 w 640"/>
              <a:gd name="T55" fmla="*/ 108 h 506"/>
              <a:gd name="T56" fmla="*/ 512 w 640"/>
              <a:gd name="T57" fmla="*/ 279 h 506"/>
              <a:gd name="T58" fmla="*/ 512 w 640"/>
              <a:gd name="T59" fmla="*/ 279 h 506"/>
              <a:gd name="T60" fmla="*/ 242 w 640"/>
              <a:gd name="T61" fmla="*/ 279 h 506"/>
              <a:gd name="T62" fmla="*/ 218 w 640"/>
              <a:gd name="T63" fmla="*/ 260 h 506"/>
              <a:gd name="T64" fmla="*/ 242 w 640"/>
              <a:gd name="T65" fmla="*/ 236 h 506"/>
              <a:gd name="T66" fmla="*/ 512 w 640"/>
              <a:gd name="T67" fmla="*/ 236 h 506"/>
              <a:gd name="T68" fmla="*/ 536 w 640"/>
              <a:gd name="T69" fmla="*/ 260 h 506"/>
              <a:gd name="T70" fmla="*/ 512 w 640"/>
              <a:gd name="T71" fmla="*/ 279 h 506"/>
              <a:gd name="T72" fmla="*/ 512 w 640"/>
              <a:gd name="T73" fmla="*/ 279 h 506"/>
              <a:gd name="T74" fmla="*/ 531 w 640"/>
              <a:gd name="T75" fmla="*/ 213 h 506"/>
              <a:gd name="T76" fmla="*/ 531 w 640"/>
              <a:gd name="T77" fmla="*/ 213 h 506"/>
              <a:gd name="T78" fmla="*/ 223 w 640"/>
              <a:gd name="T79" fmla="*/ 213 h 506"/>
              <a:gd name="T80" fmla="*/ 199 w 640"/>
              <a:gd name="T81" fmla="*/ 189 h 506"/>
              <a:gd name="T82" fmla="*/ 223 w 640"/>
              <a:gd name="T83" fmla="*/ 165 h 506"/>
              <a:gd name="T84" fmla="*/ 531 w 640"/>
              <a:gd name="T85" fmla="*/ 165 h 506"/>
              <a:gd name="T86" fmla="*/ 554 w 640"/>
              <a:gd name="T87" fmla="*/ 189 h 506"/>
              <a:gd name="T88" fmla="*/ 531 w 640"/>
              <a:gd name="T89" fmla="*/ 213 h 506"/>
              <a:gd name="T90" fmla="*/ 531 w 640"/>
              <a:gd name="T91" fmla="*/ 2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0" h="506">
                <a:moveTo>
                  <a:pt x="635" y="108"/>
                </a:moveTo>
                <a:lnTo>
                  <a:pt x="635" y="108"/>
                </a:lnTo>
                <a:cubicBezTo>
                  <a:pt x="630" y="99"/>
                  <a:pt x="621" y="99"/>
                  <a:pt x="616" y="99"/>
                </a:cubicBezTo>
                <a:cubicBezTo>
                  <a:pt x="147" y="99"/>
                  <a:pt x="147" y="99"/>
                  <a:pt x="147" y="99"/>
                </a:cubicBezTo>
                <a:cubicBezTo>
                  <a:pt x="128" y="37"/>
                  <a:pt x="128" y="37"/>
                  <a:pt x="128" y="37"/>
                </a:cubicBezTo>
                <a:cubicBezTo>
                  <a:pt x="128" y="33"/>
                  <a:pt x="123" y="28"/>
                  <a:pt x="114" y="23"/>
                </a:cubicBezTo>
                <a:cubicBezTo>
                  <a:pt x="33" y="0"/>
                  <a:pt x="33" y="0"/>
                  <a:pt x="33" y="0"/>
                </a:cubicBezTo>
                <a:cubicBezTo>
                  <a:pt x="19" y="0"/>
                  <a:pt x="9" y="4"/>
                  <a:pt x="5" y="18"/>
                </a:cubicBezTo>
                <a:cubicBezTo>
                  <a:pt x="0" y="28"/>
                  <a:pt x="9" y="42"/>
                  <a:pt x="19" y="47"/>
                </a:cubicBezTo>
                <a:cubicBezTo>
                  <a:pt x="90" y="66"/>
                  <a:pt x="90" y="66"/>
                  <a:pt x="90" y="66"/>
                </a:cubicBezTo>
                <a:cubicBezTo>
                  <a:pt x="175" y="331"/>
                  <a:pt x="175" y="331"/>
                  <a:pt x="175" y="331"/>
                </a:cubicBezTo>
                <a:cubicBezTo>
                  <a:pt x="156" y="393"/>
                  <a:pt x="156" y="393"/>
                  <a:pt x="156" y="393"/>
                </a:cubicBezTo>
                <a:cubicBezTo>
                  <a:pt x="133" y="397"/>
                  <a:pt x="114" y="421"/>
                  <a:pt x="114" y="449"/>
                </a:cubicBezTo>
                <a:cubicBezTo>
                  <a:pt x="114" y="482"/>
                  <a:pt x="142" y="506"/>
                  <a:pt x="175" y="506"/>
                </a:cubicBezTo>
                <a:cubicBezTo>
                  <a:pt x="199" y="506"/>
                  <a:pt x="223" y="492"/>
                  <a:pt x="232" y="473"/>
                </a:cubicBezTo>
                <a:cubicBezTo>
                  <a:pt x="417" y="473"/>
                  <a:pt x="417" y="473"/>
                  <a:pt x="417" y="473"/>
                </a:cubicBezTo>
                <a:cubicBezTo>
                  <a:pt x="426" y="492"/>
                  <a:pt x="450" y="506"/>
                  <a:pt x="474" y="506"/>
                </a:cubicBezTo>
                <a:cubicBezTo>
                  <a:pt x="507" y="506"/>
                  <a:pt x="536" y="482"/>
                  <a:pt x="536" y="449"/>
                </a:cubicBezTo>
                <a:cubicBezTo>
                  <a:pt x="536" y="416"/>
                  <a:pt x="507" y="388"/>
                  <a:pt x="474" y="388"/>
                </a:cubicBezTo>
                <a:cubicBezTo>
                  <a:pt x="450" y="388"/>
                  <a:pt x="426" y="402"/>
                  <a:pt x="417" y="426"/>
                </a:cubicBezTo>
                <a:cubicBezTo>
                  <a:pt x="232" y="426"/>
                  <a:pt x="232" y="426"/>
                  <a:pt x="232" y="426"/>
                </a:cubicBezTo>
                <a:cubicBezTo>
                  <a:pt x="227" y="411"/>
                  <a:pt x="218" y="402"/>
                  <a:pt x="204" y="397"/>
                </a:cubicBezTo>
                <a:cubicBezTo>
                  <a:pt x="218" y="355"/>
                  <a:pt x="218" y="355"/>
                  <a:pt x="218" y="355"/>
                </a:cubicBezTo>
                <a:cubicBezTo>
                  <a:pt x="540" y="355"/>
                  <a:pt x="540" y="355"/>
                  <a:pt x="540" y="355"/>
                </a:cubicBezTo>
                <a:cubicBezTo>
                  <a:pt x="564" y="355"/>
                  <a:pt x="583" y="336"/>
                  <a:pt x="583" y="317"/>
                </a:cubicBezTo>
                <a:cubicBezTo>
                  <a:pt x="635" y="127"/>
                  <a:pt x="635" y="127"/>
                  <a:pt x="635" y="127"/>
                </a:cubicBezTo>
                <a:cubicBezTo>
                  <a:pt x="640" y="118"/>
                  <a:pt x="640" y="113"/>
                  <a:pt x="635" y="108"/>
                </a:cubicBezTo>
                <a:lnTo>
                  <a:pt x="635" y="108"/>
                </a:lnTo>
                <a:close/>
                <a:moveTo>
                  <a:pt x="512" y="279"/>
                </a:moveTo>
                <a:lnTo>
                  <a:pt x="512" y="279"/>
                </a:lnTo>
                <a:cubicBezTo>
                  <a:pt x="242" y="279"/>
                  <a:pt x="242" y="279"/>
                  <a:pt x="242" y="279"/>
                </a:cubicBezTo>
                <a:cubicBezTo>
                  <a:pt x="232" y="279"/>
                  <a:pt x="218" y="269"/>
                  <a:pt x="218" y="260"/>
                </a:cubicBezTo>
                <a:cubicBezTo>
                  <a:pt x="218" y="246"/>
                  <a:pt x="232" y="236"/>
                  <a:pt x="242" y="236"/>
                </a:cubicBezTo>
                <a:cubicBezTo>
                  <a:pt x="512" y="236"/>
                  <a:pt x="512" y="236"/>
                  <a:pt x="512" y="236"/>
                </a:cubicBezTo>
                <a:cubicBezTo>
                  <a:pt x="526" y="236"/>
                  <a:pt x="536" y="246"/>
                  <a:pt x="536" y="260"/>
                </a:cubicBezTo>
                <a:cubicBezTo>
                  <a:pt x="536" y="269"/>
                  <a:pt x="526" y="279"/>
                  <a:pt x="512" y="279"/>
                </a:cubicBezTo>
                <a:lnTo>
                  <a:pt x="512" y="279"/>
                </a:lnTo>
                <a:close/>
                <a:moveTo>
                  <a:pt x="531" y="213"/>
                </a:moveTo>
                <a:lnTo>
                  <a:pt x="531" y="213"/>
                </a:lnTo>
                <a:cubicBezTo>
                  <a:pt x="223" y="213"/>
                  <a:pt x="223" y="213"/>
                  <a:pt x="223" y="213"/>
                </a:cubicBezTo>
                <a:cubicBezTo>
                  <a:pt x="208" y="213"/>
                  <a:pt x="199" y="203"/>
                  <a:pt x="199" y="189"/>
                </a:cubicBezTo>
                <a:cubicBezTo>
                  <a:pt x="199" y="179"/>
                  <a:pt x="208" y="165"/>
                  <a:pt x="223" y="165"/>
                </a:cubicBezTo>
                <a:cubicBezTo>
                  <a:pt x="531" y="165"/>
                  <a:pt x="531" y="165"/>
                  <a:pt x="531" y="165"/>
                </a:cubicBezTo>
                <a:cubicBezTo>
                  <a:pt x="545" y="165"/>
                  <a:pt x="554" y="179"/>
                  <a:pt x="554" y="189"/>
                </a:cubicBezTo>
                <a:cubicBezTo>
                  <a:pt x="554" y="203"/>
                  <a:pt x="545" y="213"/>
                  <a:pt x="531" y="213"/>
                </a:cubicBezTo>
                <a:lnTo>
                  <a:pt x="531" y="213"/>
                </a:lnTo>
                <a:close/>
              </a:path>
            </a:pathLst>
          </a:custGeom>
          <a:noFill/>
          <a:ln w="12700" cap="flat">
            <a:solidFill>
              <a:srgbClr val="008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4" name="Freeform 7"/>
          <p:cNvSpPr>
            <a:spLocks noEditPoints="1"/>
          </p:cNvSpPr>
          <p:nvPr/>
        </p:nvSpPr>
        <p:spPr bwMode="auto">
          <a:xfrm>
            <a:off x="1423118" y="3012718"/>
            <a:ext cx="460375" cy="496888"/>
          </a:xfrm>
          <a:custGeom>
            <a:avLst/>
            <a:gdLst>
              <a:gd name="T0" fmla="*/ 480 w 480"/>
              <a:gd name="T1" fmla="*/ 281 h 520"/>
              <a:gd name="T2" fmla="*/ 432 w 480"/>
              <a:gd name="T3" fmla="*/ 0 h 520"/>
              <a:gd name="T4" fmla="*/ 394 w 480"/>
              <a:gd name="T5" fmla="*/ 281 h 520"/>
              <a:gd name="T6" fmla="*/ 348 w 480"/>
              <a:gd name="T7" fmla="*/ 41 h 520"/>
              <a:gd name="T8" fmla="*/ 308 w 480"/>
              <a:gd name="T9" fmla="*/ 281 h 520"/>
              <a:gd name="T10" fmla="*/ 258 w 480"/>
              <a:gd name="T11" fmla="*/ 41 h 520"/>
              <a:gd name="T12" fmla="*/ 0 w 480"/>
              <a:gd name="T13" fmla="*/ 281 h 520"/>
              <a:gd name="T14" fmla="*/ 480 w 480"/>
              <a:gd name="T15" fmla="*/ 520 h 520"/>
              <a:gd name="T16" fmla="*/ 480 w 480"/>
              <a:gd name="T17" fmla="*/ 281 h 520"/>
              <a:gd name="T18" fmla="*/ 52 w 480"/>
              <a:gd name="T19" fmla="*/ 448 h 520"/>
              <a:gd name="T20" fmla="*/ 26 w 480"/>
              <a:gd name="T21" fmla="*/ 448 h 520"/>
              <a:gd name="T22" fmla="*/ 52 w 480"/>
              <a:gd name="T23" fmla="*/ 426 h 520"/>
              <a:gd name="T24" fmla="*/ 52 w 480"/>
              <a:gd name="T25" fmla="*/ 448 h 520"/>
              <a:gd name="T26" fmla="*/ 52 w 480"/>
              <a:gd name="T27" fmla="*/ 402 h 520"/>
              <a:gd name="T28" fmla="*/ 26 w 480"/>
              <a:gd name="T29" fmla="*/ 380 h 520"/>
              <a:gd name="T30" fmla="*/ 52 w 480"/>
              <a:gd name="T31" fmla="*/ 402 h 520"/>
              <a:gd name="T32" fmla="*/ 52 w 480"/>
              <a:gd name="T33" fmla="*/ 356 h 520"/>
              <a:gd name="T34" fmla="*/ 26 w 480"/>
              <a:gd name="T35" fmla="*/ 356 h 520"/>
              <a:gd name="T36" fmla="*/ 52 w 480"/>
              <a:gd name="T37" fmla="*/ 334 h 520"/>
              <a:gd name="T38" fmla="*/ 52 w 480"/>
              <a:gd name="T39" fmla="*/ 356 h 520"/>
              <a:gd name="T40" fmla="*/ 102 w 480"/>
              <a:gd name="T41" fmla="*/ 448 h 520"/>
              <a:gd name="T42" fmla="*/ 76 w 480"/>
              <a:gd name="T43" fmla="*/ 426 h 520"/>
              <a:gd name="T44" fmla="*/ 102 w 480"/>
              <a:gd name="T45" fmla="*/ 448 h 520"/>
              <a:gd name="T46" fmla="*/ 102 w 480"/>
              <a:gd name="T47" fmla="*/ 402 h 520"/>
              <a:gd name="T48" fmla="*/ 76 w 480"/>
              <a:gd name="T49" fmla="*/ 402 h 520"/>
              <a:gd name="T50" fmla="*/ 102 w 480"/>
              <a:gd name="T51" fmla="*/ 380 h 520"/>
              <a:gd name="T52" fmla="*/ 102 w 480"/>
              <a:gd name="T53" fmla="*/ 402 h 520"/>
              <a:gd name="T54" fmla="*/ 102 w 480"/>
              <a:gd name="T55" fmla="*/ 356 h 520"/>
              <a:gd name="T56" fmla="*/ 76 w 480"/>
              <a:gd name="T57" fmla="*/ 334 h 520"/>
              <a:gd name="T58" fmla="*/ 102 w 480"/>
              <a:gd name="T59" fmla="*/ 356 h 520"/>
              <a:gd name="T60" fmla="*/ 151 w 480"/>
              <a:gd name="T61" fmla="*/ 448 h 520"/>
              <a:gd name="T62" fmla="*/ 126 w 480"/>
              <a:gd name="T63" fmla="*/ 448 h 520"/>
              <a:gd name="T64" fmla="*/ 151 w 480"/>
              <a:gd name="T65" fmla="*/ 426 h 520"/>
              <a:gd name="T66" fmla="*/ 151 w 480"/>
              <a:gd name="T67" fmla="*/ 448 h 520"/>
              <a:gd name="T68" fmla="*/ 151 w 480"/>
              <a:gd name="T69" fmla="*/ 402 h 520"/>
              <a:gd name="T70" fmla="*/ 126 w 480"/>
              <a:gd name="T71" fmla="*/ 380 h 520"/>
              <a:gd name="T72" fmla="*/ 151 w 480"/>
              <a:gd name="T73" fmla="*/ 402 h 520"/>
              <a:gd name="T74" fmla="*/ 151 w 480"/>
              <a:gd name="T75" fmla="*/ 356 h 520"/>
              <a:gd name="T76" fmla="*/ 126 w 480"/>
              <a:gd name="T77" fmla="*/ 356 h 520"/>
              <a:gd name="T78" fmla="*/ 151 w 480"/>
              <a:gd name="T79" fmla="*/ 334 h 520"/>
              <a:gd name="T80" fmla="*/ 151 w 480"/>
              <a:gd name="T81" fmla="*/ 356 h 520"/>
              <a:gd name="T82" fmla="*/ 200 w 480"/>
              <a:gd name="T83" fmla="*/ 448 h 520"/>
              <a:gd name="T84" fmla="*/ 175 w 480"/>
              <a:gd name="T85" fmla="*/ 426 h 520"/>
              <a:gd name="T86" fmla="*/ 200 w 480"/>
              <a:gd name="T87" fmla="*/ 448 h 520"/>
              <a:gd name="T88" fmla="*/ 200 w 480"/>
              <a:gd name="T89" fmla="*/ 402 h 520"/>
              <a:gd name="T90" fmla="*/ 175 w 480"/>
              <a:gd name="T91" fmla="*/ 402 h 520"/>
              <a:gd name="T92" fmla="*/ 200 w 480"/>
              <a:gd name="T93" fmla="*/ 380 h 520"/>
              <a:gd name="T94" fmla="*/ 200 w 480"/>
              <a:gd name="T95" fmla="*/ 402 h 520"/>
              <a:gd name="T96" fmla="*/ 200 w 480"/>
              <a:gd name="T97" fmla="*/ 356 h 520"/>
              <a:gd name="T98" fmla="*/ 175 w 480"/>
              <a:gd name="T99" fmla="*/ 334 h 520"/>
              <a:gd name="T100" fmla="*/ 200 w 480"/>
              <a:gd name="T101" fmla="*/ 35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0" h="520">
                <a:moveTo>
                  <a:pt x="480" y="281"/>
                </a:moveTo>
                <a:lnTo>
                  <a:pt x="480" y="281"/>
                </a:lnTo>
                <a:lnTo>
                  <a:pt x="472" y="0"/>
                </a:lnTo>
                <a:lnTo>
                  <a:pt x="432" y="0"/>
                </a:lnTo>
                <a:lnTo>
                  <a:pt x="423" y="281"/>
                </a:lnTo>
                <a:lnTo>
                  <a:pt x="394" y="281"/>
                </a:lnTo>
                <a:lnTo>
                  <a:pt x="385" y="41"/>
                </a:lnTo>
                <a:lnTo>
                  <a:pt x="348" y="41"/>
                </a:lnTo>
                <a:lnTo>
                  <a:pt x="339" y="281"/>
                </a:lnTo>
                <a:lnTo>
                  <a:pt x="308" y="281"/>
                </a:lnTo>
                <a:lnTo>
                  <a:pt x="299" y="41"/>
                </a:lnTo>
                <a:lnTo>
                  <a:pt x="258" y="41"/>
                </a:lnTo>
                <a:lnTo>
                  <a:pt x="251" y="281"/>
                </a:lnTo>
                <a:lnTo>
                  <a:pt x="0" y="281"/>
                </a:lnTo>
                <a:lnTo>
                  <a:pt x="0" y="520"/>
                </a:lnTo>
                <a:lnTo>
                  <a:pt x="480" y="520"/>
                </a:lnTo>
                <a:lnTo>
                  <a:pt x="480" y="281"/>
                </a:lnTo>
                <a:lnTo>
                  <a:pt x="480" y="281"/>
                </a:lnTo>
                <a:lnTo>
                  <a:pt x="480" y="281"/>
                </a:lnTo>
                <a:close/>
                <a:moveTo>
                  <a:pt x="52" y="448"/>
                </a:moveTo>
                <a:lnTo>
                  <a:pt x="52" y="448"/>
                </a:lnTo>
                <a:lnTo>
                  <a:pt x="26" y="448"/>
                </a:lnTo>
                <a:lnTo>
                  <a:pt x="26" y="426"/>
                </a:lnTo>
                <a:lnTo>
                  <a:pt x="52" y="426"/>
                </a:lnTo>
                <a:lnTo>
                  <a:pt x="52" y="448"/>
                </a:lnTo>
                <a:lnTo>
                  <a:pt x="52" y="448"/>
                </a:lnTo>
                <a:close/>
                <a:moveTo>
                  <a:pt x="52" y="402"/>
                </a:moveTo>
                <a:lnTo>
                  <a:pt x="52" y="402"/>
                </a:lnTo>
                <a:lnTo>
                  <a:pt x="26" y="402"/>
                </a:lnTo>
                <a:lnTo>
                  <a:pt x="26" y="380"/>
                </a:lnTo>
                <a:lnTo>
                  <a:pt x="52" y="380"/>
                </a:lnTo>
                <a:lnTo>
                  <a:pt x="52" y="402"/>
                </a:lnTo>
                <a:lnTo>
                  <a:pt x="52" y="402"/>
                </a:lnTo>
                <a:close/>
                <a:moveTo>
                  <a:pt x="52" y="356"/>
                </a:moveTo>
                <a:lnTo>
                  <a:pt x="52" y="356"/>
                </a:lnTo>
                <a:lnTo>
                  <a:pt x="26" y="356"/>
                </a:lnTo>
                <a:lnTo>
                  <a:pt x="26" y="334"/>
                </a:lnTo>
                <a:lnTo>
                  <a:pt x="52" y="334"/>
                </a:lnTo>
                <a:lnTo>
                  <a:pt x="52" y="356"/>
                </a:lnTo>
                <a:lnTo>
                  <a:pt x="52" y="356"/>
                </a:lnTo>
                <a:close/>
                <a:moveTo>
                  <a:pt x="102" y="448"/>
                </a:moveTo>
                <a:lnTo>
                  <a:pt x="102" y="448"/>
                </a:lnTo>
                <a:lnTo>
                  <a:pt x="76" y="448"/>
                </a:lnTo>
                <a:lnTo>
                  <a:pt x="76" y="426"/>
                </a:lnTo>
                <a:lnTo>
                  <a:pt x="102" y="426"/>
                </a:lnTo>
                <a:lnTo>
                  <a:pt x="102" y="448"/>
                </a:lnTo>
                <a:lnTo>
                  <a:pt x="102" y="448"/>
                </a:lnTo>
                <a:close/>
                <a:moveTo>
                  <a:pt x="102" y="402"/>
                </a:moveTo>
                <a:lnTo>
                  <a:pt x="102" y="402"/>
                </a:lnTo>
                <a:lnTo>
                  <a:pt x="76" y="402"/>
                </a:lnTo>
                <a:lnTo>
                  <a:pt x="76" y="380"/>
                </a:lnTo>
                <a:lnTo>
                  <a:pt x="102" y="380"/>
                </a:lnTo>
                <a:lnTo>
                  <a:pt x="102" y="402"/>
                </a:lnTo>
                <a:lnTo>
                  <a:pt x="102" y="402"/>
                </a:lnTo>
                <a:close/>
                <a:moveTo>
                  <a:pt x="102" y="356"/>
                </a:moveTo>
                <a:lnTo>
                  <a:pt x="102" y="356"/>
                </a:lnTo>
                <a:lnTo>
                  <a:pt x="76" y="356"/>
                </a:lnTo>
                <a:lnTo>
                  <a:pt x="76" y="334"/>
                </a:lnTo>
                <a:lnTo>
                  <a:pt x="102" y="334"/>
                </a:lnTo>
                <a:lnTo>
                  <a:pt x="102" y="356"/>
                </a:lnTo>
                <a:lnTo>
                  <a:pt x="102" y="356"/>
                </a:lnTo>
                <a:close/>
                <a:moveTo>
                  <a:pt x="151" y="448"/>
                </a:moveTo>
                <a:lnTo>
                  <a:pt x="151" y="448"/>
                </a:lnTo>
                <a:lnTo>
                  <a:pt x="126" y="448"/>
                </a:lnTo>
                <a:lnTo>
                  <a:pt x="126" y="426"/>
                </a:lnTo>
                <a:lnTo>
                  <a:pt x="151" y="426"/>
                </a:lnTo>
                <a:lnTo>
                  <a:pt x="151" y="448"/>
                </a:lnTo>
                <a:lnTo>
                  <a:pt x="151" y="448"/>
                </a:lnTo>
                <a:close/>
                <a:moveTo>
                  <a:pt x="151" y="402"/>
                </a:moveTo>
                <a:lnTo>
                  <a:pt x="151" y="402"/>
                </a:lnTo>
                <a:lnTo>
                  <a:pt x="126" y="402"/>
                </a:lnTo>
                <a:lnTo>
                  <a:pt x="126" y="380"/>
                </a:lnTo>
                <a:lnTo>
                  <a:pt x="151" y="380"/>
                </a:lnTo>
                <a:lnTo>
                  <a:pt x="151" y="402"/>
                </a:lnTo>
                <a:lnTo>
                  <a:pt x="151" y="402"/>
                </a:lnTo>
                <a:close/>
                <a:moveTo>
                  <a:pt x="151" y="356"/>
                </a:moveTo>
                <a:lnTo>
                  <a:pt x="151" y="356"/>
                </a:lnTo>
                <a:lnTo>
                  <a:pt x="126" y="356"/>
                </a:lnTo>
                <a:lnTo>
                  <a:pt x="126" y="334"/>
                </a:lnTo>
                <a:lnTo>
                  <a:pt x="151" y="334"/>
                </a:lnTo>
                <a:lnTo>
                  <a:pt x="151" y="356"/>
                </a:lnTo>
                <a:lnTo>
                  <a:pt x="151" y="356"/>
                </a:lnTo>
                <a:close/>
                <a:moveTo>
                  <a:pt x="200" y="448"/>
                </a:moveTo>
                <a:lnTo>
                  <a:pt x="200" y="448"/>
                </a:lnTo>
                <a:lnTo>
                  <a:pt x="175" y="448"/>
                </a:lnTo>
                <a:lnTo>
                  <a:pt x="175" y="426"/>
                </a:lnTo>
                <a:lnTo>
                  <a:pt x="200" y="426"/>
                </a:lnTo>
                <a:lnTo>
                  <a:pt x="200" y="448"/>
                </a:lnTo>
                <a:lnTo>
                  <a:pt x="200" y="448"/>
                </a:lnTo>
                <a:close/>
                <a:moveTo>
                  <a:pt x="200" y="402"/>
                </a:moveTo>
                <a:lnTo>
                  <a:pt x="200" y="402"/>
                </a:lnTo>
                <a:lnTo>
                  <a:pt x="175" y="402"/>
                </a:lnTo>
                <a:lnTo>
                  <a:pt x="175" y="380"/>
                </a:lnTo>
                <a:lnTo>
                  <a:pt x="200" y="380"/>
                </a:lnTo>
                <a:lnTo>
                  <a:pt x="200" y="402"/>
                </a:lnTo>
                <a:lnTo>
                  <a:pt x="200" y="402"/>
                </a:lnTo>
                <a:close/>
                <a:moveTo>
                  <a:pt x="200" y="356"/>
                </a:moveTo>
                <a:lnTo>
                  <a:pt x="200" y="356"/>
                </a:lnTo>
                <a:lnTo>
                  <a:pt x="175" y="356"/>
                </a:lnTo>
                <a:lnTo>
                  <a:pt x="175" y="334"/>
                </a:lnTo>
                <a:lnTo>
                  <a:pt x="200" y="334"/>
                </a:lnTo>
                <a:lnTo>
                  <a:pt x="200" y="356"/>
                </a:lnTo>
                <a:lnTo>
                  <a:pt x="200" y="356"/>
                </a:lnTo>
                <a:close/>
              </a:path>
            </a:pathLst>
          </a:custGeom>
          <a:noFill/>
          <a:ln w="12700" cap="flat">
            <a:solidFill>
              <a:srgbClr val="008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5" name="Freeform 8"/>
          <p:cNvSpPr>
            <a:spLocks/>
          </p:cNvSpPr>
          <p:nvPr/>
        </p:nvSpPr>
        <p:spPr bwMode="auto">
          <a:xfrm>
            <a:off x="1870077" y="2193926"/>
            <a:ext cx="842963" cy="3048000"/>
          </a:xfrm>
          <a:custGeom>
            <a:avLst/>
            <a:gdLst>
              <a:gd name="T0" fmla="*/ 880 w 880"/>
              <a:gd name="T1" fmla="*/ 3189 h 3189"/>
              <a:gd name="T2" fmla="*/ 880 w 880"/>
              <a:gd name="T3" fmla="*/ 3189 h 3189"/>
              <a:gd name="T4" fmla="*/ 880 w 880"/>
              <a:gd name="T5" fmla="*/ 0 h 3189"/>
            </a:gdLst>
            <a:ahLst/>
            <a:cxnLst>
              <a:cxn ang="0">
                <a:pos x="T0" y="T1"/>
              </a:cxn>
              <a:cxn ang="0">
                <a:pos x="T2" y="T3"/>
              </a:cxn>
              <a:cxn ang="0">
                <a:pos x="T4" y="T5"/>
              </a:cxn>
            </a:cxnLst>
            <a:rect l="0" t="0" r="r" b="b"/>
            <a:pathLst>
              <a:path w="880" h="3189">
                <a:moveTo>
                  <a:pt x="880" y="3189"/>
                </a:moveTo>
                <a:lnTo>
                  <a:pt x="880" y="3189"/>
                </a:lnTo>
                <a:cubicBezTo>
                  <a:pt x="0" y="2309"/>
                  <a:pt x="0" y="881"/>
                  <a:pt x="880" y="0"/>
                </a:cubicBezTo>
              </a:path>
            </a:pathLst>
          </a:custGeom>
          <a:noFill/>
          <a:ln w="12700" cap="flat">
            <a:solidFill>
              <a:srgbClr val="008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nvGrpSpPr>
          <p:cNvPr id="7" name="Group 6"/>
          <p:cNvGrpSpPr/>
          <p:nvPr/>
        </p:nvGrpSpPr>
        <p:grpSpPr>
          <a:xfrm>
            <a:off x="476228" y="3149869"/>
            <a:ext cx="596900" cy="571500"/>
            <a:chOff x="590551" y="2673351"/>
            <a:chExt cx="596900" cy="571500"/>
          </a:xfrm>
          <a:solidFill>
            <a:schemeClr val="bg1"/>
          </a:solidFill>
        </p:grpSpPr>
        <p:sp>
          <p:nvSpPr>
            <p:cNvPr id="186" name="Freeform 9"/>
            <p:cNvSpPr>
              <a:spLocks/>
            </p:cNvSpPr>
            <p:nvPr/>
          </p:nvSpPr>
          <p:spPr bwMode="auto">
            <a:xfrm>
              <a:off x="657226" y="2717801"/>
              <a:ext cx="530225" cy="527050"/>
            </a:xfrm>
            <a:custGeom>
              <a:avLst/>
              <a:gdLst>
                <a:gd name="T0" fmla="*/ 373 w 553"/>
                <a:gd name="T1" fmla="*/ 280 h 551"/>
                <a:gd name="T2" fmla="*/ 373 w 553"/>
                <a:gd name="T3" fmla="*/ 280 h 551"/>
                <a:gd name="T4" fmla="*/ 535 w 553"/>
                <a:gd name="T5" fmla="*/ 441 h 551"/>
                <a:gd name="T6" fmla="*/ 544 w 553"/>
                <a:gd name="T7" fmla="*/ 456 h 551"/>
                <a:gd name="T8" fmla="*/ 543 w 553"/>
                <a:gd name="T9" fmla="*/ 487 h 551"/>
                <a:gd name="T10" fmla="*/ 549 w 553"/>
                <a:gd name="T11" fmla="*/ 494 h 551"/>
                <a:gd name="T12" fmla="*/ 505 w 553"/>
                <a:gd name="T13" fmla="*/ 543 h 551"/>
                <a:gd name="T14" fmla="*/ 487 w 553"/>
                <a:gd name="T15" fmla="*/ 543 h 551"/>
                <a:gd name="T16" fmla="*/ 464 w 553"/>
                <a:gd name="T17" fmla="*/ 547 h 551"/>
                <a:gd name="T18" fmla="*/ 454 w 553"/>
                <a:gd name="T19" fmla="*/ 545 h 551"/>
                <a:gd name="T20" fmla="*/ 280 w 553"/>
                <a:gd name="T21" fmla="*/ 371 h 551"/>
                <a:gd name="T22" fmla="*/ 285 w 553"/>
                <a:gd name="T23" fmla="*/ 366 h 551"/>
                <a:gd name="T24" fmla="*/ 273 w 553"/>
                <a:gd name="T25" fmla="*/ 345 h 551"/>
                <a:gd name="T26" fmla="*/ 278 w 553"/>
                <a:gd name="T27" fmla="*/ 340 h 551"/>
                <a:gd name="T28" fmla="*/ 241 w 553"/>
                <a:gd name="T29" fmla="*/ 292 h 551"/>
                <a:gd name="T30" fmla="*/ 227 w 553"/>
                <a:gd name="T31" fmla="*/ 279 h 551"/>
                <a:gd name="T32" fmla="*/ 218 w 553"/>
                <a:gd name="T33" fmla="*/ 276 h 551"/>
                <a:gd name="T34" fmla="*/ 196 w 553"/>
                <a:gd name="T35" fmla="*/ 240 h 551"/>
                <a:gd name="T36" fmla="*/ 204 w 553"/>
                <a:gd name="T37" fmla="*/ 230 h 551"/>
                <a:gd name="T38" fmla="*/ 63 w 553"/>
                <a:gd name="T39" fmla="*/ 90 h 551"/>
                <a:gd name="T40" fmla="*/ 63 w 553"/>
                <a:gd name="T41" fmla="*/ 87 h 551"/>
                <a:gd name="T42" fmla="*/ 51 w 553"/>
                <a:gd name="T43" fmla="*/ 70 h 551"/>
                <a:gd name="T44" fmla="*/ 18 w 553"/>
                <a:gd name="T45" fmla="*/ 36 h 551"/>
                <a:gd name="T46" fmla="*/ 6 w 553"/>
                <a:gd name="T47" fmla="*/ 25 h 551"/>
                <a:gd name="T48" fmla="*/ 4 w 553"/>
                <a:gd name="T49" fmla="*/ 15 h 551"/>
                <a:gd name="T50" fmla="*/ 0 w 553"/>
                <a:gd name="T51" fmla="*/ 7 h 551"/>
                <a:gd name="T52" fmla="*/ 15 w 553"/>
                <a:gd name="T53" fmla="*/ 4 h 551"/>
                <a:gd name="T54" fmla="*/ 24 w 553"/>
                <a:gd name="T55" fmla="*/ 8 h 551"/>
                <a:gd name="T56" fmla="*/ 34 w 553"/>
                <a:gd name="T57" fmla="*/ 18 h 551"/>
                <a:gd name="T58" fmla="*/ 69 w 553"/>
                <a:gd name="T59" fmla="*/ 53 h 551"/>
                <a:gd name="T60" fmla="*/ 75 w 553"/>
                <a:gd name="T61" fmla="*/ 51 h 551"/>
                <a:gd name="T62" fmla="*/ 86 w 553"/>
                <a:gd name="T63" fmla="*/ 62 h 551"/>
                <a:gd name="T64" fmla="*/ 90 w 553"/>
                <a:gd name="T65" fmla="*/ 61 h 551"/>
                <a:gd name="T66" fmla="*/ 231 w 553"/>
                <a:gd name="T67" fmla="*/ 203 h 551"/>
                <a:gd name="T68" fmla="*/ 251 w 553"/>
                <a:gd name="T69" fmla="*/ 193 h 551"/>
                <a:gd name="T70" fmla="*/ 277 w 553"/>
                <a:gd name="T71" fmla="*/ 214 h 551"/>
                <a:gd name="T72" fmla="*/ 280 w 553"/>
                <a:gd name="T73" fmla="*/ 224 h 551"/>
                <a:gd name="T74" fmla="*/ 293 w 553"/>
                <a:gd name="T75" fmla="*/ 240 h 551"/>
                <a:gd name="T76" fmla="*/ 341 w 553"/>
                <a:gd name="T77" fmla="*/ 277 h 551"/>
                <a:gd name="T78" fmla="*/ 348 w 553"/>
                <a:gd name="T79" fmla="*/ 272 h 551"/>
                <a:gd name="T80" fmla="*/ 367 w 553"/>
                <a:gd name="T81" fmla="*/ 284 h 551"/>
                <a:gd name="T82" fmla="*/ 372 w 553"/>
                <a:gd name="T83" fmla="*/ 281 h 551"/>
                <a:gd name="T84" fmla="*/ 373 w 553"/>
                <a:gd name="T85" fmla="*/ 280 h 551"/>
                <a:gd name="T86" fmla="*/ 373 w 553"/>
                <a:gd name="T87" fmla="*/ 28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51">
                  <a:moveTo>
                    <a:pt x="373" y="280"/>
                  </a:moveTo>
                  <a:lnTo>
                    <a:pt x="373" y="280"/>
                  </a:lnTo>
                  <a:cubicBezTo>
                    <a:pt x="424" y="333"/>
                    <a:pt x="480" y="387"/>
                    <a:pt x="535" y="441"/>
                  </a:cubicBezTo>
                  <a:cubicBezTo>
                    <a:pt x="541" y="448"/>
                    <a:pt x="548" y="453"/>
                    <a:pt x="544" y="456"/>
                  </a:cubicBezTo>
                  <a:cubicBezTo>
                    <a:pt x="553" y="468"/>
                    <a:pt x="551" y="477"/>
                    <a:pt x="543" y="487"/>
                  </a:cubicBezTo>
                  <a:cubicBezTo>
                    <a:pt x="544" y="489"/>
                    <a:pt x="548" y="492"/>
                    <a:pt x="549" y="494"/>
                  </a:cubicBezTo>
                  <a:cubicBezTo>
                    <a:pt x="544" y="511"/>
                    <a:pt x="523" y="532"/>
                    <a:pt x="505" y="543"/>
                  </a:cubicBezTo>
                  <a:cubicBezTo>
                    <a:pt x="498" y="547"/>
                    <a:pt x="493" y="550"/>
                    <a:pt x="487" y="543"/>
                  </a:cubicBezTo>
                  <a:cubicBezTo>
                    <a:pt x="478" y="547"/>
                    <a:pt x="472" y="551"/>
                    <a:pt x="464" y="547"/>
                  </a:cubicBezTo>
                  <a:cubicBezTo>
                    <a:pt x="460" y="546"/>
                    <a:pt x="459" y="542"/>
                    <a:pt x="454" y="545"/>
                  </a:cubicBezTo>
                  <a:cubicBezTo>
                    <a:pt x="395" y="486"/>
                    <a:pt x="338" y="429"/>
                    <a:pt x="280" y="371"/>
                  </a:cubicBezTo>
                  <a:cubicBezTo>
                    <a:pt x="281" y="370"/>
                    <a:pt x="283" y="367"/>
                    <a:pt x="285" y="366"/>
                  </a:cubicBezTo>
                  <a:cubicBezTo>
                    <a:pt x="282" y="358"/>
                    <a:pt x="276" y="352"/>
                    <a:pt x="273" y="345"/>
                  </a:cubicBezTo>
                  <a:cubicBezTo>
                    <a:pt x="275" y="343"/>
                    <a:pt x="277" y="341"/>
                    <a:pt x="278" y="340"/>
                  </a:cubicBezTo>
                  <a:cubicBezTo>
                    <a:pt x="270" y="323"/>
                    <a:pt x="257" y="309"/>
                    <a:pt x="241" y="292"/>
                  </a:cubicBezTo>
                  <a:cubicBezTo>
                    <a:pt x="237" y="289"/>
                    <a:pt x="232" y="281"/>
                    <a:pt x="227" y="279"/>
                  </a:cubicBezTo>
                  <a:cubicBezTo>
                    <a:pt x="225" y="276"/>
                    <a:pt x="219" y="278"/>
                    <a:pt x="218" y="276"/>
                  </a:cubicBezTo>
                  <a:cubicBezTo>
                    <a:pt x="201" y="273"/>
                    <a:pt x="189" y="253"/>
                    <a:pt x="196" y="240"/>
                  </a:cubicBezTo>
                  <a:cubicBezTo>
                    <a:pt x="198" y="237"/>
                    <a:pt x="203" y="234"/>
                    <a:pt x="204" y="230"/>
                  </a:cubicBezTo>
                  <a:cubicBezTo>
                    <a:pt x="158" y="182"/>
                    <a:pt x="109" y="136"/>
                    <a:pt x="63" y="90"/>
                  </a:cubicBezTo>
                  <a:cubicBezTo>
                    <a:pt x="62" y="89"/>
                    <a:pt x="65" y="89"/>
                    <a:pt x="63" y="87"/>
                  </a:cubicBezTo>
                  <a:cubicBezTo>
                    <a:pt x="60" y="81"/>
                    <a:pt x="50" y="76"/>
                    <a:pt x="51" y="70"/>
                  </a:cubicBezTo>
                  <a:cubicBezTo>
                    <a:pt x="41" y="60"/>
                    <a:pt x="29" y="48"/>
                    <a:pt x="18" y="36"/>
                  </a:cubicBezTo>
                  <a:cubicBezTo>
                    <a:pt x="14" y="33"/>
                    <a:pt x="10" y="29"/>
                    <a:pt x="6" y="25"/>
                  </a:cubicBezTo>
                  <a:cubicBezTo>
                    <a:pt x="6" y="23"/>
                    <a:pt x="5" y="19"/>
                    <a:pt x="4" y="15"/>
                  </a:cubicBezTo>
                  <a:cubicBezTo>
                    <a:pt x="1" y="13"/>
                    <a:pt x="1" y="10"/>
                    <a:pt x="0" y="7"/>
                  </a:cubicBezTo>
                  <a:cubicBezTo>
                    <a:pt x="4" y="0"/>
                    <a:pt x="9" y="3"/>
                    <a:pt x="15" y="4"/>
                  </a:cubicBezTo>
                  <a:cubicBezTo>
                    <a:pt x="19" y="5"/>
                    <a:pt x="21" y="5"/>
                    <a:pt x="24" y="8"/>
                  </a:cubicBezTo>
                  <a:cubicBezTo>
                    <a:pt x="26" y="10"/>
                    <a:pt x="30" y="14"/>
                    <a:pt x="34" y="18"/>
                  </a:cubicBezTo>
                  <a:cubicBezTo>
                    <a:pt x="45" y="29"/>
                    <a:pt x="59" y="43"/>
                    <a:pt x="69" y="53"/>
                  </a:cubicBezTo>
                  <a:cubicBezTo>
                    <a:pt x="71" y="53"/>
                    <a:pt x="72" y="51"/>
                    <a:pt x="75" y="51"/>
                  </a:cubicBezTo>
                  <a:cubicBezTo>
                    <a:pt x="80" y="54"/>
                    <a:pt x="81" y="60"/>
                    <a:pt x="86" y="62"/>
                  </a:cubicBezTo>
                  <a:cubicBezTo>
                    <a:pt x="87" y="64"/>
                    <a:pt x="87" y="61"/>
                    <a:pt x="90" y="61"/>
                  </a:cubicBezTo>
                  <a:cubicBezTo>
                    <a:pt x="137" y="108"/>
                    <a:pt x="184" y="156"/>
                    <a:pt x="231" y="203"/>
                  </a:cubicBezTo>
                  <a:cubicBezTo>
                    <a:pt x="238" y="197"/>
                    <a:pt x="245" y="192"/>
                    <a:pt x="251" y="193"/>
                  </a:cubicBezTo>
                  <a:cubicBezTo>
                    <a:pt x="261" y="193"/>
                    <a:pt x="275" y="204"/>
                    <a:pt x="277" y="214"/>
                  </a:cubicBezTo>
                  <a:cubicBezTo>
                    <a:pt x="279" y="218"/>
                    <a:pt x="277" y="221"/>
                    <a:pt x="280" y="224"/>
                  </a:cubicBezTo>
                  <a:cubicBezTo>
                    <a:pt x="282" y="229"/>
                    <a:pt x="290" y="236"/>
                    <a:pt x="293" y="240"/>
                  </a:cubicBezTo>
                  <a:cubicBezTo>
                    <a:pt x="310" y="256"/>
                    <a:pt x="326" y="267"/>
                    <a:pt x="341" y="277"/>
                  </a:cubicBezTo>
                  <a:cubicBezTo>
                    <a:pt x="343" y="275"/>
                    <a:pt x="346" y="272"/>
                    <a:pt x="348" y="272"/>
                  </a:cubicBezTo>
                  <a:cubicBezTo>
                    <a:pt x="354" y="276"/>
                    <a:pt x="361" y="280"/>
                    <a:pt x="367" y="284"/>
                  </a:cubicBezTo>
                  <a:cubicBezTo>
                    <a:pt x="369" y="284"/>
                    <a:pt x="371" y="282"/>
                    <a:pt x="372" y="281"/>
                  </a:cubicBezTo>
                  <a:cubicBezTo>
                    <a:pt x="373" y="280"/>
                    <a:pt x="373" y="280"/>
                    <a:pt x="373" y="280"/>
                  </a:cubicBezTo>
                  <a:lnTo>
                    <a:pt x="373" y="28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7" name="Freeform 10"/>
            <p:cNvSpPr>
              <a:spLocks noEditPoints="1"/>
            </p:cNvSpPr>
            <p:nvPr/>
          </p:nvSpPr>
          <p:spPr bwMode="auto">
            <a:xfrm>
              <a:off x="590551" y="2673351"/>
              <a:ext cx="587375" cy="571500"/>
            </a:xfrm>
            <a:custGeom>
              <a:avLst/>
              <a:gdLst>
                <a:gd name="T0" fmla="*/ 388 w 613"/>
                <a:gd name="T1" fmla="*/ 161 h 597"/>
                <a:gd name="T2" fmla="*/ 20 w 613"/>
                <a:gd name="T3" fmla="*/ 501 h 597"/>
                <a:gd name="T4" fmla="*/ 21 w 613"/>
                <a:gd name="T5" fmla="*/ 574 h 597"/>
                <a:gd name="T6" fmla="*/ 92 w 613"/>
                <a:gd name="T7" fmla="*/ 578 h 597"/>
                <a:gd name="T8" fmla="*/ 324 w 613"/>
                <a:gd name="T9" fmla="*/ 340 h 597"/>
                <a:gd name="T10" fmla="*/ 504 w 613"/>
                <a:gd name="T11" fmla="*/ 217 h 597"/>
                <a:gd name="T12" fmla="*/ 515 w 613"/>
                <a:gd name="T13" fmla="*/ 246 h 597"/>
                <a:gd name="T14" fmla="*/ 537 w 613"/>
                <a:gd name="T15" fmla="*/ 237 h 597"/>
                <a:gd name="T16" fmla="*/ 528 w 613"/>
                <a:gd name="T17" fmla="*/ 214 h 597"/>
                <a:gd name="T18" fmla="*/ 550 w 613"/>
                <a:gd name="T19" fmla="*/ 202 h 597"/>
                <a:gd name="T20" fmla="*/ 612 w 613"/>
                <a:gd name="T21" fmla="*/ 98 h 597"/>
                <a:gd name="T22" fmla="*/ 507 w 613"/>
                <a:gd name="T23" fmla="*/ 103 h 597"/>
                <a:gd name="T24" fmla="*/ 578 w 613"/>
                <a:gd name="T25" fmla="*/ 33 h 597"/>
                <a:gd name="T26" fmla="*/ 411 w 613"/>
                <a:gd name="T27" fmla="*/ 99 h 597"/>
                <a:gd name="T28" fmla="*/ 388 w 613"/>
                <a:gd name="T29" fmla="*/ 161 h 597"/>
                <a:gd name="T30" fmla="*/ 454 w 613"/>
                <a:gd name="T31" fmla="*/ 212 h 597"/>
                <a:gd name="T32" fmla="*/ 441 w 613"/>
                <a:gd name="T33" fmla="*/ 218 h 597"/>
                <a:gd name="T34" fmla="*/ 430 w 613"/>
                <a:gd name="T35" fmla="*/ 158 h 597"/>
                <a:gd name="T36" fmla="*/ 431 w 613"/>
                <a:gd name="T37" fmla="*/ 161 h 597"/>
                <a:gd name="T38" fmla="*/ 429 w 613"/>
                <a:gd name="T39" fmla="*/ 169 h 597"/>
                <a:gd name="T40" fmla="*/ 430 w 613"/>
                <a:gd name="T41" fmla="*/ 172 h 597"/>
                <a:gd name="T42" fmla="*/ 439 w 613"/>
                <a:gd name="T43" fmla="*/ 180 h 597"/>
                <a:gd name="T44" fmla="*/ 436 w 613"/>
                <a:gd name="T45" fmla="*/ 185 h 597"/>
                <a:gd name="T46" fmla="*/ 446 w 613"/>
                <a:gd name="T47" fmla="*/ 193 h 597"/>
                <a:gd name="T48" fmla="*/ 444 w 613"/>
                <a:gd name="T49" fmla="*/ 200 h 597"/>
                <a:gd name="T50" fmla="*/ 452 w 613"/>
                <a:gd name="T51" fmla="*/ 205 h 597"/>
                <a:gd name="T52" fmla="*/ 447 w 613"/>
                <a:gd name="T53" fmla="*/ 213 h 597"/>
                <a:gd name="T54" fmla="*/ 454 w 613"/>
                <a:gd name="T55" fmla="*/ 212 h 597"/>
                <a:gd name="T56" fmla="*/ 454 w 613"/>
                <a:gd name="T57" fmla="*/ 212 h 597"/>
                <a:gd name="T58" fmla="*/ 35 w 613"/>
                <a:gd name="T59" fmla="*/ 518 h 597"/>
                <a:gd name="T60" fmla="*/ 77 w 613"/>
                <a:gd name="T61" fmla="*/ 560 h 597"/>
                <a:gd name="T62" fmla="*/ 35 w 613"/>
                <a:gd name="T63" fmla="*/ 51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3" h="597">
                  <a:moveTo>
                    <a:pt x="388" y="161"/>
                  </a:moveTo>
                  <a:lnTo>
                    <a:pt x="388" y="161"/>
                  </a:lnTo>
                  <a:cubicBezTo>
                    <a:pt x="373" y="183"/>
                    <a:pt x="356" y="215"/>
                    <a:pt x="272" y="286"/>
                  </a:cubicBezTo>
                  <a:cubicBezTo>
                    <a:pt x="190" y="352"/>
                    <a:pt x="23" y="500"/>
                    <a:pt x="20" y="501"/>
                  </a:cubicBezTo>
                  <a:cubicBezTo>
                    <a:pt x="20" y="501"/>
                    <a:pt x="20" y="501"/>
                    <a:pt x="20" y="501"/>
                  </a:cubicBezTo>
                  <a:cubicBezTo>
                    <a:pt x="0" y="520"/>
                    <a:pt x="2" y="555"/>
                    <a:pt x="21" y="574"/>
                  </a:cubicBezTo>
                  <a:cubicBezTo>
                    <a:pt x="40" y="594"/>
                    <a:pt x="72" y="597"/>
                    <a:pt x="92" y="578"/>
                  </a:cubicBezTo>
                  <a:cubicBezTo>
                    <a:pt x="92" y="578"/>
                    <a:pt x="92" y="578"/>
                    <a:pt x="92" y="578"/>
                  </a:cubicBezTo>
                  <a:cubicBezTo>
                    <a:pt x="92" y="578"/>
                    <a:pt x="92" y="578"/>
                    <a:pt x="92" y="578"/>
                  </a:cubicBezTo>
                  <a:cubicBezTo>
                    <a:pt x="92" y="578"/>
                    <a:pt x="249" y="418"/>
                    <a:pt x="324" y="340"/>
                  </a:cubicBezTo>
                  <a:cubicBezTo>
                    <a:pt x="400" y="264"/>
                    <a:pt x="432" y="249"/>
                    <a:pt x="456" y="233"/>
                  </a:cubicBezTo>
                  <a:cubicBezTo>
                    <a:pt x="468" y="226"/>
                    <a:pt x="488" y="221"/>
                    <a:pt x="504" y="217"/>
                  </a:cubicBezTo>
                  <a:cubicBezTo>
                    <a:pt x="515" y="246"/>
                    <a:pt x="515" y="246"/>
                    <a:pt x="515" y="246"/>
                  </a:cubicBezTo>
                  <a:cubicBezTo>
                    <a:pt x="515" y="246"/>
                    <a:pt x="515" y="246"/>
                    <a:pt x="515" y="246"/>
                  </a:cubicBezTo>
                  <a:cubicBezTo>
                    <a:pt x="519" y="248"/>
                    <a:pt x="523" y="251"/>
                    <a:pt x="530" y="249"/>
                  </a:cubicBezTo>
                  <a:cubicBezTo>
                    <a:pt x="540" y="246"/>
                    <a:pt x="537" y="237"/>
                    <a:pt x="537" y="237"/>
                  </a:cubicBezTo>
                  <a:cubicBezTo>
                    <a:pt x="537" y="237"/>
                    <a:pt x="537" y="237"/>
                    <a:pt x="537" y="237"/>
                  </a:cubicBezTo>
                  <a:cubicBezTo>
                    <a:pt x="528" y="214"/>
                    <a:pt x="528" y="214"/>
                    <a:pt x="528" y="214"/>
                  </a:cubicBezTo>
                  <a:cubicBezTo>
                    <a:pt x="547" y="217"/>
                    <a:pt x="558" y="221"/>
                    <a:pt x="558" y="221"/>
                  </a:cubicBezTo>
                  <a:cubicBezTo>
                    <a:pt x="550" y="202"/>
                    <a:pt x="550" y="202"/>
                    <a:pt x="550" y="202"/>
                  </a:cubicBezTo>
                  <a:cubicBezTo>
                    <a:pt x="559" y="196"/>
                    <a:pt x="571" y="189"/>
                    <a:pt x="580" y="180"/>
                  </a:cubicBezTo>
                  <a:cubicBezTo>
                    <a:pt x="603" y="160"/>
                    <a:pt x="613" y="130"/>
                    <a:pt x="612" y="98"/>
                  </a:cubicBezTo>
                  <a:cubicBezTo>
                    <a:pt x="542" y="130"/>
                    <a:pt x="542" y="130"/>
                    <a:pt x="542" y="130"/>
                  </a:cubicBezTo>
                  <a:cubicBezTo>
                    <a:pt x="507" y="103"/>
                    <a:pt x="507" y="103"/>
                    <a:pt x="507" y="103"/>
                  </a:cubicBezTo>
                  <a:cubicBezTo>
                    <a:pt x="515" y="63"/>
                    <a:pt x="515" y="63"/>
                    <a:pt x="515" y="63"/>
                  </a:cubicBezTo>
                  <a:cubicBezTo>
                    <a:pt x="578" y="33"/>
                    <a:pt x="578" y="33"/>
                    <a:pt x="578" y="33"/>
                  </a:cubicBezTo>
                  <a:cubicBezTo>
                    <a:pt x="541" y="0"/>
                    <a:pt x="482" y="1"/>
                    <a:pt x="444" y="35"/>
                  </a:cubicBezTo>
                  <a:cubicBezTo>
                    <a:pt x="425" y="54"/>
                    <a:pt x="412" y="74"/>
                    <a:pt x="411" y="99"/>
                  </a:cubicBezTo>
                  <a:cubicBezTo>
                    <a:pt x="411" y="99"/>
                    <a:pt x="411" y="99"/>
                    <a:pt x="411" y="99"/>
                  </a:cubicBezTo>
                  <a:cubicBezTo>
                    <a:pt x="411" y="99"/>
                    <a:pt x="404" y="140"/>
                    <a:pt x="388" y="161"/>
                  </a:cubicBezTo>
                  <a:lnTo>
                    <a:pt x="388" y="161"/>
                  </a:lnTo>
                  <a:close/>
                  <a:moveTo>
                    <a:pt x="454" y="212"/>
                  </a:moveTo>
                  <a:lnTo>
                    <a:pt x="454" y="212"/>
                  </a:lnTo>
                  <a:cubicBezTo>
                    <a:pt x="441" y="218"/>
                    <a:pt x="441" y="218"/>
                    <a:pt x="441" y="218"/>
                  </a:cubicBezTo>
                  <a:cubicBezTo>
                    <a:pt x="417" y="165"/>
                    <a:pt x="417" y="165"/>
                    <a:pt x="417" y="165"/>
                  </a:cubicBezTo>
                  <a:cubicBezTo>
                    <a:pt x="430" y="158"/>
                    <a:pt x="430" y="158"/>
                    <a:pt x="430" y="158"/>
                  </a:cubicBezTo>
                  <a:cubicBezTo>
                    <a:pt x="430" y="158"/>
                    <a:pt x="430" y="158"/>
                    <a:pt x="430" y="158"/>
                  </a:cubicBezTo>
                  <a:cubicBezTo>
                    <a:pt x="431" y="161"/>
                    <a:pt x="431" y="161"/>
                    <a:pt x="431" y="161"/>
                  </a:cubicBezTo>
                  <a:cubicBezTo>
                    <a:pt x="435" y="164"/>
                    <a:pt x="435" y="164"/>
                    <a:pt x="435" y="164"/>
                  </a:cubicBezTo>
                  <a:cubicBezTo>
                    <a:pt x="429" y="169"/>
                    <a:pt x="429" y="169"/>
                    <a:pt x="429" y="169"/>
                  </a:cubicBezTo>
                  <a:cubicBezTo>
                    <a:pt x="430" y="172"/>
                    <a:pt x="430" y="172"/>
                    <a:pt x="430" y="172"/>
                  </a:cubicBezTo>
                  <a:cubicBezTo>
                    <a:pt x="430" y="172"/>
                    <a:pt x="430" y="172"/>
                    <a:pt x="430" y="172"/>
                  </a:cubicBezTo>
                  <a:cubicBezTo>
                    <a:pt x="430" y="172"/>
                    <a:pt x="433" y="171"/>
                    <a:pt x="436" y="170"/>
                  </a:cubicBezTo>
                  <a:cubicBezTo>
                    <a:pt x="439" y="180"/>
                    <a:pt x="439" y="180"/>
                    <a:pt x="439" y="180"/>
                  </a:cubicBezTo>
                  <a:cubicBezTo>
                    <a:pt x="436" y="181"/>
                    <a:pt x="432" y="182"/>
                    <a:pt x="433" y="185"/>
                  </a:cubicBezTo>
                  <a:cubicBezTo>
                    <a:pt x="436" y="185"/>
                    <a:pt x="436" y="185"/>
                    <a:pt x="436" y="185"/>
                  </a:cubicBezTo>
                  <a:cubicBezTo>
                    <a:pt x="437" y="188"/>
                    <a:pt x="441" y="187"/>
                    <a:pt x="444" y="186"/>
                  </a:cubicBezTo>
                  <a:cubicBezTo>
                    <a:pt x="446" y="193"/>
                    <a:pt x="446" y="193"/>
                    <a:pt x="446" y="193"/>
                  </a:cubicBezTo>
                  <a:cubicBezTo>
                    <a:pt x="442" y="194"/>
                    <a:pt x="439" y="194"/>
                    <a:pt x="440" y="198"/>
                  </a:cubicBezTo>
                  <a:cubicBezTo>
                    <a:pt x="444" y="200"/>
                    <a:pt x="444" y="200"/>
                    <a:pt x="444" y="200"/>
                  </a:cubicBezTo>
                  <a:cubicBezTo>
                    <a:pt x="444" y="200"/>
                    <a:pt x="444" y="200"/>
                    <a:pt x="450" y="199"/>
                  </a:cubicBezTo>
                  <a:cubicBezTo>
                    <a:pt x="452" y="205"/>
                    <a:pt x="452" y="205"/>
                    <a:pt x="452" y="205"/>
                  </a:cubicBezTo>
                  <a:cubicBezTo>
                    <a:pt x="449" y="206"/>
                    <a:pt x="446" y="210"/>
                    <a:pt x="446" y="210"/>
                  </a:cubicBezTo>
                  <a:cubicBezTo>
                    <a:pt x="447" y="213"/>
                    <a:pt x="447" y="213"/>
                    <a:pt x="447" y="213"/>
                  </a:cubicBezTo>
                  <a:cubicBezTo>
                    <a:pt x="447" y="213"/>
                    <a:pt x="447" y="213"/>
                    <a:pt x="447" y="213"/>
                  </a:cubicBezTo>
                  <a:cubicBezTo>
                    <a:pt x="447" y="213"/>
                    <a:pt x="451" y="213"/>
                    <a:pt x="454" y="212"/>
                  </a:cubicBezTo>
                  <a:cubicBezTo>
                    <a:pt x="454" y="212"/>
                    <a:pt x="454" y="212"/>
                    <a:pt x="454" y="212"/>
                  </a:cubicBezTo>
                  <a:lnTo>
                    <a:pt x="454" y="212"/>
                  </a:lnTo>
                  <a:close/>
                  <a:moveTo>
                    <a:pt x="35" y="518"/>
                  </a:moveTo>
                  <a:lnTo>
                    <a:pt x="35" y="518"/>
                  </a:lnTo>
                  <a:cubicBezTo>
                    <a:pt x="49" y="504"/>
                    <a:pt x="67" y="506"/>
                    <a:pt x="77" y="518"/>
                  </a:cubicBezTo>
                  <a:cubicBezTo>
                    <a:pt x="91" y="532"/>
                    <a:pt x="89" y="550"/>
                    <a:pt x="77" y="560"/>
                  </a:cubicBezTo>
                  <a:cubicBezTo>
                    <a:pt x="67" y="574"/>
                    <a:pt x="45" y="572"/>
                    <a:pt x="35" y="560"/>
                  </a:cubicBezTo>
                  <a:cubicBezTo>
                    <a:pt x="22" y="550"/>
                    <a:pt x="23" y="528"/>
                    <a:pt x="35" y="518"/>
                  </a:cubicBezTo>
                  <a:lnTo>
                    <a:pt x="35" y="518"/>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88" name="Freeform 11"/>
            <p:cNvSpPr>
              <a:spLocks noEditPoints="1"/>
            </p:cNvSpPr>
            <p:nvPr/>
          </p:nvSpPr>
          <p:spPr bwMode="auto">
            <a:xfrm>
              <a:off x="590551" y="2673351"/>
              <a:ext cx="587375" cy="571500"/>
            </a:xfrm>
            <a:custGeom>
              <a:avLst/>
              <a:gdLst>
                <a:gd name="T0" fmla="*/ 388 w 613"/>
                <a:gd name="T1" fmla="*/ 161 h 597"/>
                <a:gd name="T2" fmla="*/ 20 w 613"/>
                <a:gd name="T3" fmla="*/ 501 h 597"/>
                <a:gd name="T4" fmla="*/ 21 w 613"/>
                <a:gd name="T5" fmla="*/ 574 h 597"/>
                <a:gd name="T6" fmla="*/ 92 w 613"/>
                <a:gd name="T7" fmla="*/ 578 h 597"/>
                <a:gd name="T8" fmla="*/ 324 w 613"/>
                <a:gd name="T9" fmla="*/ 340 h 597"/>
                <a:gd name="T10" fmla="*/ 504 w 613"/>
                <a:gd name="T11" fmla="*/ 217 h 597"/>
                <a:gd name="T12" fmla="*/ 515 w 613"/>
                <a:gd name="T13" fmla="*/ 246 h 597"/>
                <a:gd name="T14" fmla="*/ 537 w 613"/>
                <a:gd name="T15" fmla="*/ 237 h 597"/>
                <a:gd name="T16" fmla="*/ 528 w 613"/>
                <a:gd name="T17" fmla="*/ 214 h 597"/>
                <a:gd name="T18" fmla="*/ 550 w 613"/>
                <a:gd name="T19" fmla="*/ 202 h 597"/>
                <a:gd name="T20" fmla="*/ 612 w 613"/>
                <a:gd name="T21" fmla="*/ 98 h 597"/>
                <a:gd name="T22" fmla="*/ 507 w 613"/>
                <a:gd name="T23" fmla="*/ 103 h 597"/>
                <a:gd name="T24" fmla="*/ 578 w 613"/>
                <a:gd name="T25" fmla="*/ 33 h 597"/>
                <a:gd name="T26" fmla="*/ 411 w 613"/>
                <a:gd name="T27" fmla="*/ 99 h 597"/>
                <a:gd name="T28" fmla="*/ 388 w 613"/>
                <a:gd name="T29" fmla="*/ 161 h 597"/>
                <a:gd name="T30" fmla="*/ 454 w 613"/>
                <a:gd name="T31" fmla="*/ 212 h 597"/>
                <a:gd name="T32" fmla="*/ 441 w 613"/>
                <a:gd name="T33" fmla="*/ 218 h 597"/>
                <a:gd name="T34" fmla="*/ 430 w 613"/>
                <a:gd name="T35" fmla="*/ 158 h 597"/>
                <a:gd name="T36" fmla="*/ 431 w 613"/>
                <a:gd name="T37" fmla="*/ 161 h 597"/>
                <a:gd name="T38" fmla="*/ 429 w 613"/>
                <a:gd name="T39" fmla="*/ 169 h 597"/>
                <a:gd name="T40" fmla="*/ 430 w 613"/>
                <a:gd name="T41" fmla="*/ 172 h 597"/>
                <a:gd name="T42" fmla="*/ 439 w 613"/>
                <a:gd name="T43" fmla="*/ 180 h 597"/>
                <a:gd name="T44" fmla="*/ 436 w 613"/>
                <a:gd name="T45" fmla="*/ 185 h 597"/>
                <a:gd name="T46" fmla="*/ 446 w 613"/>
                <a:gd name="T47" fmla="*/ 193 h 597"/>
                <a:gd name="T48" fmla="*/ 444 w 613"/>
                <a:gd name="T49" fmla="*/ 200 h 597"/>
                <a:gd name="T50" fmla="*/ 452 w 613"/>
                <a:gd name="T51" fmla="*/ 205 h 597"/>
                <a:gd name="T52" fmla="*/ 447 w 613"/>
                <a:gd name="T53" fmla="*/ 213 h 597"/>
                <a:gd name="T54" fmla="*/ 454 w 613"/>
                <a:gd name="T55" fmla="*/ 212 h 597"/>
                <a:gd name="T56" fmla="*/ 454 w 613"/>
                <a:gd name="T57" fmla="*/ 212 h 597"/>
                <a:gd name="T58" fmla="*/ 35 w 613"/>
                <a:gd name="T59" fmla="*/ 518 h 597"/>
                <a:gd name="T60" fmla="*/ 77 w 613"/>
                <a:gd name="T61" fmla="*/ 560 h 597"/>
                <a:gd name="T62" fmla="*/ 35 w 613"/>
                <a:gd name="T63" fmla="*/ 51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3" h="597">
                  <a:moveTo>
                    <a:pt x="388" y="161"/>
                  </a:moveTo>
                  <a:lnTo>
                    <a:pt x="388" y="161"/>
                  </a:lnTo>
                  <a:cubicBezTo>
                    <a:pt x="373" y="183"/>
                    <a:pt x="356" y="215"/>
                    <a:pt x="272" y="286"/>
                  </a:cubicBezTo>
                  <a:cubicBezTo>
                    <a:pt x="190" y="352"/>
                    <a:pt x="23" y="500"/>
                    <a:pt x="20" y="501"/>
                  </a:cubicBezTo>
                  <a:cubicBezTo>
                    <a:pt x="20" y="501"/>
                    <a:pt x="20" y="501"/>
                    <a:pt x="20" y="501"/>
                  </a:cubicBezTo>
                  <a:cubicBezTo>
                    <a:pt x="0" y="520"/>
                    <a:pt x="2" y="555"/>
                    <a:pt x="21" y="574"/>
                  </a:cubicBezTo>
                  <a:cubicBezTo>
                    <a:pt x="40" y="594"/>
                    <a:pt x="72" y="597"/>
                    <a:pt x="92" y="578"/>
                  </a:cubicBezTo>
                  <a:cubicBezTo>
                    <a:pt x="92" y="578"/>
                    <a:pt x="92" y="578"/>
                    <a:pt x="92" y="578"/>
                  </a:cubicBezTo>
                  <a:cubicBezTo>
                    <a:pt x="92" y="578"/>
                    <a:pt x="92" y="578"/>
                    <a:pt x="92" y="578"/>
                  </a:cubicBezTo>
                  <a:cubicBezTo>
                    <a:pt x="92" y="578"/>
                    <a:pt x="249" y="418"/>
                    <a:pt x="324" y="340"/>
                  </a:cubicBezTo>
                  <a:cubicBezTo>
                    <a:pt x="400" y="264"/>
                    <a:pt x="432" y="249"/>
                    <a:pt x="456" y="233"/>
                  </a:cubicBezTo>
                  <a:cubicBezTo>
                    <a:pt x="468" y="226"/>
                    <a:pt x="488" y="221"/>
                    <a:pt x="504" y="217"/>
                  </a:cubicBezTo>
                  <a:cubicBezTo>
                    <a:pt x="515" y="246"/>
                    <a:pt x="515" y="246"/>
                    <a:pt x="515" y="246"/>
                  </a:cubicBezTo>
                  <a:cubicBezTo>
                    <a:pt x="515" y="246"/>
                    <a:pt x="515" y="246"/>
                    <a:pt x="515" y="246"/>
                  </a:cubicBezTo>
                  <a:cubicBezTo>
                    <a:pt x="519" y="248"/>
                    <a:pt x="523" y="251"/>
                    <a:pt x="530" y="249"/>
                  </a:cubicBezTo>
                  <a:cubicBezTo>
                    <a:pt x="540" y="246"/>
                    <a:pt x="537" y="237"/>
                    <a:pt x="537" y="237"/>
                  </a:cubicBezTo>
                  <a:cubicBezTo>
                    <a:pt x="537" y="237"/>
                    <a:pt x="537" y="237"/>
                    <a:pt x="537" y="237"/>
                  </a:cubicBezTo>
                  <a:cubicBezTo>
                    <a:pt x="528" y="214"/>
                    <a:pt x="528" y="214"/>
                    <a:pt x="528" y="214"/>
                  </a:cubicBezTo>
                  <a:cubicBezTo>
                    <a:pt x="547" y="217"/>
                    <a:pt x="558" y="221"/>
                    <a:pt x="558" y="221"/>
                  </a:cubicBezTo>
                  <a:cubicBezTo>
                    <a:pt x="550" y="202"/>
                    <a:pt x="550" y="202"/>
                    <a:pt x="550" y="202"/>
                  </a:cubicBezTo>
                  <a:cubicBezTo>
                    <a:pt x="559" y="196"/>
                    <a:pt x="571" y="189"/>
                    <a:pt x="580" y="180"/>
                  </a:cubicBezTo>
                  <a:cubicBezTo>
                    <a:pt x="603" y="160"/>
                    <a:pt x="613" y="130"/>
                    <a:pt x="612" y="98"/>
                  </a:cubicBezTo>
                  <a:cubicBezTo>
                    <a:pt x="542" y="130"/>
                    <a:pt x="542" y="130"/>
                    <a:pt x="542" y="130"/>
                  </a:cubicBezTo>
                  <a:cubicBezTo>
                    <a:pt x="507" y="103"/>
                    <a:pt x="507" y="103"/>
                    <a:pt x="507" y="103"/>
                  </a:cubicBezTo>
                  <a:cubicBezTo>
                    <a:pt x="515" y="63"/>
                    <a:pt x="515" y="63"/>
                    <a:pt x="515" y="63"/>
                  </a:cubicBezTo>
                  <a:cubicBezTo>
                    <a:pt x="578" y="33"/>
                    <a:pt x="578" y="33"/>
                    <a:pt x="578" y="33"/>
                  </a:cubicBezTo>
                  <a:cubicBezTo>
                    <a:pt x="541" y="0"/>
                    <a:pt x="482" y="1"/>
                    <a:pt x="444" y="35"/>
                  </a:cubicBezTo>
                  <a:cubicBezTo>
                    <a:pt x="425" y="54"/>
                    <a:pt x="412" y="74"/>
                    <a:pt x="411" y="99"/>
                  </a:cubicBezTo>
                  <a:cubicBezTo>
                    <a:pt x="411" y="99"/>
                    <a:pt x="411" y="99"/>
                    <a:pt x="411" y="99"/>
                  </a:cubicBezTo>
                  <a:cubicBezTo>
                    <a:pt x="411" y="99"/>
                    <a:pt x="404" y="140"/>
                    <a:pt x="388" y="161"/>
                  </a:cubicBezTo>
                  <a:lnTo>
                    <a:pt x="388" y="161"/>
                  </a:lnTo>
                  <a:close/>
                  <a:moveTo>
                    <a:pt x="454" y="212"/>
                  </a:moveTo>
                  <a:lnTo>
                    <a:pt x="454" y="212"/>
                  </a:lnTo>
                  <a:cubicBezTo>
                    <a:pt x="441" y="218"/>
                    <a:pt x="441" y="218"/>
                    <a:pt x="441" y="218"/>
                  </a:cubicBezTo>
                  <a:cubicBezTo>
                    <a:pt x="417" y="165"/>
                    <a:pt x="417" y="165"/>
                    <a:pt x="417" y="165"/>
                  </a:cubicBezTo>
                  <a:cubicBezTo>
                    <a:pt x="430" y="158"/>
                    <a:pt x="430" y="158"/>
                    <a:pt x="430" y="158"/>
                  </a:cubicBezTo>
                  <a:cubicBezTo>
                    <a:pt x="430" y="158"/>
                    <a:pt x="430" y="158"/>
                    <a:pt x="430" y="158"/>
                  </a:cubicBezTo>
                  <a:cubicBezTo>
                    <a:pt x="431" y="161"/>
                    <a:pt x="431" y="161"/>
                    <a:pt x="431" y="161"/>
                  </a:cubicBezTo>
                  <a:cubicBezTo>
                    <a:pt x="435" y="164"/>
                    <a:pt x="435" y="164"/>
                    <a:pt x="435" y="164"/>
                  </a:cubicBezTo>
                  <a:cubicBezTo>
                    <a:pt x="429" y="169"/>
                    <a:pt x="429" y="169"/>
                    <a:pt x="429" y="169"/>
                  </a:cubicBezTo>
                  <a:cubicBezTo>
                    <a:pt x="430" y="172"/>
                    <a:pt x="430" y="172"/>
                    <a:pt x="430" y="172"/>
                  </a:cubicBezTo>
                  <a:cubicBezTo>
                    <a:pt x="430" y="172"/>
                    <a:pt x="430" y="172"/>
                    <a:pt x="430" y="172"/>
                  </a:cubicBezTo>
                  <a:cubicBezTo>
                    <a:pt x="430" y="172"/>
                    <a:pt x="433" y="171"/>
                    <a:pt x="436" y="170"/>
                  </a:cubicBezTo>
                  <a:cubicBezTo>
                    <a:pt x="439" y="180"/>
                    <a:pt x="439" y="180"/>
                    <a:pt x="439" y="180"/>
                  </a:cubicBezTo>
                  <a:cubicBezTo>
                    <a:pt x="436" y="181"/>
                    <a:pt x="432" y="182"/>
                    <a:pt x="433" y="185"/>
                  </a:cubicBezTo>
                  <a:cubicBezTo>
                    <a:pt x="436" y="185"/>
                    <a:pt x="436" y="185"/>
                    <a:pt x="436" y="185"/>
                  </a:cubicBezTo>
                  <a:cubicBezTo>
                    <a:pt x="437" y="188"/>
                    <a:pt x="441" y="187"/>
                    <a:pt x="444" y="186"/>
                  </a:cubicBezTo>
                  <a:cubicBezTo>
                    <a:pt x="446" y="193"/>
                    <a:pt x="446" y="193"/>
                    <a:pt x="446" y="193"/>
                  </a:cubicBezTo>
                  <a:cubicBezTo>
                    <a:pt x="442" y="194"/>
                    <a:pt x="439" y="194"/>
                    <a:pt x="440" y="198"/>
                  </a:cubicBezTo>
                  <a:cubicBezTo>
                    <a:pt x="444" y="200"/>
                    <a:pt x="444" y="200"/>
                    <a:pt x="444" y="200"/>
                  </a:cubicBezTo>
                  <a:cubicBezTo>
                    <a:pt x="444" y="200"/>
                    <a:pt x="444" y="200"/>
                    <a:pt x="450" y="199"/>
                  </a:cubicBezTo>
                  <a:cubicBezTo>
                    <a:pt x="452" y="205"/>
                    <a:pt x="452" y="205"/>
                    <a:pt x="452" y="205"/>
                  </a:cubicBezTo>
                  <a:cubicBezTo>
                    <a:pt x="449" y="206"/>
                    <a:pt x="446" y="210"/>
                    <a:pt x="446" y="210"/>
                  </a:cubicBezTo>
                  <a:cubicBezTo>
                    <a:pt x="447" y="213"/>
                    <a:pt x="447" y="213"/>
                    <a:pt x="447" y="213"/>
                  </a:cubicBezTo>
                  <a:cubicBezTo>
                    <a:pt x="447" y="213"/>
                    <a:pt x="447" y="213"/>
                    <a:pt x="447" y="213"/>
                  </a:cubicBezTo>
                  <a:cubicBezTo>
                    <a:pt x="447" y="213"/>
                    <a:pt x="451" y="213"/>
                    <a:pt x="454" y="212"/>
                  </a:cubicBezTo>
                  <a:cubicBezTo>
                    <a:pt x="454" y="212"/>
                    <a:pt x="454" y="212"/>
                    <a:pt x="454" y="212"/>
                  </a:cubicBezTo>
                  <a:lnTo>
                    <a:pt x="454" y="212"/>
                  </a:lnTo>
                  <a:close/>
                  <a:moveTo>
                    <a:pt x="35" y="518"/>
                  </a:moveTo>
                  <a:lnTo>
                    <a:pt x="35" y="518"/>
                  </a:lnTo>
                  <a:cubicBezTo>
                    <a:pt x="49" y="504"/>
                    <a:pt x="67" y="506"/>
                    <a:pt x="77" y="518"/>
                  </a:cubicBezTo>
                  <a:cubicBezTo>
                    <a:pt x="91" y="532"/>
                    <a:pt x="89" y="550"/>
                    <a:pt x="77" y="560"/>
                  </a:cubicBezTo>
                  <a:cubicBezTo>
                    <a:pt x="67" y="574"/>
                    <a:pt x="45" y="572"/>
                    <a:pt x="35" y="560"/>
                  </a:cubicBezTo>
                  <a:cubicBezTo>
                    <a:pt x="22" y="550"/>
                    <a:pt x="23" y="528"/>
                    <a:pt x="35" y="518"/>
                  </a:cubicBezTo>
                  <a:lnTo>
                    <a:pt x="35" y="518"/>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sp>
        <p:nvSpPr>
          <p:cNvPr id="189" name="Freeform 12"/>
          <p:cNvSpPr>
            <a:spLocks/>
          </p:cNvSpPr>
          <p:nvPr/>
        </p:nvSpPr>
        <p:spPr bwMode="auto">
          <a:xfrm>
            <a:off x="441885" y="4334726"/>
            <a:ext cx="930275" cy="444500"/>
          </a:xfrm>
          <a:custGeom>
            <a:avLst/>
            <a:gdLst>
              <a:gd name="T0" fmla="*/ 881 w 972"/>
              <a:gd name="T1" fmla="*/ 29 h 466"/>
              <a:gd name="T2" fmla="*/ 881 w 972"/>
              <a:gd name="T3" fmla="*/ 29 h 466"/>
              <a:gd name="T4" fmla="*/ 562 w 972"/>
              <a:gd name="T5" fmla="*/ 192 h 466"/>
              <a:gd name="T6" fmla="*/ 703 w 972"/>
              <a:gd name="T7" fmla="*/ 261 h 466"/>
              <a:gd name="T8" fmla="*/ 868 w 972"/>
              <a:gd name="T9" fmla="*/ 184 h 466"/>
              <a:gd name="T10" fmla="*/ 922 w 972"/>
              <a:gd name="T11" fmla="*/ 205 h 466"/>
              <a:gd name="T12" fmla="*/ 852 w 972"/>
              <a:gd name="T13" fmla="*/ 274 h 466"/>
              <a:gd name="T14" fmla="*/ 756 w 972"/>
              <a:gd name="T15" fmla="*/ 291 h 466"/>
              <a:gd name="T16" fmla="*/ 752 w 972"/>
              <a:gd name="T17" fmla="*/ 299 h 466"/>
              <a:gd name="T18" fmla="*/ 848 w 972"/>
              <a:gd name="T19" fmla="*/ 278 h 466"/>
              <a:gd name="T20" fmla="*/ 918 w 972"/>
              <a:gd name="T21" fmla="*/ 269 h 466"/>
              <a:gd name="T22" fmla="*/ 972 w 972"/>
              <a:gd name="T23" fmla="*/ 282 h 466"/>
              <a:gd name="T24" fmla="*/ 831 w 972"/>
              <a:gd name="T25" fmla="*/ 346 h 466"/>
              <a:gd name="T26" fmla="*/ 810 w 972"/>
              <a:gd name="T27" fmla="*/ 368 h 466"/>
              <a:gd name="T28" fmla="*/ 727 w 972"/>
              <a:gd name="T29" fmla="*/ 355 h 466"/>
              <a:gd name="T30" fmla="*/ 438 w 972"/>
              <a:gd name="T31" fmla="*/ 282 h 466"/>
              <a:gd name="T32" fmla="*/ 417 w 972"/>
              <a:gd name="T33" fmla="*/ 466 h 466"/>
              <a:gd name="T34" fmla="*/ 351 w 972"/>
              <a:gd name="T35" fmla="*/ 398 h 466"/>
              <a:gd name="T36" fmla="*/ 255 w 972"/>
              <a:gd name="T37" fmla="*/ 188 h 466"/>
              <a:gd name="T38" fmla="*/ 40 w 972"/>
              <a:gd name="T39" fmla="*/ 55 h 466"/>
              <a:gd name="T40" fmla="*/ 143 w 972"/>
              <a:gd name="T41" fmla="*/ 8 h 466"/>
              <a:gd name="T42" fmla="*/ 384 w 972"/>
              <a:gd name="T43" fmla="*/ 111 h 466"/>
              <a:gd name="T44" fmla="*/ 429 w 972"/>
              <a:gd name="T45" fmla="*/ 102 h 466"/>
              <a:gd name="T46" fmla="*/ 794 w 972"/>
              <a:gd name="T47" fmla="*/ 17 h 466"/>
              <a:gd name="T48" fmla="*/ 881 w 972"/>
              <a:gd name="T49" fmla="*/ 29 h 466"/>
              <a:gd name="T50" fmla="*/ 881 w 972"/>
              <a:gd name="T51" fmla="*/ 2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2" h="466">
                <a:moveTo>
                  <a:pt x="881" y="29"/>
                </a:moveTo>
                <a:lnTo>
                  <a:pt x="881" y="29"/>
                </a:lnTo>
                <a:cubicBezTo>
                  <a:pt x="881" y="29"/>
                  <a:pt x="554" y="179"/>
                  <a:pt x="562" y="192"/>
                </a:cubicBezTo>
                <a:cubicBezTo>
                  <a:pt x="703" y="261"/>
                  <a:pt x="703" y="261"/>
                  <a:pt x="703" y="261"/>
                </a:cubicBezTo>
                <a:cubicBezTo>
                  <a:pt x="868" y="184"/>
                  <a:pt x="868" y="184"/>
                  <a:pt x="868" y="184"/>
                </a:cubicBezTo>
                <a:cubicBezTo>
                  <a:pt x="922" y="205"/>
                  <a:pt x="922" y="205"/>
                  <a:pt x="922" y="205"/>
                </a:cubicBezTo>
                <a:cubicBezTo>
                  <a:pt x="852" y="274"/>
                  <a:pt x="852" y="274"/>
                  <a:pt x="852" y="274"/>
                </a:cubicBezTo>
                <a:cubicBezTo>
                  <a:pt x="756" y="291"/>
                  <a:pt x="756" y="291"/>
                  <a:pt x="756" y="291"/>
                </a:cubicBezTo>
                <a:cubicBezTo>
                  <a:pt x="752" y="299"/>
                  <a:pt x="752" y="299"/>
                  <a:pt x="752" y="299"/>
                </a:cubicBezTo>
                <a:cubicBezTo>
                  <a:pt x="848" y="278"/>
                  <a:pt x="848" y="278"/>
                  <a:pt x="848" y="278"/>
                </a:cubicBezTo>
                <a:cubicBezTo>
                  <a:pt x="848" y="278"/>
                  <a:pt x="897" y="265"/>
                  <a:pt x="918" y="269"/>
                </a:cubicBezTo>
                <a:cubicBezTo>
                  <a:pt x="943" y="274"/>
                  <a:pt x="972" y="282"/>
                  <a:pt x="972" y="282"/>
                </a:cubicBezTo>
                <a:cubicBezTo>
                  <a:pt x="831" y="346"/>
                  <a:pt x="831" y="346"/>
                  <a:pt x="831" y="346"/>
                </a:cubicBezTo>
                <a:cubicBezTo>
                  <a:pt x="831" y="346"/>
                  <a:pt x="819" y="355"/>
                  <a:pt x="810" y="368"/>
                </a:cubicBezTo>
                <a:cubicBezTo>
                  <a:pt x="727" y="355"/>
                  <a:pt x="727" y="355"/>
                  <a:pt x="727" y="355"/>
                </a:cubicBezTo>
                <a:cubicBezTo>
                  <a:pt x="438" y="282"/>
                  <a:pt x="438" y="282"/>
                  <a:pt x="438" y="282"/>
                </a:cubicBezTo>
                <a:cubicBezTo>
                  <a:pt x="417" y="466"/>
                  <a:pt x="417" y="466"/>
                  <a:pt x="417" y="466"/>
                </a:cubicBezTo>
                <a:cubicBezTo>
                  <a:pt x="417" y="466"/>
                  <a:pt x="359" y="415"/>
                  <a:pt x="351" y="398"/>
                </a:cubicBezTo>
                <a:cubicBezTo>
                  <a:pt x="351" y="398"/>
                  <a:pt x="276" y="231"/>
                  <a:pt x="255" y="188"/>
                </a:cubicBezTo>
                <a:cubicBezTo>
                  <a:pt x="230" y="149"/>
                  <a:pt x="81" y="107"/>
                  <a:pt x="40" y="55"/>
                </a:cubicBezTo>
                <a:cubicBezTo>
                  <a:pt x="0" y="0"/>
                  <a:pt x="102" y="8"/>
                  <a:pt x="143" y="8"/>
                </a:cubicBezTo>
                <a:cubicBezTo>
                  <a:pt x="185" y="8"/>
                  <a:pt x="384" y="111"/>
                  <a:pt x="384" y="111"/>
                </a:cubicBezTo>
                <a:cubicBezTo>
                  <a:pt x="384" y="111"/>
                  <a:pt x="388" y="111"/>
                  <a:pt x="429" y="102"/>
                </a:cubicBezTo>
                <a:cubicBezTo>
                  <a:pt x="471" y="94"/>
                  <a:pt x="794" y="17"/>
                  <a:pt x="794" y="17"/>
                </a:cubicBezTo>
                <a:cubicBezTo>
                  <a:pt x="794" y="17"/>
                  <a:pt x="827" y="8"/>
                  <a:pt x="881" y="29"/>
                </a:cubicBezTo>
                <a:lnTo>
                  <a:pt x="881" y="29"/>
                </a:lnTo>
                <a:close/>
              </a:path>
            </a:pathLst>
          </a:custGeom>
          <a:noFill/>
          <a:ln w="12700" cap="flat">
            <a:solidFill>
              <a:srgbClr val="008F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0" name="Freeform 13"/>
          <p:cNvSpPr>
            <a:spLocks noEditPoints="1"/>
          </p:cNvSpPr>
          <p:nvPr/>
        </p:nvSpPr>
        <p:spPr bwMode="auto">
          <a:xfrm>
            <a:off x="1652433" y="2262367"/>
            <a:ext cx="498475" cy="433388"/>
          </a:xfrm>
          <a:custGeom>
            <a:avLst/>
            <a:gdLst>
              <a:gd name="T0" fmla="*/ 500 w 520"/>
              <a:gd name="T1" fmla="*/ 401 h 453"/>
              <a:gd name="T2" fmla="*/ 458 w 520"/>
              <a:gd name="T3" fmla="*/ 383 h 453"/>
              <a:gd name="T4" fmla="*/ 458 w 520"/>
              <a:gd name="T5" fmla="*/ 374 h 453"/>
              <a:gd name="T6" fmla="*/ 452 w 520"/>
              <a:gd name="T7" fmla="*/ 133 h 453"/>
              <a:gd name="T8" fmla="*/ 455 w 520"/>
              <a:gd name="T9" fmla="*/ 127 h 453"/>
              <a:gd name="T10" fmla="*/ 469 w 520"/>
              <a:gd name="T11" fmla="*/ 122 h 453"/>
              <a:gd name="T12" fmla="*/ 460 w 520"/>
              <a:gd name="T13" fmla="*/ 110 h 453"/>
              <a:gd name="T14" fmla="*/ 460 w 520"/>
              <a:gd name="T15" fmla="*/ 101 h 453"/>
              <a:gd name="T16" fmla="*/ 469 w 520"/>
              <a:gd name="T17" fmla="*/ 92 h 453"/>
              <a:gd name="T18" fmla="*/ 260 w 520"/>
              <a:gd name="T19" fmla="*/ 0 h 453"/>
              <a:gd name="T20" fmla="*/ 49 w 520"/>
              <a:gd name="T21" fmla="*/ 92 h 453"/>
              <a:gd name="T22" fmla="*/ 58 w 520"/>
              <a:gd name="T23" fmla="*/ 101 h 453"/>
              <a:gd name="T24" fmla="*/ 58 w 520"/>
              <a:gd name="T25" fmla="*/ 110 h 453"/>
              <a:gd name="T26" fmla="*/ 49 w 520"/>
              <a:gd name="T27" fmla="*/ 122 h 453"/>
              <a:gd name="T28" fmla="*/ 66 w 520"/>
              <a:gd name="T29" fmla="*/ 127 h 453"/>
              <a:gd name="T30" fmla="*/ 69 w 520"/>
              <a:gd name="T31" fmla="*/ 133 h 453"/>
              <a:gd name="T32" fmla="*/ 60 w 520"/>
              <a:gd name="T33" fmla="*/ 374 h 453"/>
              <a:gd name="T34" fmla="*/ 63 w 520"/>
              <a:gd name="T35" fmla="*/ 383 h 453"/>
              <a:gd name="T36" fmla="*/ 18 w 520"/>
              <a:gd name="T37" fmla="*/ 401 h 453"/>
              <a:gd name="T38" fmla="*/ 0 w 520"/>
              <a:gd name="T39" fmla="*/ 453 h 453"/>
              <a:gd name="T40" fmla="*/ 500 w 520"/>
              <a:gd name="T41" fmla="*/ 421 h 453"/>
              <a:gd name="T42" fmla="*/ 420 w 520"/>
              <a:gd name="T43" fmla="*/ 130 h 453"/>
              <a:gd name="T44" fmla="*/ 415 w 520"/>
              <a:gd name="T45" fmla="*/ 212 h 453"/>
              <a:gd name="T46" fmla="*/ 415 w 520"/>
              <a:gd name="T47" fmla="*/ 377 h 453"/>
              <a:gd name="T48" fmla="*/ 343 w 520"/>
              <a:gd name="T49" fmla="*/ 383 h 453"/>
              <a:gd name="T50" fmla="*/ 343 w 520"/>
              <a:gd name="T51" fmla="*/ 374 h 453"/>
              <a:gd name="T52" fmla="*/ 335 w 520"/>
              <a:gd name="T53" fmla="*/ 133 h 453"/>
              <a:gd name="T54" fmla="*/ 340 w 520"/>
              <a:gd name="T55" fmla="*/ 127 h 453"/>
              <a:gd name="T56" fmla="*/ 418 w 520"/>
              <a:gd name="T57" fmla="*/ 127 h 453"/>
              <a:gd name="T58" fmla="*/ 303 w 520"/>
              <a:gd name="T59" fmla="*/ 127 h 453"/>
              <a:gd name="T60" fmla="*/ 306 w 520"/>
              <a:gd name="T61" fmla="*/ 130 h 453"/>
              <a:gd name="T62" fmla="*/ 300 w 520"/>
              <a:gd name="T63" fmla="*/ 212 h 453"/>
              <a:gd name="T64" fmla="*/ 298 w 520"/>
              <a:gd name="T65" fmla="*/ 377 h 453"/>
              <a:gd name="T66" fmla="*/ 220 w 520"/>
              <a:gd name="T67" fmla="*/ 383 h 453"/>
              <a:gd name="T68" fmla="*/ 223 w 520"/>
              <a:gd name="T69" fmla="*/ 374 h 453"/>
              <a:gd name="T70" fmla="*/ 215 w 520"/>
              <a:gd name="T71" fmla="*/ 133 h 453"/>
              <a:gd name="T72" fmla="*/ 218 w 520"/>
              <a:gd name="T73" fmla="*/ 127 h 453"/>
              <a:gd name="T74" fmla="*/ 303 w 520"/>
              <a:gd name="T75" fmla="*/ 127 h 453"/>
              <a:gd name="T76" fmla="*/ 106 w 520"/>
              <a:gd name="T77" fmla="*/ 374 h 453"/>
              <a:gd name="T78" fmla="*/ 100 w 520"/>
              <a:gd name="T79" fmla="*/ 133 h 453"/>
              <a:gd name="T80" fmla="*/ 103 w 520"/>
              <a:gd name="T81" fmla="*/ 127 h 453"/>
              <a:gd name="T82" fmla="*/ 180 w 520"/>
              <a:gd name="T83" fmla="*/ 127 h 453"/>
              <a:gd name="T84" fmla="*/ 186 w 520"/>
              <a:gd name="T85" fmla="*/ 133 h 453"/>
              <a:gd name="T86" fmla="*/ 178 w 520"/>
              <a:gd name="T87" fmla="*/ 374 h 453"/>
              <a:gd name="T88" fmla="*/ 178 w 520"/>
              <a:gd name="T89" fmla="*/ 383 h 453"/>
              <a:gd name="T90" fmla="*/ 106 w 520"/>
              <a:gd name="T91" fmla="*/ 37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0" h="453">
                <a:moveTo>
                  <a:pt x="500" y="421"/>
                </a:moveTo>
                <a:lnTo>
                  <a:pt x="500" y="421"/>
                </a:lnTo>
                <a:cubicBezTo>
                  <a:pt x="500" y="401"/>
                  <a:pt x="500" y="401"/>
                  <a:pt x="500" y="401"/>
                </a:cubicBezTo>
                <a:cubicBezTo>
                  <a:pt x="483" y="401"/>
                  <a:pt x="483" y="401"/>
                  <a:pt x="483" y="401"/>
                </a:cubicBezTo>
                <a:cubicBezTo>
                  <a:pt x="483" y="383"/>
                  <a:pt x="483" y="383"/>
                  <a:pt x="483" y="383"/>
                </a:cubicBezTo>
                <a:cubicBezTo>
                  <a:pt x="458" y="383"/>
                  <a:pt x="458" y="383"/>
                  <a:pt x="458" y="383"/>
                </a:cubicBezTo>
                <a:cubicBezTo>
                  <a:pt x="460" y="383"/>
                  <a:pt x="460" y="380"/>
                  <a:pt x="460" y="380"/>
                </a:cubicBezTo>
                <a:cubicBezTo>
                  <a:pt x="460" y="380"/>
                  <a:pt x="460" y="377"/>
                  <a:pt x="458" y="377"/>
                </a:cubicBezTo>
                <a:cubicBezTo>
                  <a:pt x="458" y="374"/>
                  <a:pt x="458" y="374"/>
                  <a:pt x="458" y="374"/>
                </a:cubicBezTo>
                <a:cubicBezTo>
                  <a:pt x="458" y="374"/>
                  <a:pt x="458" y="374"/>
                  <a:pt x="455" y="371"/>
                </a:cubicBezTo>
                <a:cubicBezTo>
                  <a:pt x="455" y="366"/>
                  <a:pt x="458" y="255"/>
                  <a:pt x="455" y="212"/>
                </a:cubicBezTo>
                <a:cubicBezTo>
                  <a:pt x="455" y="168"/>
                  <a:pt x="452" y="139"/>
                  <a:pt x="452" y="133"/>
                </a:cubicBezTo>
                <a:cubicBezTo>
                  <a:pt x="452" y="133"/>
                  <a:pt x="452" y="130"/>
                  <a:pt x="452" y="130"/>
                </a:cubicBezTo>
                <a:cubicBezTo>
                  <a:pt x="452" y="130"/>
                  <a:pt x="452" y="130"/>
                  <a:pt x="452" y="130"/>
                </a:cubicBezTo>
                <a:cubicBezTo>
                  <a:pt x="455" y="130"/>
                  <a:pt x="455" y="127"/>
                  <a:pt x="455" y="127"/>
                </a:cubicBezTo>
                <a:cubicBezTo>
                  <a:pt x="455" y="127"/>
                  <a:pt x="455" y="127"/>
                  <a:pt x="455" y="127"/>
                </a:cubicBezTo>
                <a:cubicBezTo>
                  <a:pt x="463" y="127"/>
                  <a:pt x="463" y="127"/>
                  <a:pt x="463" y="127"/>
                </a:cubicBezTo>
                <a:cubicBezTo>
                  <a:pt x="466" y="127"/>
                  <a:pt x="469" y="127"/>
                  <a:pt x="469" y="122"/>
                </a:cubicBezTo>
                <a:cubicBezTo>
                  <a:pt x="469" y="116"/>
                  <a:pt x="469" y="116"/>
                  <a:pt x="469" y="116"/>
                </a:cubicBezTo>
                <a:cubicBezTo>
                  <a:pt x="469" y="110"/>
                  <a:pt x="466" y="110"/>
                  <a:pt x="463" y="110"/>
                </a:cubicBezTo>
                <a:cubicBezTo>
                  <a:pt x="460" y="110"/>
                  <a:pt x="460" y="110"/>
                  <a:pt x="460" y="110"/>
                </a:cubicBezTo>
                <a:cubicBezTo>
                  <a:pt x="460" y="110"/>
                  <a:pt x="460" y="110"/>
                  <a:pt x="460" y="110"/>
                </a:cubicBezTo>
                <a:cubicBezTo>
                  <a:pt x="460" y="104"/>
                  <a:pt x="460" y="104"/>
                  <a:pt x="460" y="104"/>
                </a:cubicBezTo>
                <a:cubicBezTo>
                  <a:pt x="460" y="104"/>
                  <a:pt x="460" y="104"/>
                  <a:pt x="460" y="101"/>
                </a:cubicBezTo>
                <a:cubicBezTo>
                  <a:pt x="463" y="101"/>
                  <a:pt x="463" y="101"/>
                  <a:pt x="463" y="101"/>
                </a:cubicBezTo>
                <a:cubicBezTo>
                  <a:pt x="466" y="101"/>
                  <a:pt x="469" y="101"/>
                  <a:pt x="469" y="95"/>
                </a:cubicBezTo>
                <a:cubicBezTo>
                  <a:pt x="469" y="92"/>
                  <a:pt x="469" y="92"/>
                  <a:pt x="469" y="92"/>
                </a:cubicBezTo>
                <a:cubicBezTo>
                  <a:pt x="469" y="90"/>
                  <a:pt x="469" y="90"/>
                  <a:pt x="466" y="87"/>
                </a:cubicBezTo>
                <a:cubicBezTo>
                  <a:pt x="469" y="87"/>
                  <a:pt x="469" y="87"/>
                  <a:pt x="469" y="87"/>
                </a:cubicBezTo>
                <a:cubicBezTo>
                  <a:pt x="260" y="0"/>
                  <a:pt x="260" y="0"/>
                  <a:pt x="260" y="0"/>
                </a:cubicBezTo>
                <a:cubicBezTo>
                  <a:pt x="49" y="87"/>
                  <a:pt x="49" y="87"/>
                  <a:pt x="49" y="87"/>
                </a:cubicBezTo>
                <a:cubicBezTo>
                  <a:pt x="49" y="87"/>
                  <a:pt x="49" y="87"/>
                  <a:pt x="49" y="87"/>
                </a:cubicBezTo>
                <a:cubicBezTo>
                  <a:pt x="49" y="90"/>
                  <a:pt x="49" y="90"/>
                  <a:pt x="49" y="92"/>
                </a:cubicBezTo>
                <a:cubicBezTo>
                  <a:pt x="49" y="95"/>
                  <a:pt x="49" y="95"/>
                  <a:pt x="49" y="95"/>
                </a:cubicBezTo>
                <a:cubicBezTo>
                  <a:pt x="49" y="101"/>
                  <a:pt x="52" y="101"/>
                  <a:pt x="55" y="101"/>
                </a:cubicBezTo>
                <a:cubicBezTo>
                  <a:pt x="58" y="101"/>
                  <a:pt x="58" y="101"/>
                  <a:pt x="58" y="101"/>
                </a:cubicBezTo>
                <a:cubicBezTo>
                  <a:pt x="58" y="104"/>
                  <a:pt x="58" y="104"/>
                  <a:pt x="58" y="104"/>
                </a:cubicBezTo>
                <a:cubicBezTo>
                  <a:pt x="58" y="110"/>
                  <a:pt x="58" y="110"/>
                  <a:pt x="58" y="110"/>
                </a:cubicBezTo>
                <a:cubicBezTo>
                  <a:pt x="58" y="110"/>
                  <a:pt x="58" y="110"/>
                  <a:pt x="58" y="110"/>
                </a:cubicBezTo>
                <a:cubicBezTo>
                  <a:pt x="55" y="110"/>
                  <a:pt x="55" y="110"/>
                  <a:pt x="55" y="110"/>
                </a:cubicBezTo>
                <a:cubicBezTo>
                  <a:pt x="52" y="110"/>
                  <a:pt x="49" y="110"/>
                  <a:pt x="49" y="116"/>
                </a:cubicBezTo>
                <a:cubicBezTo>
                  <a:pt x="49" y="122"/>
                  <a:pt x="49" y="122"/>
                  <a:pt x="49" y="122"/>
                </a:cubicBezTo>
                <a:cubicBezTo>
                  <a:pt x="49" y="127"/>
                  <a:pt x="52" y="127"/>
                  <a:pt x="55" y="127"/>
                </a:cubicBezTo>
                <a:cubicBezTo>
                  <a:pt x="66" y="127"/>
                  <a:pt x="66" y="127"/>
                  <a:pt x="66" y="127"/>
                </a:cubicBezTo>
                <a:cubicBezTo>
                  <a:pt x="66" y="127"/>
                  <a:pt x="66" y="127"/>
                  <a:pt x="66" y="127"/>
                </a:cubicBezTo>
                <a:cubicBezTo>
                  <a:pt x="66" y="127"/>
                  <a:pt x="66" y="130"/>
                  <a:pt x="69" y="130"/>
                </a:cubicBezTo>
                <a:cubicBezTo>
                  <a:pt x="69" y="130"/>
                  <a:pt x="69" y="130"/>
                  <a:pt x="69" y="130"/>
                </a:cubicBezTo>
                <a:cubicBezTo>
                  <a:pt x="69" y="133"/>
                  <a:pt x="69" y="133"/>
                  <a:pt x="69" y="133"/>
                </a:cubicBezTo>
                <a:cubicBezTo>
                  <a:pt x="69" y="139"/>
                  <a:pt x="66" y="168"/>
                  <a:pt x="63" y="212"/>
                </a:cubicBezTo>
                <a:cubicBezTo>
                  <a:pt x="63" y="255"/>
                  <a:pt x="63" y="366"/>
                  <a:pt x="63" y="371"/>
                </a:cubicBezTo>
                <a:cubicBezTo>
                  <a:pt x="63" y="374"/>
                  <a:pt x="60" y="374"/>
                  <a:pt x="60" y="374"/>
                </a:cubicBezTo>
                <a:cubicBezTo>
                  <a:pt x="63" y="377"/>
                  <a:pt x="63" y="377"/>
                  <a:pt x="63" y="377"/>
                </a:cubicBezTo>
                <a:cubicBezTo>
                  <a:pt x="60" y="377"/>
                  <a:pt x="60" y="380"/>
                  <a:pt x="60" y="380"/>
                </a:cubicBezTo>
                <a:cubicBezTo>
                  <a:pt x="60" y="380"/>
                  <a:pt x="60" y="383"/>
                  <a:pt x="63" y="383"/>
                </a:cubicBezTo>
                <a:cubicBezTo>
                  <a:pt x="35" y="383"/>
                  <a:pt x="35" y="383"/>
                  <a:pt x="35" y="383"/>
                </a:cubicBezTo>
                <a:cubicBezTo>
                  <a:pt x="35" y="401"/>
                  <a:pt x="35" y="401"/>
                  <a:pt x="35" y="401"/>
                </a:cubicBezTo>
                <a:cubicBezTo>
                  <a:pt x="18" y="401"/>
                  <a:pt x="18" y="401"/>
                  <a:pt x="18" y="401"/>
                </a:cubicBezTo>
                <a:cubicBezTo>
                  <a:pt x="18" y="421"/>
                  <a:pt x="18" y="421"/>
                  <a:pt x="18" y="421"/>
                </a:cubicBezTo>
                <a:cubicBezTo>
                  <a:pt x="0" y="421"/>
                  <a:pt x="0" y="421"/>
                  <a:pt x="0" y="421"/>
                </a:cubicBezTo>
                <a:cubicBezTo>
                  <a:pt x="0" y="453"/>
                  <a:pt x="0" y="453"/>
                  <a:pt x="0" y="453"/>
                </a:cubicBezTo>
                <a:cubicBezTo>
                  <a:pt x="520" y="453"/>
                  <a:pt x="520" y="453"/>
                  <a:pt x="520" y="453"/>
                </a:cubicBezTo>
                <a:cubicBezTo>
                  <a:pt x="520" y="421"/>
                  <a:pt x="520" y="421"/>
                  <a:pt x="520" y="421"/>
                </a:cubicBezTo>
                <a:lnTo>
                  <a:pt x="500" y="421"/>
                </a:lnTo>
                <a:lnTo>
                  <a:pt x="500" y="421"/>
                </a:lnTo>
                <a:close/>
                <a:moveTo>
                  <a:pt x="420" y="130"/>
                </a:moveTo>
                <a:lnTo>
                  <a:pt x="420" y="130"/>
                </a:lnTo>
                <a:cubicBezTo>
                  <a:pt x="420" y="130"/>
                  <a:pt x="420" y="130"/>
                  <a:pt x="420" y="130"/>
                </a:cubicBezTo>
                <a:cubicBezTo>
                  <a:pt x="420" y="133"/>
                  <a:pt x="420" y="133"/>
                  <a:pt x="420" y="133"/>
                </a:cubicBezTo>
                <a:cubicBezTo>
                  <a:pt x="420" y="139"/>
                  <a:pt x="418" y="168"/>
                  <a:pt x="415" y="212"/>
                </a:cubicBezTo>
                <a:cubicBezTo>
                  <a:pt x="415" y="255"/>
                  <a:pt x="415" y="366"/>
                  <a:pt x="415" y="371"/>
                </a:cubicBezTo>
                <a:cubicBezTo>
                  <a:pt x="415" y="374"/>
                  <a:pt x="412" y="374"/>
                  <a:pt x="412" y="374"/>
                </a:cubicBezTo>
                <a:cubicBezTo>
                  <a:pt x="415" y="377"/>
                  <a:pt x="415" y="377"/>
                  <a:pt x="415" y="377"/>
                </a:cubicBezTo>
                <a:cubicBezTo>
                  <a:pt x="412" y="377"/>
                  <a:pt x="412" y="380"/>
                  <a:pt x="412" y="380"/>
                </a:cubicBezTo>
                <a:cubicBezTo>
                  <a:pt x="412" y="380"/>
                  <a:pt x="412" y="383"/>
                  <a:pt x="415" y="383"/>
                </a:cubicBezTo>
                <a:cubicBezTo>
                  <a:pt x="343" y="383"/>
                  <a:pt x="343" y="383"/>
                  <a:pt x="343" y="383"/>
                </a:cubicBezTo>
                <a:cubicBezTo>
                  <a:pt x="346" y="383"/>
                  <a:pt x="346" y="380"/>
                  <a:pt x="346" y="380"/>
                </a:cubicBezTo>
                <a:cubicBezTo>
                  <a:pt x="346" y="380"/>
                  <a:pt x="346" y="377"/>
                  <a:pt x="343" y="377"/>
                </a:cubicBezTo>
                <a:cubicBezTo>
                  <a:pt x="343" y="374"/>
                  <a:pt x="343" y="374"/>
                  <a:pt x="343" y="374"/>
                </a:cubicBezTo>
                <a:cubicBezTo>
                  <a:pt x="343" y="374"/>
                  <a:pt x="343" y="374"/>
                  <a:pt x="340" y="371"/>
                </a:cubicBezTo>
                <a:cubicBezTo>
                  <a:pt x="340" y="366"/>
                  <a:pt x="343" y="255"/>
                  <a:pt x="340" y="212"/>
                </a:cubicBezTo>
                <a:cubicBezTo>
                  <a:pt x="338" y="168"/>
                  <a:pt x="338" y="139"/>
                  <a:pt x="335" y="133"/>
                </a:cubicBezTo>
                <a:cubicBezTo>
                  <a:pt x="338" y="133"/>
                  <a:pt x="338" y="130"/>
                  <a:pt x="338" y="130"/>
                </a:cubicBezTo>
                <a:cubicBezTo>
                  <a:pt x="338" y="130"/>
                  <a:pt x="338" y="130"/>
                  <a:pt x="338" y="130"/>
                </a:cubicBezTo>
                <a:cubicBezTo>
                  <a:pt x="338" y="130"/>
                  <a:pt x="340" y="127"/>
                  <a:pt x="340" y="127"/>
                </a:cubicBezTo>
                <a:cubicBezTo>
                  <a:pt x="340" y="127"/>
                  <a:pt x="340" y="127"/>
                  <a:pt x="340" y="127"/>
                </a:cubicBezTo>
                <a:cubicBezTo>
                  <a:pt x="418" y="127"/>
                  <a:pt x="418" y="127"/>
                  <a:pt x="418" y="127"/>
                </a:cubicBezTo>
                <a:cubicBezTo>
                  <a:pt x="418" y="127"/>
                  <a:pt x="418" y="127"/>
                  <a:pt x="418" y="127"/>
                </a:cubicBezTo>
                <a:cubicBezTo>
                  <a:pt x="418" y="127"/>
                  <a:pt x="418" y="130"/>
                  <a:pt x="420" y="130"/>
                </a:cubicBezTo>
                <a:lnTo>
                  <a:pt x="420" y="130"/>
                </a:lnTo>
                <a:close/>
                <a:moveTo>
                  <a:pt x="303" y="127"/>
                </a:moveTo>
                <a:lnTo>
                  <a:pt x="303" y="127"/>
                </a:lnTo>
                <a:cubicBezTo>
                  <a:pt x="303" y="127"/>
                  <a:pt x="303" y="127"/>
                  <a:pt x="303" y="127"/>
                </a:cubicBezTo>
                <a:cubicBezTo>
                  <a:pt x="303" y="127"/>
                  <a:pt x="303" y="130"/>
                  <a:pt x="306" y="130"/>
                </a:cubicBezTo>
                <a:cubicBezTo>
                  <a:pt x="306" y="130"/>
                  <a:pt x="306" y="130"/>
                  <a:pt x="306" y="130"/>
                </a:cubicBezTo>
                <a:cubicBezTo>
                  <a:pt x="306" y="133"/>
                  <a:pt x="306" y="133"/>
                  <a:pt x="306" y="133"/>
                </a:cubicBezTo>
                <a:cubicBezTo>
                  <a:pt x="306" y="139"/>
                  <a:pt x="303" y="168"/>
                  <a:pt x="300" y="212"/>
                </a:cubicBezTo>
                <a:cubicBezTo>
                  <a:pt x="300" y="255"/>
                  <a:pt x="300" y="366"/>
                  <a:pt x="300" y="371"/>
                </a:cubicBezTo>
                <a:cubicBezTo>
                  <a:pt x="300" y="374"/>
                  <a:pt x="298" y="374"/>
                  <a:pt x="298" y="374"/>
                </a:cubicBezTo>
                <a:cubicBezTo>
                  <a:pt x="298" y="377"/>
                  <a:pt x="298" y="377"/>
                  <a:pt x="298" y="377"/>
                </a:cubicBezTo>
                <a:cubicBezTo>
                  <a:pt x="298" y="377"/>
                  <a:pt x="295" y="380"/>
                  <a:pt x="295" y="380"/>
                </a:cubicBezTo>
                <a:cubicBezTo>
                  <a:pt x="295" y="380"/>
                  <a:pt x="298" y="383"/>
                  <a:pt x="298" y="383"/>
                </a:cubicBezTo>
                <a:cubicBezTo>
                  <a:pt x="220" y="383"/>
                  <a:pt x="220" y="383"/>
                  <a:pt x="220" y="383"/>
                </a:cubicBezTo>
                <a:cubicBezTo>
                  <a:pt x="223" y="383"/>
                  <a:pt x="223" y="380"/>
                  <a:pt x="223" y="380"/>
                </a:cubicBezTo>
                <a:cubicBezTo>
                  <a:pt x="223" y="380"/>
                  <a:pt x="223" y="377"/>
                  <a:pt x="220" y="377"/>
                </a:cubicBezTo>
                <a:cubicBezTo>
                  <a:pt x="223" y="374"/>
                  <a:pt x="223" y="374"/>
                  <a:pt x="223" y="374"/>
                </a:cubicBezTo>
                <a:cubicBezTo>
                  <a:pt x="223" y="374"/>
                  <a:pt x="220" y="374"/>
                  <a:pt x="220" y="371"/>
                </a:cubicBezTo>
                <a:cubicBezTo>
                  <a:pt x="220" y="366"/>
                  <a:pt x="220" y="255"/>
                  <a:pt x="220" y="212"/>
                </a:cubicBezTo>
                <a:cubicBezTo>
                  <a:pt x="218" y="168"/>
                  <a:pt x="215" y="139"/>
                  <a:pt x="215" y="133"/>
                </a:cubicBezTo>
                <a:cubicBezTo>
                  <a:pt x="215" y="133"/>
                  <a:pt x="218" y="130"/>
                  <a:pt x="218" y="130"/>
                </a:cubicBezTo>
                <a:cubicBezTo>
                  <a:pt x="215" y="130"/>
                  <a:pt x="215" y="130"/>
                  <a:pt x="215" y="130"/>
                </a:cubicBezTo>
                <a:cubicBezTo>
                  <a:pt x="218" y="130"/>
                  <a:pt x="218" y="127"/>
                  <a:pt x="218" y="127"/>
                </a:cubicBezTo>
                <a:cubicBezTo>
                  <a:pt x="218" y="127"/>
                  <a:pt x="218" y="127"/>
                  <a:pt x="218" y="127"/>
                </a:cubicBezTo>
                <a:lnTo>
                  <a:pt x="303" y="127"/>
                </a:lnTo>
                <a:lnTo>
                  <a:pt x="303" y="127"/>
                </a:lnTo>
                <a:close/>
                <a:moveTo>
                  <a:pt x="106" y="377"/>
                </a:moveTo>
                <a:lnTo>
                  <a:pt x="106" y="377"/>
                </a:lnTo>
                <a:cubicBezTo>
                  <a:pt x="106" y="374"/>
                  <a:pt x="106" y="374"/>
                  <a:pt x="106" y="374"/>
                </a:cubicBezTo>
                <a:cubicBezTo>
                  <a:pt x="106" y="374"/>
                  <a:pt x="106" y="374"/>
                  <a:pt x="103" y="371"/>
                </a:cubicBezTo>
                <a:cubicBezTo>
                  <a:pt x="103" y="366"/>
                  <a:pt x="106" y="255"/>
                  <a:pt x="103" y="212"/>
                </a:cubicBezTo>
                <a:cubicBezTo>
                  <a:pt x="103" y="168"/>
                  <a:pt x="100" y="139"/>
                  <a:pt x="100" y="133"/>
                </a:cubicBezTo>
                <a:cubicBezTo>
                  <a:pt x="100" y="133"/>
                  <a:pt x="100" y="130"/>
                  <a:pt x="100" y="130"/>
                </a:cubicBezTo>
                <a:cubicBezTo>
                  <a:pt x="100" y="130"/>
                  <a:pt x="100" y="130"/>
                  <a:pt x="100" y="130"/>
                </a:cubicBezTo>
                <a:cubicBezTo>
                  <a:pt x="103" y="130"/>
                  <a:pt x="103" y="127"/>
                  <a:pt x="103" y="127"/>
                </a:cubicBezTo>
                <a:cubicBezTo>
                  <a:pt x="103" y="127"/>
                  <a:pt x="103" y="127"/>
                  <a:pt x="103" y="127"/>
                </a:cubicBezTo>
                <a:cubicBezTo>
                  <a:pt x="180" y="127"/>
                  <a:pt x="180" y="127"/>
                  <a:pt x="180" y="127"/>
                </a:cubicBezTo>
                <a:cubicBezTo>
                  <a:pt x="180" y="127"/>
                  <a:pt x="180" y="127"/>
                  <a:pt x="180" y="127"/>
                </a:cubicBezTo>
                <a:cubicBezTo>
                  <a:pt x="180" y="127"/>
                  <a:pt x="183" y="130"/>
                  <a:pt x="183" y="130"/>
                </a:cubicBezTo>
                <a:cubicBezTo>
                  <a:pt x="183" y="130"/>
                  <a:pt x="183" y="130"/>
                  <a:pt x="183" y="130"/>
                </a:cubicBezTo>
                <a:cubicBezTo>
                  <a:pt x="186" y="133"/>
                  <a:pt x="186" y="133"/>
                  <a:pt x="186" y="133"/>
                </a:cubicBezTo>
                <a:cubicBezTo>
                  <a:pt x="183" y="139"/>
                  <a:pt x="180" y="168"/>
                  <a:pt x="180" y="212"/>
                </a:cubicBezTo>
                <a:cubicBezTo>
                  <a:pt x="178" y="255"/>
                  <a:pt x="180" y="366"/>
                  <a:pt x="180" y="371"/>
                </a:cubicBezTo>
                <a:cubicBezTo>
                  <a:pt x="178" y="374"/>
                  <a:pt x="178" y="374"/>
                  <a:pt x="178" y="374"/>
                </a:cubicBezTo>
                <a:cubicBezTo>
                  <a:pt x="178" y="377"/>
                  <a:pt x="178" y="377"/>
                  <a:pt x="178" y="377"/>
                </a:cubicBezTo>
                <a:cubicBezTo>
                  <a:pt x="175" y="377"/>
                  <a:pt x="175" y="380"/>
                  <a:pt x="175" y="380"/>
                </a:cubicBezTo>
                <a:cubicBezTo>
                  <a:pt x="175" y="380"/>
                  <a:pt x="175" y="383"/>
                  <a:pt x="178" y="383"/>
                </a:cubicBezTo>
                <a:cubicBezTo>
                  <a:pt x="106" y="383"/>
                  <a:pt x="106" y="383"/>
                  <a:pt x="106" y="383"/>
                </a:cubicBezTo>
                <a:cubicBezTo>
                  <a:pt x="109" y="383"/>
                  <a:pt x="109" y="380"/>
                  <a:pt x="109" y="380"/>
                </a:cubicBezTo>
                <a:cubicBezTo>
                  <a:pt x="109" y="380"/>
                  <a:pt x="109" y="377"/>
                  <a:pt x="106" y="377"/>
                </a:cubicBezTo>
                <a:lnTo>
                  <a:pt x="106" y="377"/>
                </a:lnTo>
                <a:close/>
              </a:path>
            </a:pathLst>
          </a:custGeom>
          <a:noFill/>
          <a:ln w="12700" cap="flat">
            <a:solidFill>
              <a:srgbClr val="008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nvGrpSpPr>
          <p:cNvPr id="6" name="Group 5"/>
          <p:cNvGrpSpPr/>
          <p:nvPr/>
        </p:nvGrpSpPr>
        <p:grpSpPr>
          <a:xfrm>
            <a:off x="571479" y="2448597"/>
            <a:ext cx="779463" cy="317500"/>
            <a:chOff x="1600201" y="1714501"/>
            <a:chExt cx="779463" cy="317500"/>
          </a:xfrm>
          <a:solidFill>
            <a:schemeClr val="bg1"/>
          </a:solidFill>
        </p:grpSpPr>
        <p:sp>
          <p:nvSpPr>
            <p:cNvPr id="191" name="Freeform 14"/>
            <p:cNvSpPr>
              <a:spLocks/>
            </p:cNvSpPr>
            <p:nvPr/>
          </p:nvSpPr>
          <p:spPr bwMode="auto">
            <a:xfrm>
              <a:off x="1612901" y="1765301"/>
              <a:ext cx="536575" cy="228600"/>
            </a:xfrm>
            <a:custGeom>
              <a:avLst/>
              <a:gdLst>
                <a:gd name="T0" fmla="*/ 560 w 560"/>
                <a:gd name="T1" fmla="*/ 225 h 240"/>
                <a:gd name="T2" fmla="*/ 560 w 560"/>
                <a:gd name="T3" fmla="*/ 225 h 240"/>
                <a:gd name="T4" fmla="*/ 535 w 560"/>
                <a:gd name="T5" fmla="*/ 240 h 240"/>
                <a:gd name="T6" fmla="*/ 26 w 560"/>
                <a:gd name="T7" fmla="*/ 240 h 240"/>
                <a:gd name="T8" fmla="*/ 0 w 560"/>
                <a:gd name="T9" fmla="*/ 225 h 240"/>
                <a:gd name="T10" fmla="*/ 0 w 560"/>
                <a:gd name="T11" fmla="*/ 14 h 240"/>
                <a:gd name="T12" fmla="*/ 26 w 560"/>
                <a:gd name="T13" fmla="*/ 0 h 240"/>
                <a:gd name="T14" fmla="*/ 535 w 560"/>
                <a:gd name="T15" fmla="*/ 0 h 240"/>
                <a:gd name="T16" fmla="*/ 560 w 560"/>
                <a:gd name="T17" fmla="*/ 14 h 240"/>
                <a:gd name="T18" fmla="*/ 560 w 560"/>
                <a:gd name="T19" fmla="*/ 225 h 240"/>
                <a:gd name="T20" fmla="*/ 560 w 560"/>
                <a:gd name="T21" fmla="*/ 2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240">
                  <a:moveTo>
                    <a:pt x="560" y="225"/>
                  </a:moveTo>
                  <a:lnTo>
                    <a:pt x="560" y="225"/>
                  </a:lnTo>
                  <a:cubicBezTo>
                    <a:pt x="560" y="233"/>
                    <a:pt x="549" y="240"/>
                    <a:pt x="535" y="240"/>
                  </a:cubicBezTo>
                  <a:cubicBezTo>
                    <a:pt x="26" y="240"/>
                    <a:pt x="26" y="240"/>
                    <a:pt x="26" y="240"/>
                  </a:cubicBezTo>
                  <a:cubicBezTo>
                    <a:pt x="12" y="240"/>
                    <a:pt x="0" y="233"/>
                    <a:pt x="0" y="225"/>
                  </a:cubicBezTo>
                  <a:cubicBezTo>
                    <a:pt x="0" y="14"/>
                    <a:pt x="0" y="14"/>
                    <a:pt x="0" y="14"/>
                  </a:cubicBezTo>
                  <a:cubicBezTo>
                    <a:pt x="0" y="6"/>
                    <a:pt x="12" y="0"/>
                    <a:pt x="26" y="0"/>
                  </a:cubicBezTo>
                  <a:cubicBezTo>
                    <a:pt x="535" y="0"/>
                    <a:pt x="535" y="0"/>
                    <a:pt x="535" y="0"/>
                  </a:cubicBezTo>
                  <a:cubicBezTo>
                    <a:pt x="549" y="0"/>
                    <a:pt x="560" y="6"/>
                    <a:pt x="560" y="14"/>
                  </a:cubicBezTo>
                  <a:lnTo>
                    <a:pt x="560" y="225"/>
                  </a:lnTo>
                  <a:lnTo>
                    <a:pt x="560" y="22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2" name="Freeform 15"/>
            <p:cNvSpPr>
              <a:spLocks/>
            </p:cNvSpPr>
            <p:nvPr/>
          </p:nvSpPr>
          <p:spPr bwMode="auto">
            <a:xfrm>
              <a:off x="1612901" y="1765301"/>
              <a:ext cx="536575" cy="228600"/>
            </a:xfrm>
            <a:custGeom>
              <a:avLst/>
              <a:gdLst>
                <a:gd name="T0" fmla="*/ 560 w 560"/>
                <a:gd name="T1" fmla="*/ 225 h 240"/>
                <a:gd name="T2" fmla="*/ 560 w 560"/>
                <a:gd name="T3" fmla="*/ 225 h 240"/>
                <a:gd name="T4" fmla="*/ 535 w 560"/>
                <a:gd name="T5" fmla="*/ 240 h 240"/>
                <a:gd name="T6" fmla="*/ 26 w 560"/>
                <a:gd name="T7" fmla="*/ 240 h 240"/>
                <a:gd name="T8" fmla="*/ 0 w 560"/>
                <a:gd name="T9" fmla="*/ 225 h 240"/>
                <a:gd name="T10" fmla="*/ 0 w 560"/>
                <a:gd name="T11" fmla="*/ 14 h 240"/>
                <a:gd name="T12" fmla="*/ 26 w 560"/>
                <a:gd name="T13" fmla="*/ 0 h 240"/>
                <a:gd name="T14" fmla="*/ 535 w 560"/>
                <a:gd name="T15" fmla="*/ 0 h 240"/>
                <a:gd name="T16" fmla="*/ 560 w 560"/>
                <a:gd name="T17" fmla="*/ 14 h 240"/>
                <a:gd name="T18" fmla="*/ 560 w 560"/>
                <a:gd name="T19" fmla="*/ 225 h 240"/>
                <a:gd name="T20" fmla="*/ 560 w 560"/>
                <a:gd name="T21" fmla="*/ 2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240">
                  <a:moveTo>
                    <a:pt x="560" y="225"/>
                  </a:moveTo>
                  <a:lnTo>
                    <a:pt x="560" y="225"/>
                  </a:lnTo>
                  <a:cubicBezTo>
                    <a:pt x="560" y="233"/>
                    <a:pt x="549" y="240"/>
                    <a:pt x="535" y="240"/>
                  </a:cubicBezTo>
                  <a:cubicBezTo>
                    <a:pt x="26" y="240"/>
                    <a:pt x="26" y="240"/>
                    <a:pt x="26" y="240"/>
                  </a:cubicBezTo>
                  <a:cubicBezTo>
                    <a:pt x="12" y="240"/>
                    <a:pt x="0" y="233"/>
                    <a:pt x="0" y="225"/>
                  </a:cubicBezTo>
                  <a:cubicBezTo>
                    <a:pt x="0" y="14"/>
                    <a:pt x="0" y="14"/>
                    <a:pt x="0" y="14"/>
                  </a:cubicBezTo>
                  <a:cubicBezTo>
                    <a:pt x="0" y="6"/>
                    <a:pt x="12" y="0"/>
                    <a:pt x="26" y="0"/>
                  </a:cubicBezTo>
                  <a:cubicBezTo>
                    <a:pt x="535" y="0"/>
                    <a:pt x="535" y="0"/>
                    <a:pt x="535" y="0"/>
                  </a:cubicBezTo>
                  <a:cubicBezTo>
                    <a:pt x="549" y="0"/>
                    <a:pt x="560" y="6"/>
                    <a:pt x="560" y="14"/>
                  </a:cubicBezTo>
                  <a:lnTo>
                    <a:pt x="560" y="225"/>
                  </a:lnTo>
                  <a:lnTo>
                    <a:pt x="560" y="225"/>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3" name="Freeform 16"/>
            <p:cNvSpPr>
              <a:spLocks/>
            </p:cNvSpPr>
            <p:nvPr/>
          </p:nvSpPr>
          <p:spPr bwMode="auto">
            <a:xfrm>
              <a:off x="2162176" y="1790701"/>
              <a:ext cx="217488" cy="192088"/>
            </a:xfrm>
            <a:custGeom>
              <a:avLst/>
              <a:gdLst>
                <a:gd name="T0" fmla="*/ 41 w 227"/>
                <a:gd name="T1" fmla="*/ 0 h 200"/>
                <a:gd name="T2" fmla="*/ 41 w 227"/>
                <a:gd name="T3" fmla="*/ 0 h 200"/>
                <a:gd name="T4" fmla="*/ 108 w 227"/>
                <a:gd name="T5" fmla="*/ 0 h 200"/>
                <a:gd name="T6" fmla="*/ 158 w 227"/>
                <a:gd name="T7" fmla="*/ 79 h 200"/>
                <a:gd name="T8" fmla="*/ 215 w 227"/>
                <a:gd name="T9" fmla="*/ 108 h 200"/>
                <a:gd name="T10" fmla="*/ 225 w 227"/>
                <a:gd name="T11" fmla="*/ 200 h 200"/>
                <a:gd name="T12" fmla="*/ 3 w 227"/>
                <a:gd name="T13" fmla="*/ 200 h 200"/>
                <a:gd name="T14" fmla="*/ 3 w 227"/>
                <a:gd name="T15" fmla="*/ 46 h 200"/>
                <a:gd name="T16" fmla="*/ 41 w 227"/>
                <a:gd name="T17" fmla="*/ 0 h 200"/>
                <a:gd name="T18" fmla="*/ 41 w 227"/>
                <a:gd name="T1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00">
                  <a:moveTo>
                    <a:pt x="41" y="0"/>
                  </a:moveTo>
                  <a:lnTo>
                    <a:pt x="41" y="0"/>
                  </a:lnTo>
                  <a:cubicBezTo>
                    <a:pt x="64" y="0"/>
                    <a:pt x="83" y="0"/>
                    <a:pt x="108" y="0"/>
                  </a:cubicBezTo>
                  <a:cubicBezTo>
                    <a:pt x="140" y="0"/>
                    <a:pt x="158" y="79"/>
                    <a:pt x="158" y="79"/>
                  </a:cubicBezTo>
                  <a:cubicBezTo>
                    <a:pt x="158" y="79"/>
                    <a:pt x="206" y="94"/>
                    <a:pt x="215" y="108"/>
                  </a:cubicBezTo>
                  <a:cubicBezTo>
                    <a:pt x="227" y="127"/>
                    <a:pt x="225" y="200"/>
                    <a:pt x="225" y="200"/>
                  </a:cubicBezTo>
                  <a:cubicBezTo>
                    <a:pt x="3" y="200"/>
                    <a:pt x="3" y="200"/>
                    <a:pt x="3" y="200"/>
                  </a:cubicBezTo>
                  <a:cubicBezTo>
                    <a:pt x="3" y="200"/>
                    <a:pt x="3" y="75"/>
                    <a:pt x="3" y="46"/>
                  </a:cubicBezTo>
                  <a:cubicBezTo>
                    <a:pt x="3" y="20"/>
                    <a:pt x="0" y="0"/>
                    <a:pt x="41" y="0"/>
                  </a:cubicBezTo>
                  <a:lnTo>
                    <a:pt x="41"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4" name="Freeform 17"/>
            <p:cNvSpPr>
              <a:spLocks/>
            </p:cNvSpPr>
            <p:nvPr/>
          </p:nvSpPr>
          <p:spPr bwMode="auto">
            <a:xfrm>
              <a:off x="2162176" y="1790701"/>
              <a:ext cx="217488" cy="192088"/>
            </a:xfrm>
            <a:custGeom>
              <a:avLst/>
              <a:gdLst>
                <a:gd name="T0" fmla="*/ 41 w 227"/>
                <a:gd name="T1" fmla="*/ 0 h 200"/>
                <a:gd name="T2" fmla="*/ 41 w 227"/>
                <a:gd name="T3" fmla="*/ 0 h 200"/>
                <a:gd name="T4" fmla="*/ 108 w 227"/>
                <a:gd name="T5" fmla="*/ 0 h 200"/>
                <a:gd name="T6" fmla="*/ 158 w 227"/>
                <a:gd name="T7" fmla="*/ 79 h 200"/>
                <a:gd name="T8" fmla="*/ 215 w 227"/>
                <a:gd name="T9" fmla="*/ 108 h 200"/>
                <a:gd name="T10" fmla="*/ 225 w 227"/>
                <a:gd name="T11" fmla="*/ 200 h 200"/>
                <a:gd name="T12" fmla="*/ 3 w 227"/>
                <a:gd name="T13" fmla="*/ 200 h 200"/>
                <a:gd name="T14" fmla="*/ 3 w 227"/>
                <a:gd name="T15" fmla="*/ 46 h 200"/>
                <a:gd name="T16" fmla="*/ 41 w 227"/>
                <a:gd name="T17" fmla="*/ 0 h 200"/>
                <a:gd name="T18" fmla="*/ 41 w 227"/>
                <a:gd name="T1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00">
                  <a:moveTo>
                    <a:pt x="41" y="0"/>
                  </a:moveTo>
                  <a:lnTo>
                    <a:pt x="41" y="0"/>
                  </a:lnTo>
                  <a:cubicBezTo>
                    <a:pt x="64" y="0"/>
                    <a:pt x="83" y="0"/>
                    <a:pt x="108" y="0"/>
                  </a:cubicBezTo>
                  <a:cubicBezTo>
                    <a:pt x="140" y="0"/>
                    <a:pt x="158" y="79"/>
                    <a:pt x="158" y="79"/>
                  </a:cubicBezTo>
                  <a:cubicBezTo>
                    <a:pt x="158" y="79"/>
                    <a:pt x="206" y="94"/>
                    <a:pt x="215" y="108"/>
                  </a:cubicBezTo>
                  <a:cubicBezTo>
                    <a:pt x="227" y="127"/>
                    <a:pt x="225" y="200"/>
                    <a:pt x="225" y="200"/>
                  </a:cubicBezTo>
                  <a:cubicBezTo>
                    <a:pt x="3" y="200"/>
                    <a:pt x="3" y="200"/>
                    <a:pt x="3" y="200"/>
                  </a:cubicBezTo>
                  <a:cubicBezTo>
                    <a:pt x="3" y="200"/>
                    <a:pt x="3" y="75"/>
                    <a:pt x="3" y="46"/>
                  </a:cubicBezTo>
                  <a:cubicBezTo>
                    <a:pt x="3" y="20"/>
                    <a:pt x="0" y="0"/>
                    <a:pt x="41" y="0"/>
                  </a:cubicBezTo>
                  <a:lnTo>
                    <a:pt x="41" y="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5" name="Freeform 18"/>
            <p:cNvSpPr>
              <a:spLocks/>
            </p:cNvSpPr>
            <p:nvPr/>
          </p:nvSpPr>
          <p:spPr bwMode="auto">
            <a:xfrm>
              <a:off x="1600201" y="1955801"/>
              <a:ext cx="779463" cy="38100"/>
            </a:xfrm>
            <a:custGeom>
              <a:avLst/>
              <a:gdLst>
                <a:gd name="T0" fmla="*/ 813 w 813"/>
                <a:gd name="T1" fmla="*/ 25 h 40"/>
                <a:gd name="T2" fmla="*/ 813 w 813"/>
                <a:gd name="T3" fmla="*/ 25 h 40"/>
                <a:gd name="T4" fmla="*/ 795 w 813"/>
                <a:gd name="T5" fmla="*/ 40 h 40"/>
                <a:gd name="T6" fmla="*/ 18 w 813"/>
                <a:gd name="T7" fmla="*/ 40 h 40"/>
                <a:gd name="T8" fmla="*/ 0 w 813"/>
                <a:gd name="T9" fmla="*/ 25 h 40"/>
                <a:gd name="T10" fmla="*/ 0 w 813"/>
                <a:gd name="T11" fmla="*/ 15 h 40"/>
                <a:gd name="T12" fmla="*/ 18 w 813"/>
                <a:gd name="T13" fmla="*/ 0 h 40"/>
                <a:gd name="T14" fmla="*/ 795 w 813"/>
                <a:gd name="T15" fmla="*/ 0 h 40"/>
                <a:gd name="T16" fmla="*/ 813 w 813"/>
                <a:gd name="T17" fmla="*/ 15 h 40"/>
                <a:gd name="T18" fmla="*/ 813 w 813"/>
                <a:gd name="T19" fmla="*/ 25 h 40"/>
                <a:gd name="T20" fmla="*/ 813 w 813"/>
                <a:gd name="T21"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3" h="40">
                  <a:moveTo>
                    <a:pt x="813" y="25"/>
                  </a:moveTo>
                  <a:lnTo>
                    <a:pt x="813" y="25"/>
                  </a:lnTo>
                  <a:cubicBezTo>
                    <a:pt x="813" y="33"/>
                    <a:pt x="805" y="40"/>
                    <a:pt x="795" y="40"/>
                  </a:cubicBezTo>
                  <a:cubicBezTo>
                    <a:pt x="18" y="40"/>
                    <a:pt x="18" y="40"/>
                    <a:pt x="18" y="40"/>
                  </a:cubicBezTo>
                  <a:cubicBezTo>
                    <a:pt x="8" y="40"/>
                    <a:pt x="0" y="33"/>
                    <a:pt x="0" y="25"/>
                  </a:cubicBezTo>
                  <a:cubicBezTo>
                    <a:pt x="0" y="15"/>
                    <a:pt x="0" y="15"/>
                    <a:pt x="0" y="15"/>
                  </a:cubicBezTo>
                  <a:cubicBezTo>
                    <a:pt x="0" y="7"/>
                    <a:pt x="8" y="0"/>
                    <a:pt x="18" y="0"/>
                  </a:cubicBezTo>
                  <a:cubicBezTo>
                    <a:pt x="795" y="0"/>
                    <a:pt x="795" y="0"/>
                    <a:pt x="795" y="0"/>
                  </a:cubicBezTo>
                  <a:cubicBezTo>
                    <a:pt x="805" y="0"/>
                    <a:pt x="813" y="7"/>
                    <a:pt x="813" y="15"/>
                  </a:cubicBezTo>
                  <a:lnTo>
                    <a:pt x="813" y="25"/>
                  </a:lnTo>
                  <a:lnTo>
                    <a:pt x="813" y="2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6" name="Freeform 19"/>
            <p:cNvSpPr>
              <a:spLocks/>
            </p:cNvSpPr>
            <p:nvPr/>
          </p:nvSpPr>
          <p:spPr bwMode="auto">
            <a:xfrm>
              <a:off x="1600201" y="1955801"/>
              <a:ext cx="779463" cy="38100"/>
            </a:xfrm>
            <a:custGeom>
              <a:avLst/>
              <a:gdLst>
                <a:gd name="T0" fmla="*/ 813 w 813"/>
                <a:gd name="T1" fmla="*/ 25 h 40"/>
                <a:gd name="T2" fmla="*/ 813 w 813"/>
                <a:gd name="T3" fmla="*/ 25 h 40"/>
                <a:gd name="T4" fmla="*/ 795 w 813"/>
                <a:gd name="T5" fmla="*/ 40 h 40"/>
                <a:gd name="T6" fmla="*/ 18 w 813"/>
                <a:gd name="T7" fmla="*/ 40 h 40"/>
                <a:gd name="T8" fmla="*/ 0 w 813"/>
                <a:gd name="T9" fmla="*/ 25 h 40"/>
                <a:gd name="T10" fmla="*/ 0 w 813"/>
                <a:gd name="T11" fmla="*/ 15 h 40"/>
                <a:gd name="T12" fmla="*/ 18 w 813"/>
                <a:gd name="T13" fmla="*/ 0 h 40"/>
                <a:gd name="T14" fmla="*/ 795 w 813"/>
                <a:gd name="T15" fmla="*/ 0 h 40"/>
                <a:gd name="T16" fmla="*/ 813 w 813"/>
                <a:gd name="T17" fmla="*/ 15 h 40"/>
                <a:gd name="T18" fmla="*/ 813 w 813"/>
                <a:gd name="T19" fmla="*/ 25 h 40"/>
                <a:gd name="T20" fmla="*/ 813 w 813"/>
                <a:gd name="T21"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3" h="40">
                  <a:moveTo>
                    <a:pt x="813" y="25"/>
                  </a:moveTo>
                  <a:lnTo>
                    <a:pt x="813" y="25"/>
                  </a:lnTo>
                  <a:cubicBezTo>
                    <a:pt x="813" y="33"/>
                    <a:pt x="805" y="40"/>
                    <a:pt x="795" y="40"/>
                  </a:cubicBezTo>
                  <a:cubicBezTo>
                    <a:pt x="18" y="40"/>
                    <a:pt x="18" y="40"/>
                    <a:pt x="18" y="40"/>
                  </a:cubicBezTo>
                  <a:cubicBezTo>
                    <a:pt x="8" y="40"/>
                    <a:pt x="0" y="33"/>
                    <a:pt x="0" y="25"/>
                  </a:cubicBezTo>
                  <a:cubicBezTo>
                    <a:pt x="0" y="15"/>
                    <a:pt x="0" y="15"/>
                    <a:pt x="0" y="15"/>
                  </a:cubicBezTo>
                  <a:cubicBezTo>
                    <a:pt x="0" y="7"/>
                    <a:pt x="8" y="0"/>
                    <a:pt x="18" y="0"/>
                  </a:cubicBezTo>
                  <a:cubicBezTo>
                    <a:pt x="795" y="0"/>
                    <a:pt x="795" y="0"/>
                    <a:pt x="795" y="0"/>
                  </a:cubicBezTo>
                  <a:cubicBezTo>
                    <a:pt x="805" y="0"/>
                    <a:pt x="813" y="7"/>
                    <a:pt x="813" y="15"/>
                  </a:cubicBezTo>
                  <a:lnTo>
                    <a:pt x="813" y="25"/>
                  </a:lnTo>
                  <a:lnTo>
                    <a:pt x="813" y="25"/>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7" name="Freeform 20"/>
            <p:cNvSpPr>
              <a:spLocks/>
            </p:cNvSpPr>
            <p:nvPr/>
          </p:nvSpPr>
          <p:spPr bwMode="auto">
            <a:xfrm>
              <a:off x="2174876" y="1803401"/>
              <a:ext cx="115888" cy="63500"/>
            </a:xfrm>
            <a:custGeom>
              <a:avLst/>
              <a:gdLst>
                <a:gd name="T0" fmla="*/ 11 w 120"/>
                <a:gd name="T1" fmla="*/ 9 h 67"/>
                <a:gd name="T2" fmla="*/ 11 w 120"/>
                <a:gd name="T3" fmla="*/ 9 h 67"/>
                <a:gd name="T4" fmla="*/ 95 w 120"/>
                <a:gd name="T5" fmla="*/ 13 h 67"/>
                <a:gd name="T6" fmla="*/ 116 w 120"/>
                <a:gd name="T7" fmla="*/ 54 h 67"/>
                <a:gd name="T8" fmla="*/ 109 w 120"/>
                <a:gd name="T9" fmla="*/ 67 h 67"/>
                <a:gd name="T10" fmla="*/ 2 w 120"/>
                <a:gd name="T11" fmla="*/ 67 h 67"/>
                <a:gd name="T12" fmla="*/ 11 w 120"/>
                <a:gd name="T13" fmla="*/ 9 h 67"/>
                <a:gd name="T14" fmla="*/ 11 w 120"/>
                <a:gd name="T15" fmla="*/ 9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67">
                  <a:moveTo>
                    <a:pt x="11" y="9"/>
                  </a:moveTo>
                  <a:lnTo>
                    <a:pt x="11" y="9"/>
                  </a:lnTo>
                  <a:cubicBezTo>
                    <a:pt x="26" y="0"/>
                    <a:pt x="81" y="0"/>
                    <a:pt x="95" y="13"/>
                  </a:cubicBezTo>
                  <a:cubicBezTo>
                    <a:pt x="104" y="22"/>
                    <a:pt x="112" y="43"/>
                    <a:pt x="116" y="54"/>
                  </a:cubicBezTo>
                  <a:cubicBezTo>
                    <a:pt x="120" y="65"/>
                    <a:pt x="118" y="67"/>
                    <a:pt x="109" y="67"/>
                  </a:cubicBezTo>
                  <a:cubicBezTo>
                    <a:pt x="87" y="67"/>
                    <a:pt x="2" y="67"/>
                    <a:pt x="2" y="67"/>
                  </a:cubicBezTo>
                  <a:cubicBezTo>
                    <a:pt x="2" y="67"/>
                    <a:pt x="0" y="16"/>
                    <a:pt x="11" y="9"/>
                  </a:cubicBezTo>
                  <a:lnTo>
                    <a:pt x="11" y="9"/>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8" name="Freeform 21"/>
            <p:cNvSpPr>
              <a:spLocks/>
            </p:cNvSpPr>
            <p:nvPr/>
          </p:nvSpPr>
          <p:spPr bwMode="auto">
            <a:xfrm>
              <a:off x="2174876" y="1803401"/>
              <a:ext cx="115888" cy="63500"/>
            </a:xfrm>
            <a:custGeom>
              <a:avLst/>
              <a:gdLst>
                <a:gd name="T0" fmla="*/ 11 w 120"/>
                <a:gd name="T1" fmla="*/ 9 h 67"/>
                <a:gd name="T2" fmla="*/ 11 w 120"/>
                <a:gd name="T3" fmla="*/ 9 h 67"/>
                <a:gd name="T4" fmla="*/ 95 w 120"/>
                <a:gd name="T5" fmla="*/ 13 h 67"/>
                <a:gd name="T6" fmla="*/ 116 w 120"/>
                <a:gd name="T7" fmla="*/ 54 h 67"/>
                <a:gd name="T8" fmla="*/ 109 w 120"/>
                <a:gd name="T9" fmla="*/ 67 h 67"/>
                <a:gd name="T10" fmla="*/ 2 w 120"/>
                <a:gd name="T11" fmla="*/ 67 h 67"/>
                <a:gd name="T12" fmla="*/ 11 w 120"/>
                <a:gd name="T13" fmla="*/ 9 h 67"/>
                <a:gd name="T14" fmla="*/ 11 w 120"/>
                <a:gd name="T15" fmla="*/ 9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67">
                  <a:moveTo>
                    <a:pt x="11" y="9"/>
                  </a:moveTo>
                  <a:lnTo>
                    <a:pt x="11" y="9"/>
                  </a:lnTo>
                  <a:cubicBezTo>
                    <a:pt x="26" y="0"/>
                    <a:pt x="81" y="0"/>
                    <a:pt x="95" y="13"/>
                  </a:cubicBezTo>
                  <a:cubicBezTo>
                    <a:pt x="104" y="22"/>
                    <a:pt x="112" y="43"/>
                    <a:pt x="116" y="54"/>
                  </a:cubicBezTo>
                  <a:cubicBezTo>
                    <a:pt x="120" y="65"/>
                    <a:pt x="118" y="67"/>
                    <a:pt x="109" y="67"/>
                  </a:cubicBezTo>
                  <a:cubicBezTo>
                    <a:pt x="87" y="67"/>
                    <a:pt x="2" y="67"/>
                    <a:pt x="2" y="67"/>
                  </a:cubicBezTo>
                  <a:cubicBezTo>
                    <a:pt x="2" y="67"/>
                    <a:pt x="0" y="16"/>
                    <a:pt x="11" y="9"/>
                  </a:cubicBezTo>
                  <a:lnTo>
                    <a:pt x="11" y="9"/>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199" name="Freeform 22"/>
            <p:cNvSpPr>
              <a:spLocks/>
            </p:cNvSpPr>
            <p:nvPr/>
          </p:nvSpPr>
          <p:spPr bwMode="auto">
            <a:xfrm>
              <a:off x="2225676" y="1943101"/>
              <a:ext cx="77788" cy="50800"/>
            </a:xfrm>
            <a:custGeom>
              <a:avLst/>
              <a:gdLst>
                <a:gd name="T0" fmla="*/ 0 w 80"/>
                <a:gd name="T1" fmla="*/ 53 h 53"/>
                <a:gd name="T2" fmla="*/ 0 w 80"/>
                <a:gd name="T3" fmla="*/ 53 h 53"/>
                <a:gd name="T4" fmla="*/ 40 w 80"/>
                <a:gd name="T5" fmla="*/ 0 h 53"/>
                <a:gd name="T6" fmla="*/ 80 w 80"/>
                <a:gd name="T7" fmla="*/ 53 h 53"/>
                <a:gd name="T8" fmla="*/ 74 w 80"/>
                <a:gd name="T9" fmla="*/ 53 h 53"/>
                <a:gd name="T10" fmla="*/ 40 w 80"/>
                <a:gd name="T11" fmla="*/ 10 h 53"/>
                <a:gd name="T12" fmla="*/ 7 w 80"/>
                <a:gd name="T13" fmla="*/ 53 h 53"/>
                <a:gd name="T14" fmla="*/ 0 w 80"/>
                <a:gd name="T15" fmla="*/ 53 h 53"/>
                <a:gd name="T16" fmla="*/ 0 w 8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3">
                  <a:moveTo>
                    <a:pt x="0" y="53"/>
                  </a:moveTo>
                  <a:lnTo>
                    <a:pt x="0" y="53"/>
                  </a:lnTo>
                  <a:cubicBezTo>
                    <a:pt x="0" y="25"/>
                    <a:pt x="18" y="0"/>
                    <a:pt x="40" y="0"/>
                  </a:cubicBezTo>
                  <a:cubicBezTo>
                    <a:pt x="62" y="0"/>
                    <a:pt x="80" y="25"/>
                    <a:pt x="80" y="53"/>
                  </a:cubicBezTo>
                  <a:cubicBezTo>
                    <a:pt x="74" y="53"/>
                    <a:pt x="74" y="53"/>
                    <a:pt x="74" y="53"/>
                  </a:cubicBezTo>
                  <a:cubicBezTo>
                    <a:pt x="74" y="29"/>
                    <a:pt x="58" y="10"/>
                    <a:pt x="40" y="10"/>
                  </a:cubicBezTo>
                  <a:cubicBezTo>
                    <a:pt x="22" y="10"/>
                    <a:pt x="7" y="29"/>
                    <a:pt x="7" y="53"/>
                  </a:cubicBezTo>
                  <a:lnTo>
                    <a:pt x="0" y="53"/>
                  </a:lnTo>
                  <a:lnTo>
                    <a:pt x="0" y="5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0" name="Freeform 23"/>
            <p:cNvSpPr>
              <a:spLocks/>
            </p:cNvSpPr>
            <p:nvPr/>
          </p:nvSpPr>
          <p:spPr bwMode="auto">
            <a:xfrm>
              <a:off x="2225676" y="1943101"/>
              <a:ext cx="77788" cy="50800"/>
            </a:xfrm>
            <a:custGeom>
              <a:avLst/>
              <a:gdLst>
                <a:gd name="T0" fmla="*/ 0 w 80"/>
                <a:gd name="T1" fmla="*/ 53 h 53"/>
                <a:gd name="T2" fmla="*/ 0 w 80"/>
                <a:gd name="T3" fmla="*/ 53 h 53"/>
                <a:gd name="T4" fmla="*/ 40 w 80"/>
                <a:gd name="T5" fmla="*/ 0 h 53"/>
                <a:gd name="T6" fmla="*/ 80 w 80"/>
                <a:gd name="T7" fmla="*/ 53 h 53"/>
                <a:gd name="T8" fmla="*/ 74 w 80"/>
                <a:gd name="T9" fmla="*/ 53 h 53"/>
                <a:gd name="T10" fmla="*/ 40 w 80"/>
                <a:gd name="T11" fmla="*/ 10 h 53"/>
                <a:gd name="T12" fmla="*/ 7 w 80"/>
                <a:gd name="T13" fmla="*/ 53 h 53"/>
                <a:gd name="T14" fmla="*/ 0 w 80"/>
                <a:gd name="T15" fmla="*/ 53 h 53"/>
                <a:gd name="T16" fmla="*/ 0 w 8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3">
                  <a:moveTo>
                    <a:pt x="0" y="53"/>
                  </a:moveTo>
                  <a:lnTo>
                    <a:pt x="0" y="53"/>
                  </a:lnTo>
                  <a:cubicBezTo>
                    <a:pt x="0" y="25"/>
                    <a:pt x="18" y="0"/>
                    <a:pt x="40" y="0"/>
                  </a:cubicBezTo>
                  <a:cubicBezTo>
                    <a:pt x="62" y="0"/>
                    <a:pt x="80" y="25"/>
                    <a:pt x="80" y="53"/>
                  </a:cubicBezTo>
                  <a:cubicBezTo>
                    <a:pt x="74" y="53"/>
                    <a:pt x="74" y="53"/>
                    <a:pt x="74" y="53"/>
                  </a:cubicBezTo>
                  <a:cubicBezTo>
                    <a:pt x="74" y="29"/>
                    <a:pt x="58" y="10"/>
                    <a:pt x="40" y="10"/>
                  </a:cubicBezTo>
                  <a:cubicBezTo>
                    <a:pt x="22" y="10"/>
                    <a:pt x="7" y="29"/>
                    <a:pt x="7" y="53"/>
                  </a:cubicBezTo>
                  <a:lnTo>
                    <a:pt x="0" y="53"/>
                  </a:lnTo>
                  <a:lnTo>
                    <a:pt x="0" y="5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1" name="Freeform 24"/>
            <p:cNvSpPr>
              <a:spLocks/>
            </p:cNvSpPr>
            <p:nvPr/>
          </p:nvSpPr>
          <p:spPr bwMode="auto">
            <a:xfrm>
              <a:off x="2225676" y="1955801"/>
              <a:ext cx="77788"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2" y="0"/>
                    <a:pt x="80" y="18"/>
                    <a:pt x="80" y="40"/>
                  </a:cubicBezTo>
                  <a:cubicBezTo>
                    <a:pt x="80" y="62"/>
                    <a:pt x="62" y="80"/>
                    <a:pt x="40" y="80"/>
                  </a:cubicBezTo>
                  <a:cubicBezTo>
                    <a:pt x="18" y="80"/>
                    <a:pt x="0" y="62"/>
                    <a:pt x="0" y="40"/>
                  </a:cubicBezTo>
                  <a:lnTo>
                    <a:pt x="0" y="4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2" name="Freeform 25"/>
            <p:cNvSpPr>
              <a:spLocks/>
            </p:cNvSpPr>
            <p:nvPr/>
          </p:nvSpPr>
          <p:spPr bwMode="auto">
            <a:xfrm>
              <a:off x="2225676" y="1955801"/>
              <a:ext cx="77788"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2" y="0"/>
                    <a:pt x="80" y="18"/>
                    <a:pt x="80" y="40"/>
                  </a:cubicBezTo>
                  <a:cubicBezTo>
                    <a:pt x="80" y="62"/>
                    <a:pt x="62" y="80"/>
                    <a:pt x="40" y="80"/>
                  </a:cubicBezTo>
                  <a:cubicBezTo>
                    <a:pt x="18" y="80"/>
                    <a:pt x="0" y="62"/>
                    <a:pt x="0" y="40"/>
                  </a:cubicBezTo>
                  <a:lnTo>
                    <a:pt x="0" y="4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3" name="Freeform 26"/>
            <p:cNvSpPr>
              <a:spLocks/>
            </p:cNvSpPr>
            <p:nvPr/>
          </p:nvSpPr>
          <p:spPr bwMode="auto">
            <a:xfrm>
              <a:off x="2252664" y="1982788"/>
              <a:ext cx="23813" cy="23813"/>
            </a:xfrm>
            <a:custGeom>
              <a:avLst/>
              <a:gdLst>
                <a:gd name="T0" fmla="*/ 0 w 26"/>
                <a:gd name="T1" fmla="*/ 13 h 26"/>
                <a:gd name="T2" fmla="*/ 0 w 26"/>
                <a:gd name="T3" fmla="*/ 13 h 26"/>
                <a:gd name="T4" fmla="*/ 13 w 26"/>
                <a:gd name="T5" fmla="*/ 0 h 26"/>
                <a:gd name="T6" fmla="*/ 26 w 26"/>
                <a:gd name="T7" fmla="*/ 13 h 26"/>
                <a:gd name="T8" fmla="*/ 13 w 26"/>
                <a:gd name="T9" fmla="*/ 26 h 26"/>
                <a:gd name="T10" fmla="*/ 0 w 26"/>
                <a:gd name="T11" fmla="*/ 13 h 26"/>
                <a:gd name="T12" fmla="*/ 0 w 26"/>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3"/>
                  </a:moveTo>
                  <a:lnTo>
                    <a:pt x="0" y="13"/>
                  </a:lnTo>
                  <a:cubicBezTo>
                    <a:pt x="0" y="5"/>
                    <a:pt x="6" y="0"/>
                    <a:pt x="13" y="0"/>
                  </a:cubicBezTo>
                  <a:cubicBezTo>
                    <a:pt x="21" y="0"/>
                    <a:pt x="26" y="5"/>
                    <a:pt x="26" y="13"/>
                  </a:cubicBezTo>
                  <a:cubicBezTo>
                    <a:pt x="26" y="20"/>
                    <a:pt x="21" y="26"/>
                    <a:pt x="13" y="26"/>
                  </a:cubicBezTo>
                  <a:cubicBezTo>
                    <a:pt x="6" y="26"/>
                    <a:pt x="0" y="20"/>
                    <a:pt x="0" y="13"/>
                  </a:cubicBezTo>
                  <a:lnTo>
                    <a:pt x="0" y="1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4" name="Freeform 27"/>
            <p:cNvSpPr>
              <a:spLocks/>
            </p:cNvSpPr>
            <p:nvPr/>
          </p:nvSpPr>
          <p:spPr bwMode="auto">
            <a:xfrm>
              <a:off x="2252664" y="1982788"/>
              <a:ext cx="23813" cy="23813"/>
            </a:xfrm>
            <a:custGeom>
              <a:avLst/>
              <a:gdLst>
                <a:gd name="T0" fmla="*/ 0 w 26"/>
                <a:gd name="T1" fmla="*/ 13 h 26"/>
                <a:gd name="T2" fmla="*/ 0 w 26"/>
                <a:gd name="T3" fmla="*/ 13 h 26"/>
                <a:gd name="T4" fmla="*/ 13 w 26"/>
                <a:gd name="T5" fmla="*/ 0 h 26"/>
                <a:gd name="T6" fmla="*/ 26 w 26"/>
                <a:gd name="T7" fmla="*/ 13 h 26"/>
                <a:gd name="T8" fmla="*/ 13 w 26"/>
                <a:gd name="T9" fmla="*/ 26 h 26"/>
                <a:gd name="T10" fmla="*/ 0 w 26"/>
                <a:gd name="T11" fmla="*/ 13 h 26"/>
                <a:gd name="T12" fmla="*/ 0 w 26"/>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3"/>
                  </a:moveTo>
                  <a:lnTo>
                    <a:pt x="0" y="13"/>
                  </a:lnTo>
                  <a:cubicBezTo>
                    <a:pt x="0" y="5"/>
                    <a:pt x="6" y="0"/>
                    <a:pt x="13" y="0"/>
                  </a:cubicBezTo>
                  <a:cubicBezTo>
                    <a:pt x="21" y="0"/>
                    <a:pt x="26" y="5"/>
                    <a:pt x="26" y="13"/>
                  </a:cubicBezTo>
                  <a:cubicBezTo>
                    <a:pt x="26" y="20"/>
                    <a:pt x="21" y="26"/>
                    <a:pt x="13" y="26"/>
                  </a:cubicBezTo>
                  <a:cubicBezTo>
                    <a:pt x="6" y="26"/>
                    <a:pt x="0" y="20"/>
                    <a:pt x="0" y="13"/>
                  </a:cubicBezTo>
                  <a:lnTo>
                    <a:pt x="0" y="1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5" name="Freeform 28"/>
            <p:cNvSpPr>
              <a:spLocks/>
            </p:cNvSpPr>
            <p:nvPr/>
          </p:nvSpPr>
          <p:spPr bwMode="auto">
            <a:xfrm>
              <a:off x="2200276" y="1879601"/>
              <a:ext cx="12700" cy="12700"/>
            </a:xfrm>
            <a:custGeom>
              <a:avLst/>
              <a:gdLst>
                <a:gd name="T0" fmla="*/ 14 w 14"/>
                <a:gd name="T1" fmla="*/ 7 h 13"/>
                <a:gd name="T2" fmla="*/ 14 w 14"/>
                <a:gd name="T3" fmla="*/ 7 h 13"/>
                <a:gd name="T4" fmla="*/ 12 w 14"/>
                <a:gd name="T5" fmla="*/ 13 h 13"/>
                <a:gd name="T6" fmla="*/ 2 w 14"/>
                <a:gd name="T7" fmla="*/ 13 h 13"/>
                <a:gd name="T8" fmla="*/ 0 w 14"/>
                <a:gd name="T9" fmla="*/ 7 h 13"/>
                <a:gd name="T10" fmla="*/ 0 w 14"/>
                <a:gd name="T11" fmla="*/ 7 h 13"/>
                <a:gd name="T12" fmla="*/ 2 w 14"/>
                <a:gd name="T13" fmla="*/ 0 h 13"/>
                <a:gd name="T14" fmla="*/ 12 w 14"/>
                <a:gd name="T15" fmla="*/ 0 h 13"/>
                <a:gd name="T16" fmla="*/ 14 w 14"/>
                <a:gd name="T17" fmla="*/ 7 h 13"/>
                <a:gd name="T18" fmla="*/ 14 w 14"/>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7"/>
                  </a:moveTo>
                  <a:lnTo>
                    <a:pt x="14" y="7"/>
                  </a:lnTo>
                  <a:cubicBezTo>
                    <a:pt x="14" y="10"/>
                    <a:pt x="13" y="13"/>
                    <a:pt x="12" y="13"/>
                  </a:cubicBezTo>
                  <a:cubicBezTo>
                    <a:pt x="2" y="13"/>
                    <a:pt x="2" y="13"/>
                    <a:pt x="2" y="13"/>
                  </a:cubicBezTo>
                  <a:cubicBezTo>
                    <a:pt x="1" y="13"/>
                    <a:pt x="0" y="10"/>
                    <a:pt x="0" y="7"/>
                  </a:cubicBezTo>
                  <a:cubicBezTo>
                    <a:pt x="0" y="7"/>
                    <a:pt x="0" y="7"/>
                    <a:pt x="0" y="7"/>
                  </a:cubicBezTo>
                  <a:cubicBezTo>
                    <a:pt x="0" y="3"/>
                    <a:pt x="1" y="0"/>
                    <a:pt x="2" y="0"/>
                  </a:cubicBezTo>
                  <a:cubicBezTo>
                    <a:pt x="12" y="0"/>
                    <a:pt x="12" y="0"/>
                    <a:pt x="12" y="0"/>
                  </a:cubicBezTo>
                  <a:cubicBezTo>
                    <a:pt x="13" y="0"/>
                    <a:pt x="14" y="3"/>
                    <a:pt x="14" y="7"/>
                  </a:cubicBezTo>
                  <a:lnTo>
                    <a:pt x="14" y="7"/>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6" name="Freeform 29"/>
            <p:cNvSpPr>
              <a:spLocks/>
            </p:cNvSpPr>
            <p:nvPr/>
          </p:nvSpPr>
          <p:spPr bwMode="auto">
            <a:xfrm>
              <a:off x="2200276" y="1879601"/>
              <a:ext cx="12700" cy="12700"/>
            </a:xfrm>
            <a:custGeom>
              <a:avLst/>
              <a:gdLst>
                <a:gd name="T0" fmla="*/ 14 w 14"/>
                <a:gd name="T1" fmla="*/ 7 h 13"/>
                <a:gd name="T2" fmla="*/ 14 w 14"/>
                <a:gd name="T3" fmla="*/ 7 h 13"/>
                <a:gd name="T4" fmla="*/ 12 w 14"/>
                <a:gd name="T5" fmla="*/ 13 h 13"/>
                <a:gd name="T6" fmla="*/ 2 w 14"/>
                <a:gd name="T7" fmla="*/ 13 h 13"/>
                <a:gd name="T8" fmla="*/ 0 w 14"/>
                <a:gd name="T9" fmla="*/ 7 h 13"/>
                <a:gd name="T10" fmla="*/ 0 w 14"/>
                <a:gd name="T11" fmla="*/ 7 h 13"/>
                <a:gd name="T12" fmla="*/ 2 w 14"/>
                <a:gd name="T13" fmla="*/ 0 h 13"/>
                <a:gd name="T14" fmla="*/ 12 w 14"/>
                <a:gd name="T15" fmla="*/ 0 h 13"/>
                <a:gd name="T16" fmla="*/ 14 w 14"/>
                <a:gd name="T17" fmla="*/ 7 h 13"/>
                <a:gd name="T18" fmla="*/ 14 w 14"/>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7"/>
                  </a:moveTo>
                  <a:lnTo>
                    <a:pt x="14" y="7"/>
                  </a:lnTo>
                  <a:cubicBezTo>
                    <a:pt x="14" y="10"/>
                    <a:pt x="13" y="13"/>
                    <a:pt x="12" y="13"/>
                  </a:cubicBezTo>
                  <a:cubicBezTo>
                    <a:pt x="2" y="13"/>
                    <a:pt x="2" y="13"/>
                    <a:pt x="2" y="13"/>
                  </a:cubicBezTo>
                  <a:cubicBezTo>
                    <a:pt x="1" y="13"/>
                    <a:pt x="0" y="10"/>
                    <a:pt x="0" y="7"/>
                  </a:cubicBezTo>
                  <a:cubicBezTo>
                    <a:pt x="0" y="7"/>
                    <a:pt x="0" y="7"/>
                    <a:pt x="0" y="7"/>
                  </a:cubicBezTo>
                  <a:cubicBezTo>
                    <a:pt x="0" y="3"/>
                    <a:pt x="1" y="0"/>
                    <a:pt x="2" y="0"/>
                  </a:cubicBezTo>
                  <a:cubicBezTo>
                    <a:pt x="12" y="0"/>
                    <a:pt x="12" y="0"/>
                    <a:pt x="12" y="0"/>
                  </a:cubicBezTo>
                  <a:cubicBezTo>
                    <a:pt x="13" y="0"/>
                    <a:pt x="14" y="3"/>
                    <a:pt x="14" y="7"/>
                  </a:cubicBezTo>
                  <a:lnTo>
                    <a:pt x="14" y="7"/>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7" name="Freeform 30"/>
            <p:cNvSpPr>
              <a:spLocks/>
            </p:cNvSpPr>
            <p:nvPr/>
          </p:nvSpPr>
          <p:spPr bwMode="auto">
            <a:xfrm>
              <a:off x="2212976" y="1879601"/>
              <a:ext cx="0" cy="12700"/>
            </a:xfrm>
            <a:custGeom>
              <a:avLst/>
              <a:gdLst>
                <a:gd name="T0" fmla="*/ 7 h 13"/>
                <a:gd name="T1" fmla="*/ 7 h 13"/>
                <a:gd name="T2" fmla="*/ 0 h 13"/>
                <a:gd name="T3" fmla="*/ 7 h 13"/>
                <a:gd name="T4" fmla="*/ 13 h 13"/>
                <a:gd name="T5" fmla="*/ 7 h 13"/>
                <a:gd name="T6" fmla="*/ 7 h 13"/>
              </a:gdLst>
              <a:ahLst/>
              <a:cxnLst>
                <a:cxn ang="0">
                  <a:pos x="0" y="T0"/>
                </a:cxn>
                <a:cxn ang="0">
                  <a:pos x="0" y="T1"/>
                </a:cxn>
                <a:cxn ang="0">
                  <a:pos x="0" y="T2"/>
                </a:cxn>
                <a:cxn ang="0">
                  <a:pos x="0" y="T3"/>
                </a:cxn>
                <a:cxn ang="0">
                  <a:pos x="0" y="T4"/>
                </a:cxn>
                <a:cxn ang="0">
                  <a:pos x="0" y="T5"/>
                </a:cxn>
                <a:cxn ang="0">
                  <a:pos x="0" y="T6"/>
                </a:cxn>
              </a:cxnLst>
              <a:rect l="0" t="0" r="r" b="b"/>
              <a:pathLst>
                <a:path h="13">
                  <a:moveTo>
                    <a:pt x="0" y="7"/>
                  </a:moveTo>
                  <a:lnTo>
                    <a:pt x="0" y="7"/>
                  </a:lnTo>
                  <a:cubicBezTo>
                    <a:pt x="0" y="3"/>
                    <a:pt x="0" y="0"/>
                    <a:pt x="0" y="0"/>
                  </a:cubicBezTo>
                  <a:cubicBezTo>
                    <a:pt x="0" y="0"/>
                    <a:pt x="0" y="3"/>
                    <a:pt x="0" y="7"/>
                  </a:cubicBezTo>
                  <a:cubicBezTo>
                    <a:pt x="0" y="10"/>
                    <a:pt x="0" y="13"/>
                    <a:pt x="0" y="13"/>
                  </a:cubicBezTo>
                  <a:cubicBezTo>
                    <a:pt x="0" y="13"/>
                    <a:pt x="0" y="10"/>
                    <a:pt x="0" y="7"/>
                  </a:cubicBezTo>
                  <a:lnTo>
                    <a:pt x="0" y="7"/>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8" name="Freeform 31"/>
            <p:cNvSpPr>
              <a:spLocks/>
            </p:cNvSpPr>
            <p:nvPr/>
          </p:nvSpPr>
          <p:spPr bwMode="auto">
            <a:xfrm>
              <a:off x="2212976" y="1879601"/>
              <a:ext cx="0" cy="12700"/>
            </a:xfrm>
            <a:custGeom>
              <a:avLst/>
              <a:gdLst>
                <a:gd name="T0" fmla="*/ 7 h 13"/>
                <a:gd name="T1" fmla="*/ 7 h 13"/>
                <a:gd name="T2" fmla="*/ 0 h 13"/>
                <a:gd name="T3" fmla="*/ 7 h 13"/>
                <a:gd name="T4" fmla="*/ 13 h 13"/>
                <a:gd name="T5" fmla="*/ 7 h 13"/>
                <a:gd name="T6" fmla="*/ 7 h 13"/>
              </a:gdLst>
              <a:ahLst/>
              <a:cxnLst>
                <a:cxn ang="0">
                  <a:pos x="0" y="T0"/>
                </a:cxn>
                <a:cxn ang="0">
                  <a:pos x="0" y="T1"/>
                </a:cxn>
                <a:cxn ang="0">
                  <a:pos x="0" y="T2"/>
                </a:cxn>
                <a:cxn ang="0">
                  <a:pos x="0" y="T3"/>
                </a:cxn>
                <a:cxn ang="0">
                  <a:pos x="0" y="T4"/>
                </a:cxn>
                <a:cxn ang="0">
                  <a:pos x="0" y="T5"/>
                </a:cxn>
                <a:cxn ang="0">
                  <a:pos x="0" y="T6"/>
                </a:cxn>
              </a:cxnLst>
              <a:rect l="0" t="0" r="r" b="b"/>
              <a:pathLst>
                <a:path h="13">
                  <a:moveTo>
                    <a:pt x="0" y="7"/>
                  </a:moveTo>
                  <a:lnTo>
                    <a:pt x="0" y="7"/>
                  </a:lnTo>
                  <a:cubicBezTo>
                    <a:pt x="0" y="3"/>
                    <a:pt x="0" y="0"/>
                    <a:pt x="0" y="0"/>
                  </a:cubicBezTo>
                  <a:cubicBezTo>
                    <a:pt x="0" y="0"/>
                    <a:pt x="0" y="3"/>
                    <a:pt x="0" y="7"/>
                  </a:cubicBezTo>
                  <a:cubicBezTo>
                    <a:pt x="0" y="10"/>
                    <a:pt x="0" y="13"/>
                    <a:pt x="0" y="13"/>
                  </a:cubicBezTo>
                  <a:cubicBezTo>
                    <a:pt x="0" y="13"/>
                    <a:pt x="0" y="10"/>
                    <a:pt x="0" y="7"/>
                  </a:cubicBezTo>
                  <a:lnTo>
                    <a:pt x="0" y="7"/>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09" name="Freeform 32"/>
            <p:cNvSpPr>
              <a:spLocks/>
            </p:cNvSpPr>
            <p:nvPr/>
          </p:nvSpPr>
          <p:spPr bwMode="auto">
            <a:xfrm>
              <a:off x="2162176" y="1714501"/>
              <a:ext cx="12700" cy="101600"/>
            </a:xfrm>
            <a:custGeom>
              <a:avLst/>
              <a:gdLst>
                <a:gd name="T0" fmla="*/ 14 w 14"/>
                <a:gd name="T1" fmla="*/ 100 h 106"/>
                <a:gd name="T2" fmla="*/ 14 w 14"/>
                <a:gd name="T3" fmla="*/ 100 h 106"/>
                <a:gd name="T4" fmla="*/ 7 w 14"/>
                <a:gd name="T5" fmla="*/ 106 h 106"/>
                <a:gd name="T6" fmla="*/ 7 w 14"/>
                <a:gd name="T7" fmla="*/ 106 h 106"/>
                <a:gd name="T8" fmla="*/ 0 w 14"/>
                <a:gd name="T9" fmla="*/ 100 h 106"/>
                <a:gd name="T10" fmla="*/ 0 w 14"/>
                <a:gd name="T11" fmla="*/ 5 h 106"/>
                <a:gd name="T12" fmla="*/ 7 w 14"/>
                <a:gd name="T13" fmla="*/ 0 h 106"/>
                <a:gd name="T14" fmla="*/ 7 w 14"/>
                <a:gd name="T15" fmla="*/ 0 h 106"/>
                <a:gd name="T16" fmla="*/ 14 w 14"/>
                <a:gd name="T17" fmla="*/ 5 h 106"/>
                <a:gd name="T18" fmla="*/ 14 w 14"/>
                <a:gd name="T19" fmla="*/ 100 h 106"/>
                <a:gd name="T20" fmla="*/ 14 w 14"/>
                <a:gd name="T21"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6">
                  <a:moveTo>
                    <a:pt x="14" y="100"/>
                  </a:moveTo>
                  <a:lnTo>
                    <a:pt x="14" y="100"/>
                  </a:lnTo>
                  <a:cubicBezTo>
                    <a:pt x="14" y="103"/>
                    <a:pt x="11" y="106"/>
                    <a:pt x="7" y="106"/>
                  </a:cubicBezTo>
                  <a:cubicBezTo>
                    <a:pt x="7" y="106"/>
                    <a:pt x="7" y="106"/>
                    <a:pt x="7" y="106"/>
                  </a:cubicBezTo>
                  <a:cubicBezTo>
                    <a:pt x="3" y="106"/>
                    <a:pt x="0" y="103"/>
                    <a:pt x="0" y="100"/>
                  </a:cubicBezTo>
                  <a:cubicBezTo>
                    <a:pt x="0" y="5"/>
                    <a:pt x="0" y="5"/>
                    <a:pt x="0" y="5"/>
                  </a:cubicBezTo>
                  <a:cubicBezTo>
                    <a:pt x="0" y="2"/>
                    <a:pt x="3" y="0"/>
                    <a:pt x="7" y="0"/>
                  </a:cubicBezTo>
                  <a:cubicBezTo>
                    <a:pt x="7" y="0"/>
                    <a:pt x="7" y="0"/>
                    <a:pt x="7" y="0"/>
                  </a:cubicBezTo>
                  <a:cubicBezTo>
                    <a:pt x="11" y="0"/>
                    <a:pt x="14" y="2"/>
                    <a:pt x="14" y="5"/>
                  </a:cubicBezTo>
                  <a:lnTo>
                    <a:pt x="14" y="100"/>
                  </a:lnTo>
                  <a:lnTo>
                    <a:pt x="14" y="10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0" name="Freeform 33"/>
            <p:cNvSpPr>
              <a:spLocks/>
            </p:cNvSpPr>
            <p:nvPr/>
          </p:nvSpPr>
          <p:spPr bwMode="auto">
            <a:xfrm>
              <a:off x="2162176" y="1714501"/>
              <a:ext cx="12700" cy="101600"/>
            </a:xfrm>
            <a:custGeom>
              <a:avLst/>
              <a:gdLst>
                <a:gd name="T0" fmla="*/ 14 w 14"/>
                <a:gd name="T1" fmla="*/ 100 h 106"/>
                <a:gd name="T2" fmla="*/ 14 w 14"/>
                <a:gd name="T3" fmla="*/ 100 h 106"/>
                <a:gd name="T4" fmla="*/ 7 w 14"/>
                <a:gd name="T5" fmla="*/ 106 h 106"/>
                <a:gd name="T6" fmla="*/ 7 w 14"/>
                <a:gd name="T7" fmla="*/ 106 h 106"/>
                <a:gd name="T8" fmla="*/ 0 w 14"/>
                <a:gd name="T9" fmla="*/ 100 h 106"/>
                <a:gd name="T10" fmla="*/ 0 w 14"/>
                <a:gd name="T11" fmla="*/ 5 h 106"/>
                <a:gd name="T12" fmla="*/ 7 w 14"/>
                <a:gd name="T13" fmla="*/ 0 h 106"/>
                <a:gd name="T14" fmla="*/ 7 w 14"/>
                <a:gd name="T15" fmla="*/ 0 h 106"/>
                <a:gd name="T16" fmla="*/ 14 w 14"/>
                <a:gd name="T17" fmla="*/ 5 h 106"/>
                <a:gd name="T18" fmla="*/ 14 w 14"/>
                <a:gd name="T19" fmla="*/ 100 h 106"/>
                <a:gd name="T20" fmla="*/ 14 w 14"/>
                <a:gd name="T21"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6">
                  <a:moveTo>
                    <a:pt x="14" y="100"/>
                  </a:moveTo>
                  <a:lnTo>
                    <a:pt x="14" y="100"/>
                  </a:lnTo>
                  <a:cubicBezTo>
                    <a:pt x="14" y="103"/>
                    <a:pt x="11" y="106"/>
                    <a:pt x="7" y="106"/>
                  </a:cubicBezTo>
                  <a:cubicBezTo>
                    <a:pt x="7" y="106"/>
                    <a:pt x="7" y="106"/>
                    <a:pt x="7" y="106"/>
                  </a:cubicBezTo>
                  <a:cubicBezTo>
                    <a:pt x="3" y="106"/>
                    <a:pt x="0" y="103"/>
                    <a:pt x="0" y="100"/>
                  </a:cubicBezTo>
                  <a:cubicBezTo>
                    <a:pt x="0" y="5"/>
                    <a:pt x="0" y="5"/>
                    <a:pt x="0" y="5"/>
                  </a:cubicBezTo>
                  <a:cubicBezTo>
                    <a:pt x="0" y="2"/>
                    <a:pt x="3" y="0"/>
                    <a:pt x="7" y="0"/>
                  </a:cubicBezTo>
                  <a:cubicBezTo>
                    <a:pt x="7" y="0"/>
                    <a:pt x="7" y="0"/>
                    <a:pt x="7" y="0"/>
                  </a:cubicBezTo>
                  <a:cubicBezTo>
                    <a:pt x="11" y="0"/>
                    <a:pt x="14" y="2"/>
                    <a:pt x="14" y="5"/>
                  </a:cubicBezTo>
                  <a:lnTo>
                    <a:pt x="14" y="100"/>
                  </a:lnTo>
                  <a:lnTo>
                    <a:pt x="14" y="10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1" name="Freeform 34"/>
            <p:cNvSpPr>
              <a:spLocks/>
            </p:cNvSpPr>
            <p:nvPr/>
          </p:nvSpPr>
          <p:spPr bwMode="auto">
            <a:xfrm>
              <a:off x="2033589" y="1943101"/>
              <a:ext cx="90488" cy="50800"/>
            </a:xfrm>
            <a:custGeom>
              <a:avLst/>
              <a:gdLst>
                <a:gd name="T0" fmla="*/ 0 w 93"/>
                <a:gd name="T1" fmla="*/ 53 h 53"/>
                <a:gd name="T2" fmla="*/ 0 w 93"/>
                <a:gd name="T3" fmla="*/ 53 h 53"/>
                <a:gd name="T4" fmla="*/ 47 w 93"/>
                <a:gd name="T5" fmla="*/ 0 h 53"/>
                <a:gd name="T6" fmla="*/ 93 w 93"/>
                <a:gd name="T7" fmla="*/ 53 h 53"/>
                <a:gd name="T8" fmla="*/ 86 w 93"/>
                <a:gd name="T9" fmla="*/ 53 h 53"/>
                <a:gd name="T10" fmla="*/ 47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7" y="0"/>
                  </a:cubicBezTo>
                  <a:cubicBezTo>
                    <a:pt x="73" y="0"/>
                    <a:pt x="93" y="25"/>
                    <a:pt x="93" y="53"/>
                  </a:cubicBezTo>
                  <a:cubicBezTo>
                    <a:pt x="86" y="53"/>
                    <a:pt x="86" y="53"/>
                    <a:pt x="86" y="53"/>
                  </a:cubicBezTo>
                  <a:cubicBezTo>
                    <a:pt x="86" y="29"/>
                    <a:pt x="68" y="10"/>
                    <a:pt x="47" y="10"/>
                  </a:cubicBezTo>
                  <a:cubicBezTo>
                    <a:pt x="25" y="10"/>
                    <a:pt x="8" y="29"/>
                    <a:pt x="8" y="53"/>
                  </a:cubicBezTo>
                  <a:lnTo>
                    <a:pt x="0" y="53"/>
                  </a:lnTo>
                  <a:lnTo>
                    <a:pt x="0" y="5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2" name="Freeform 35"/>
            <p:cNvSpPr>
              <a:spLocks/>
            </p:cNvSpPr>
            <p:nvPr/>
          </p:nvSpPr>
          <p:spPr bwMode="auto">
            <a:xfrm>
              <a:off x="2033589" y="1943101"/>
              <a:ext cx="90488" cy="50800"/>
            </a:xfrm>
            <a:custGeom>
              <a:avLst/>
              <a:gdLst>
                <a:gd name="T0" fmla="*/ 0 w 93"/>
                <a:gd name="T1" fmla="*/ 53 h 53"/>
                <a:gd name="T2" fmla="*/ 0 w 93"/>
                <a:gd name="T3" fmla="*/ 53 h 53"/>
                <a:gd name="T4" fmla="*/ 47 w 93"/>
                <a:gd name="T5" fmla="*/ 0 h 53"/>
                <a:gd name="T6" fmla="*/ 93 w 93"/>
                <a:gd name="T7" fmla="*/ 53 h 53"/>
                <a:gd name="T8" fmla="*/ 86 w 93"/>
                <a:gd name="T9" fmla="*/ 53 h 53"/>
                <a:gd name="T10" fmla="*/ 47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7" y="0"/>
                  </a:cubicBezTo>
                  <a:cubicBezTo>
                    <a:pt x="73" y="0"/>
                    <a:pt x="93" y="25"/>
                    <a:pt x="93" y="53"/>
                  </a:cubicBezTo>
                  <a:cubicBezTo>
                    <a:pt x="86" y="53"/>
                    <a:pt x="86" y="53"/>
                    <a:pt x="86" y="53"/>
                  </a:cubicBezTo>
                  <a:cubicBezTo>
                    <a:pt x="86" y="29"/>
                    <a:pt x="68" y="10"/>
                    <a:pt x="47" y="10"/>
                  </a:cubicBezTo>
                  <a:cubicBezTo>
                    <a:pt x="25" y="10"/>
                    <a:pt x="8" y="29"/>
                    <a:pt x="8" y="53"/>
                  </a:cubicBezTo>
                  <a:lnTo>
                    <a:pt x="0" y="53"/>
                  </a:lnTo>
                  <a:lnTo>
                    <a:pt x="0" y="5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3" name="Freeform 36"/>
            <p:cNvSpPr>
              <a:spLocks/>
            </p:cNvSpPr>
            <p:nvPr/>
          </p:nvSpPr>
          <p:spPr bwMode="auto">
            <a:xfrm>
              <a:off x="2046289" y="1955801"/>
              <a:ext cx="77788"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3" y="0"/>
                    <a:pt x="80" y="18"/>
                    <a:pt x="80" y="40"/>
                  </a:cubicBezTo>
                  <a:cubicBezTo>
                    <a:pt x="80" y="62"/>
                    <a:pt x="63" y="80"/>
                    <a:pt x="40" y="80"/>
                  </a:cubicBezTo>
                  <a:cubicBezTo>
                    <a:pt x="18" y="80"/>
                    <a:pt x="0" y="62"/>
                    <a:pt x="0" y="40"/>
                  </a:cubicBezTo>
                  <a:lnTo>
                    <a:pt x="0" y="4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4" name="Freeform 37"/>
            <p:cNvSpPr>
              <a:spLocks/>
            </p:cNvSpPr>
            <p:nvPr/>
          </p:nvSpPr>
          <p:spPr bwMode="auto">
            <a:xfrm>
              <a:off x="2046289" y="1955801"/>
              <a:ext cx="77788"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3" y="0"/>
                    <a:pt x="80" y="18"/>
                    <a:pt x="80" y="40"/>
                  </a:cubicBezTo>
                  <a:cubicBezTo>
                    <a:pt x="80" y="62"/>
                    <a:pt x="63" y="80"/>
                    <a:pt x="40" y="80"/>
                  </a:cubicBezTo>
                  <a:cubicBezTo>
                    <a:pt x="18" y="80"/>
                    <a:pt x="0" y="62"/>
                    <a:pt x="0" y="40"/>
                  </a:cubicBezTo>
                  <a:lnTo>
                    <a:pt x="0" y="4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5" name="Freeform 38"/>
            <p:cNvSpPr>
              <a:spLocks/>
            </p:cNvSpPr>
            <p:nvPr/>
          </p:nvSpPr>
          <p:spPr bwMode="auto">
            <a:xfrm>
              <a:off x="2073276" y="1982788"/>
              <a:ext cx="25400" cy="23813"/>
            </a:xfrm>
            <a:custGeom>
              <a:avLst/>
              <a:gdLst>
                <a:gd name="T0" fmla="*/ 0 w 27"/>
                <a:gd name="T1" fmla="*/ 13 h 26"/>
                <a:gd name="T2" fmla="*/ 0 w 27"/>
                <a:gd name="T3" fmla="*/ 13 h 26"/>
                <a:gd name="T4" fmla="*/ 13 w 27"/>
                <a:gd name="T5" fmla="*/ 0 h 26"/>
                <a:gd name="T6" fmla="*/ 27 w 27"/>
                <a:gd name="T7" fmla="*/ 13 h 26"/>
                <a:gd name="T8" fmla="*/ 13 w 27"/>
                <a:gd name="T9" fmla="*/ 26 h 26"/>
                <a:gd name="T10" fmla="*/ 0 w 27"/>
                <a:gd name="T11" fmla="*/ 13 h 26"/>
                <a:gd name="T12" fmla="*/ 0 w 27"/>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0" y="13"/>
                  </a:moveTo>
                  <a:lnTo>
                    <a:pt x="0" y="13"/>
                  </a:lnTo>
                  <a:cubicBezTo>
                    <a:pt x="0" y="5"/>
                    <a:pt x="6" y="0"/>
                    <a:pt x="13" y="0"/>
                  </a:cubicBezTo>
                  <a:cubicBezTo>
                    <a:pt x="21" y="0"/>
                    <a:pt x="27" y="5"/>
                    <a:pt x="27" y="13"/>
                  </a:cubicBezTo>
                  <a:cubicBezTo>
                    <a:pt x="27" y="20"/>
                    <a:pt x="21" y="26"/>
                    <a:pt x="13" y="26"/>
                  </a:cubicBezTo>
                  <a:cubicBezTo>
                    <a:pt x="6" y="26"/>
                    <a:pt x="0" y="20"/>
                    <a:pt x="0" y="13"/>
                  </a:cubicBezTo>
                  <a:lnTo>
                    <a:pt x="0" y="1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6" name="Freeform 39"/>
            <p:cNvSpPr>
              <a:spLocks/>
            </p:cNvSpPr>
            <p:nvPr/>
          </p:nvSpPr>
          <p:spPr bwMode="auto">
            <a:xfrm>
              <a:off x="2073276" y="1982788"/>
              <a:ext cx="25400" cy="23813"/>
            </a:xfrm>
            <a:custGeom>
              <a:avLst/>
              <a:gdLst>
                <a:gd name="T0" fmla="*/ 0 w 27"/>
                <a:gd name="T1" fmla="*/ 13 h 26"/>
                <a:gd name="T2" fmla="*/ 0 w 27"/>
                <a:gd name="T3" fmla="*/ 13 h 26"/>
                <a:gd name="T4" fmla="*/ 13 w 27"/>
                <a:gd name="T5" fmla="*/ 0 h 26"/>
                <a:gd name="T6" fmla="*/ 27 w 27"/>
                <a:gd name="T7" fmla="*/ 13 h 26"/>
                <a:gd name="T8" fmla="*/ 13 w 27"/>
                <a:gd name="T9" fmla="*/ 26 h 26"/>
                <a:gd name="T10" fmla="*/ 0 w 27"/>
                <a:gd name="T11" fmla="*/ 13 h 26"/>
                <a:gd name="T12" fmla="*/ 0 w 27"/>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0" y="13"/>
                  </a:moveTo>
                  <a:lnTo>
                    <a:pt x="0" y="13"/>
                  </a:lnTo>
                  <a:cubicBezTo>
                    <a:pt x="0" y="5"/>
                    <a:pt x="6" y="0"/>
                    <a:pt x="13" y="0"/>
                  </a:cubicBezTo>
                  <a:cubicBezTo>
                    <a:pt x="21" y="0"/>
                    <a:pt x="27" y="5"/>
                    <a:pt x="27" y="13"/>
                  </a:cubicBezTo>
                  <a:cubicBezTo>
                    <a:pt x="27" y="20"/>
                    <a:pt x="21" y="26"/>
                    <a:pt x="13" y="26"/>
                  </a:cubicBezTo>
                  <a:cubicBezTo>
                    <a:pt x="6" y="26"/>
                    <a:pt x="0" y="20"/>
                    <a:pt x="0" y="13"/>
                  </a:cubicBezTo>
                  <a:lnTo>
                    <a:pt x="0" y="1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7" name="Freeform 40"/>
            <p:cNvSpPr>
              <a:spLocks/>
            </p:cNvSpPr>
            <p:nvPr/>
          </p:nvSpPr>
          <p:spPr bwMode="auto">
            <a:xfrm>
              <a:off x="1944689" y="1943101"/>
              <a:ext cx="88900" cy="50800"/>
            </a:xfrm>
            <a:custGeom>
              <a:avLst/>
              <a:gdLst>
                <a:gd name="T0" fmla="*/ 0 w 93"/>
                <a:gd name="T1" fmla="*/ 53 h 53"/>
                <a:gd name="T2" fmla="*/ 0 w 93"/>
                <a:gd name="T3" fmla="*/ 53 h 53"/>
                <a:gd name="T4" fmla="*/ 46 w 93"/>
                <a:gd name="T5" fmla="*/ 0 h 53"/>
                <a:gd name="T6" fmla="*/ 93 w 93"/>
                <a:gd name="T7" fmla="*/ 53 h 53"/>
                <a:gd name="T8" fmla="*/ 86 w 93"/>
                <a:gd name="T9" fmla="*/ 53 h 53"/>
                <a:gd name="T10" fmla="*/ 46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6" y="0"/>
                  </a:cubicBezTo>
                  <a:cubicBezTo>
                    <a:pt x="72" y="0"/>
                    <a:pt x="93" y="25"/>
                    <a:pt x="93" y="53"/>
                  </a:cubicBezTo>
                  <a:cubicBezTo>
                    <a:pt x="86" y="53"/>
                    <a:pt x="86" y="53"/>
                    <a:pt x="86" y="53"/>
                  </a:cubicBezTo>
                  <a:cubicBezTo>
                    <a:pt x="86" y="29"/>
                    <a:pt x="68" y="10"/>
                    <a:pt x="46" y="10"/>
                  </a:cubicBezTo>
                  <a:cubicBezTo>
                    <a:pt x="25" y="10"/>
                    <a:pt x="8" y="29"/>
                    <a:pt x="8" y="53"/>
                  </a:cubicBezTo>
                  <a:lnTo>
                    <a:pt x="0" y="53"/>
                  </a:lnTo>
                  <a:lnTo>
                    <a:pt x="0" y="5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8" name="Freeform 41"/>
            <p:cNvSpPr>
              <a:spLocks/>
            </p:cNvSpPr>
            <p:nvPr/>
          </p:nvSpPr>
          <p:spPr bwMode="auto">
            <a:xfrm>
              <a:off x="1944689" y="1943101"/>
              <a:ext cx="88900" cy="50800"/>
            </a:xfrm>
            <a:custGeom>
              <a:avLst/>
              <a:gdLst>
                <a:gd name="T0" fmla="*/ 0 w 93"/>
                <a:gd name="T1" fmla="*/ 53 h 53"/>
                <a:gd name="T2" fmla="*/ 0 w 93"/>
                <a:gd name="T3" fmla="*/ 53 h 53"/>
                <a:gd name="T4" fmla="*/ 46 w 93"/>
                <a:gd name="T5" fmla="*/ 0 h 53"/>
                <a:gd name="T6" fmla="*/ 93 w 93"/>
                <a:gd name="T7" fmla="*/ 53 h 53"/>
                <a:gd name="T8" fmla="*/ 86 w 93"/>
                <a:gd name="T9" fmla="*/ 53 h 53"/>
                <a:gd name="T10" fmla="*/ 46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6" y="0"/>
                  </a:cubicBezTo>
                  <a:cubicBezTo>
                    <a:pt x="72" y="0"/>
                    <a:pt x="93" y="25"/>
                    <a:pt x="93" y="53"/>
                  </a:cubicBezTo>
                  <a:cubicBezTo>
                    <a:pt x="86" y="53"/>
                    <a:pt x="86" y="53"/>
                    <a:pt x="86" y="53"/>
                  </a:cubicBezTo>
                  <a:cubicBezTo>
                    <a:pt x="86" y="29"/>
                    <a:pt x="68" y="10"/>
                    <a:pt x="46" y="10"/>
                  </a:cubicBezTo>
                  <a:cubicBezTo>
                    <a:pt x="25" y="10"/>
                    <a:pt x="8" y="29"/>
                    <a:pt x="8" y="53"/>
                  </a:cubicBezTo>
                  <a:lnTo>
                    <a:pt x="0" y="53"/>
                  </a:lnTo>
                  <a:lnTo>
                    <a:pt x="0" y="5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19" name="Freeform 42"/>
            <p:cNvSpPr>
              <a:spLocks/>
            </p:cNvSpPr>
            <p:nvPr/>
          </p:nvSpPr>
          <p:spPr bwMode="auto">
            <a:xfrm>
              <a:off x="1957389" y="1955801"/>
              <a:ext cx="65088" cy="76200"/>
            </a:xfrm>
            <a:custGeom>
              <a:avLst/>
              <a:gdLst>
                <a:gd name="T0" fmla="*/ 0 w 67"/>
                <a:gd name="T1" fmla="*/ 40 h 80"/>
                <a:gd name="T2" fmla="*/ 0 w 67"/>
                <a:gd name="T3" fmla="*/ 40 h 80"/>
                <a:gd name="T4" fmla="*/ 33 w 67"/>
                <a:gd name="T5" fmla="*/ 0 h 80"/>
                <a:gd name="T6" fmla="*/ 67 w 67"/>
                <a:gd name="T7" fmla="*/ 40 h 80"/>
                <a:gd name="T8" fmla="*/ 33 w 67"/>
                <a:gd name="T9" fmla="*/ 80 h 80"/>
                <a:gd name="T10" fmla="*/ 0 w 67"/>
                <a:gd name="T11" fmla="*/ 40 h 80"/>
                <a:gd name="T12" fmla="*/ 0 w 67"/>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0" y="40"/>
                  </a:moveTo>
                  <a:lnTo>
                    <a:pt x="0" y="40"/>
                  </a:lnTo>
                  <a:cubicBezTo>
                    <a:pt x="0" y="18"/>
                    <a:pt x="15" y="0"/>
                    <a:pt x="33" y="0"/>
                  </a:cubicBezTo>
                  <a:cubicBezTo>
                    <a:pt x="52" y="0"/>
                    <a:pt x="67" y="18"/>
                    <a:pt x="67" y="40"/>
                  </a:cubicBezTo>
                  <a:cubicBezTo>
                    <a:pt x="67" y="62"/>
                    <a:pt x="52" y="80"/>
                    <a:pt x="33" y="80"/>
                  </a:cubicBezTo>
                  <a:cubicBezTo>
                    <a:pt x="15" y="80"/>
                    <a:pt x="0" y="62"/>
                    <a:pt x="0" y="40"/>
                  </a:cubicBezTo>
                  <a:lnTo>
                    <a:pt x="0" y="4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0" name="Freeform 43"/>
            <p:cNvSpPr>
              <a:spLocks/>
            </p:cNvSpPr>
            <p:nvPr/>
          </p:nvSpPr>
          <p:spPr bwMode="auto">
            <a:xfrm>
              <a:off x="1957389" y="1955801"/>
              <a:ext cx="65088" cy="76200"/>
            </a:xfrm>
            <a:custGeom>
              <a:avLst/>
              <a:gdLst>
                <a:gd name="T0" fmla="*/ 0 w 67"/>
                <a:gd name="T1" fmla="*/ 40 h 80"/>
                <a:gd name="T2" fmla="*/ 0 w 67"/>
                <a:gd name="T3" fmla="*/ 40 h 80"/>
                <a:gd name="T4" fmla="*/ 33 w 67"/>
                <a:gd name="T5" fmla="*/ 0 h 80"/>
                <a:gd name="T6" fmla="*/ 67 w 67"/>
                <a:gd name="T7" fmla="*/ 40 h 80"/>
                <a:gd name="T8" fmla="*/ 33 w 67"/>
                <a:gd name="T9" fmla="*/ 80 h 80"/>
                <a:gd name="T10" fmla="*/ 0 w 67"/>
                <a:gd name="T11" fmla="*/ 40 h 80"/>
                <a:gd name="T12" fmla="*/ 0 w 67"/>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0" y="40"/>
                  </a:moveTo>
                  <a:lnTo>
                    <a:pt x="0" y="40"/>
                  </a:lnTo>
                  <a:cubicBezTo>
                    <a:pt x="0" y="18"/>
                    <a:pt x="15" y="0"/>
                    <a:pt x="33" y="0"/>
                  </a:cubicBezTo>
                  <a:cubicBezTo>
                    <a:pt x="52" y="0"/>
                    <a:pt x="67" y="18"/>
                    <a:pt x="67" y="40"/>
                  </a:cubicBezTo>
                  <a:cubicBezTo>
                    <a:pt x="67" y="62"/>
                    <a:pt x="52" y="80"/>
                    <a:pt x="33" y="80"/>
                  </a:cubicBezTo>
                  <a:cubicBezTo>
                    <a:pt x="15" y="80"/>
                    <a:pt x="0" y="62"/>
                    <a:pt x="0" y="40"/>
                  </a:cubicBezTo>
                  <a:lnTo>
                    <a:pt x="0" y="4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1" name="Freeform 44"/>
            <p:cNvSpPr>
              <a:spLocks/>
            </p:cNvSpPr>
            <p:nvPr/>
          </p:nvSpPr>
          <p:spPr bwMode="auto">
            <a:xfrm>
              <a:off x="1970089" y="1982788"/>
              <a:ext cx="38100" cy="23813"/>
            </a:xfrm>
            <a:custGeom>
              <a:avLst/>
              <a:gdLst>
                <a:gd name="T0" fmla="*/ 0 w 40"/>
                <a:gd name="T1" fmla="*/ 13 h 26"/>
                <a:gd name="T2" fmla="*/ 0 w 40"/>
                <a:gd name="T3" fmla="*/ 13 h 26"/>
                <a:gd name="T4" fmla="*/ 20 w 40"/>
                <a:gd name="T5" fmla="*/ 0 h 26"/>
                <a:gd name="T6" fmla="*/ 40 w 40"/>
                <a:gd name="T7" fmla="*/ 13 h 26"/>
                <a:gd name="T8" fmla="*/ 20 w 40"/>
                <a:gd name="T9" fmla="*/ 26 h 26"/>
                <a:gd name="T10" fmla="*/ 0 w 40"/>
                <a:gd name="T11" fmla="*/ 13 h 26"/>
                <a:gd name="T12" fmla="*/ 0 w 40"/>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0" y="13"/>
                  </a:moveTo>
                  <a:lnTo>
                    <a:pt x="0" y="13"/>
                  </a:lnTo>
                  <a:cubicBezTo>
                    <a:pt x="0" y="5"/>
                    <a:pt x="9" y="0"/>
                    <a:pt x="20" y="0"/>
                  </a:cubicBezTo>
                  <a:cubicBezTo>
                    <a:pt x="32" y="0"/>
                    <a:pt x="40" y="5"/>
                    <a:pt x="40" y="13"/>
                  </a:cubicBezTo>
                  <a:cubicBezTo>
                    <a:pt x="40" y="20"/>
                    <a:pt x="32" y="26"/>
                    <a:pt x="20" y="26"/>
                  </a:cubicBezTo>
                  <a:cubicBezTo>
                    <a:pt x="9" y="26"/>
                    <a:pt x="0" y="20"/>
                    <a:pt x="0" y="13"/>
                  </a:cubicBezTo>
                  <a:lnTo>
                    <a:pt x="0" y="1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2" name="Freeform 45"/>
            <p:cNvSpPr>
              <a:spLocks/>
            </p:cNvSpPr>
            <p:nvPr/>
          </p:nvSpPr>
          <p:spPr bwMode="auto">
            <a:xfrm>
              <a:off x="1970089" y="1982788"/>
              <a:ext cx="38100" cy="23813"/>
            </a:xfrm>
            <a:custGeom>
              <a:avLst/>
              <a:gdLst>
                <a:gd name="T0" fmla="*/ 0 w 40"/>
                <a:gd name="T1" fmla="*/ 13 h 26"/>
                <a:gd name="T2" fmla="*/ 0 w 40"/>
                <a:gd name="T3" fmla="*/ 13 h 26"/>
                <a:gd name="T4" fmla="*/ 20 w 40"/>
                <a:gd name="T5" fmla="*/ 0 h 26"/>
                <a:gd name="T6" fmla="*/ 40 w 40"/>
                <a:gd name="T7" fmla="*/ 13 h 26"/>
                <a:gd name="T8" fmla="*/ 20 w 40"/>
                <a:gd name="T9" fmla="*/ 26 h 26"/>
                <a:gd name="T10" fmla="*/ 0 w 40"/>
                <a:gd name="T11" fmla="*/ 13 h 26"/>
                <a:gd name="T12" fmla="*/ 0 w 40"/>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0" y="13"/>
                  </a:moveTo>
                  <a:lnTo>
                    <a:pt x="0" y="13"/>
                  </a:lnTo>
                  <a:cubicBezTo>
                    <a:pt x="0" y="5"/>
                    <a:pt x="9" y="0"/>
                    <a:pt x="20" y="0"/>
                  </a:cubicBezTo>
                  <a:cubicBezTo>
                    <a:pt x="32" y="0"/>
                    <a:pt x="40" y="5"/>
                    <a:pt x="40" y="13"/>
                  </a:cubicBezTo>
                  <a:cubicBezTo>
                    <a:pt x="40" y="20"/>
                    <a:pt x="32" y="26"/>
                    <a:pt x="20" y="26"/>
                  </a:cubicBezTo>
                  <a:cubicBezTo>
                    <a:pt x="9" y="26"/>
                    <a:pt x="0" y="20"/>
                    <a:pt x="0" y="13"/>
                  </a:cubicBezTo>
                  <a:lnTo>
                    <a:pt x="0" y="1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3" name="Freeform 46"/>
            <p:cNvSpPr>
              <a:spLocks/>
            </p:cNvSpPr>
            <p:nvPr/>
          </p:nvSpPr>
          <p:spPr bwMode="auto">
            <a:xfrm>
              <a:off x="1638301" y="1943101"/>
              <a:ext cx="88900" cy="50800"/>
            </a:xfrm>
            <a:custGeom>
              <a:avLst/>
              <a:gdLst>
                <a:gd name="T0" fmla="*/ 0 w 93"/>
                <a:gd name="T1" fmla="*/ 53 h 53"/>
                <a:gd name="T2" fmla="*/ 0 w 93"/>
                <a:gd name="T3" fmla="*/ 53 h 53"/>
                <a:gd name="T4" fmla="*/ 47 w 93"/>
                <a:gd name="T5" fmla="*/ 0 h 53"/>
                <a:gd name="T6" fmla="*/ 93 w 93"/>
                <a:gd name="T7" fmla="*/ 53 h 53"/>
                <a:gd name="T8" fmla="*/ 86 w 93"/>
                <a:gd name="T9" fmla="*/ 53 h 53"/>
                <a:gd name="T10" fmla="*/ 47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7" y="0"/>
                  </a:cubicBezTo>
                  <a:cubicBezTo>
                    <a:pt x="72" y="0"/>
                    <a:pt x="93" y="25"/>
                    <a:pt x="93" y="53"/>
                  </a:cubicBezTo>
                  <a:cubicBezTo>
                    <a:pt x="86" y="53"/>
                    <a:pt x="86" y="53"/>
                    <a:pt x="86" y="53"/>
                  </a:cubicBezTo>
                  <a:cubicBezTo>
                    <a:pt x="86" y="29"/>
                    <a:pt x="68" y="10"/>
                    <a:pt x="47" y="10"/>
                  </a:cubicBezTo>
                  <a:cubicBezTo>
                    <a:pt x="25" y="10"/>
                    <a:pt x="8" y="29"/>
                    <a:pt x="8" y="53"/>
                  </a:cubicBezTo>
                  <a:lnTo>
                    <a:pt x="0" y="53"/>
                  </a:lnTo>
                  <a:lnTo>
                    <a:pt x="0" y="5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4" name="Freeform 47"/>
            <p:cNvSpPr>
              <a:spLocks/>
            </p:cNvSpPr>
            <p:nvPr/>
          </p:nvSpPr>
          <p:spPr bwMode="auto">
            <a:xfrm>
              <a:off x="1638301" y="1943101"/>
              <a:ext cx="88900" cy="50800"/>
            </a:xfrm>
            <a:custGeom>
              <a:avLst/>
              <a:gdLst>
                <a:gd name="T0" fmla="*/ 0 w 93"/>
                <a:gd name="T1" fmla="*/ 53 h 53"/>
                <a:gd name="T2" fmla="*/ 0 w 93"/>
                <a:gd name="T3" fmla="*/ 53 h 53"/>
                <a:gd name="T4" fmla="*/ 47 w 93"/>
                <a:gd name="T5" fmla="*/ 0 h 53"/>
                <a:gd name="T6" fmla="*/ 93 w 93"/>
                <a:gd name="T7" fmla="*/ 53 h 53"/>
                <a:gd name="T8" fmla="*/ 86 w 93"/>
                <a:gd name="T9" fmla="*/ 53 h 53"/>
                <a:gd name="T10" fmla="*/ 47 w 93"/>
                <a:gd name="T11" fmla="*/ 10 h 53"/>
                <a:gd name="T12" fmla="*/ 8 w 93"/>
                <a:gd name="T13" fmla="*/ 53 h 53"/>
                <a:gd name="T14" fmla="*/ 0 w 93"/>
                <a:gd name="T15" fmla="*/ 53 h 53"/>
                <a:gd name="T16" fmla="*/ 0 w 93"/>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3">
                  <a:moveTo>
                    <a:pt x="0" y="53"/>
                  </a:moveTo>
                  <a:lnTo>
                    <a:pt x="0" y="53"/>
                  </a:lnTo>
                  <a:cubicBezTo>
                    <a:pt x="0" y="25"/>
                    <a:pt x="21" y="0"/>
                    <a:pt x="47" y="0"/>
                  </a:cubicBezTo>
                  <a:cubicBezTo>
                    <a:pt x="72" y="0"/>
                    <a:pt x="93" y="25"/>
                    <a:pt x="93" y="53"/>
                  </a:cubicBezTo>
                  <a:cubicBezTo>
                    <a:pt x="86" y="53"/>
                    <a:pt x="86" y="53"/>
                    <a:pt x="86" y="53"/>
                  </a:cubicBezTo>
                  <a:cubicBezTo>
                    <a:pt x="86" y="29"/>
                    <a:pt x="68" y="10"/>
                    <a:pt x="47" y="10"/>
                  </a:cubicBezTo>
                  <a:cubicBezTo>
                    <a:pt x="25" y="10"/>
                    <a:pt x="8" y="29"/>
                    <a:pt x="8" y="53"/>
                  </a:cubicBezTo>
                  <a:lnTo>
                    <a:pt x="0" y="53"/>
                  </a:lnTo>
                  <a:lnTo>
                    <a:pt x="0" y="5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5" name="Freeform 48"/>
            <p:cNvSpPr>
              <a:spLocks/>
            </p:cNvSpPr>
            <p:nvPr/>
          </p:nvSpPr>
          <p:spPr bwMode="auto">
            <a:xfrm>
              <a:off x="1651001" y="1955801"/>
              <a:ext cx="76200"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2" y="0"/>
                    <a:pt x="80" y="18"/>
                    <a:pt x="80" y="40"/>
                  </a:cubicBezTo>
                  <a:cubicBezTo>
                    <a:pt x="80" y="62"/>
                    <a:pt x="62" y="80"/>
                    <a:pt x="40" y="80"/>
                  </a:cubicBezTo>
                  <a:cubicBezTo>
                    <a:pt x="18" y="80"/>
                    <a:pt x="0" y="62"/>
                    <a:pt x="0" y="40"/>
                  </a:cubicBezTo>
                  <a:lnTo>
                    <a:pt x="0" y="4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6" name="Freeform 49"/>
            <p:cNvSpPr>
              <a:spLocks/>
            </p:cNvSpPr>
            <p:nvPr/>
          </p:nvSpPr>
          <p:spPr bwMode="auto">
            <a:xfrm>
              <a:off x="1651001" y="1955801"/>
              <a:ext cx="76200" cy="76200"/>
            </a:xfrm>
            <a:custGeom>
              <a:avLst/>
              <a:gdLst>
                <a:gd name="T0" fmla="*/ 0 w 80"/>
                <a:gd name="T1" fmla="*/ 40 h 80"/>
                <a:gd name="T2" fmla="*/ 0 w 80"/>
                <a:gd name="T3" fmla="*/ 40 h 80"/>
                <a:gd name="T4" fmla="*/ 40 w 80"/>
                <a:gd name="T5" fmla="*/ 0 h 80"/>
                <a:gd name="T6" fmla="*/ 80 w 80"/>
                <a:gd name="T7" fmla="*/ 40 h 80"/>
                <a:gd name="T8" fmla="*/ 40 w 80"/>
                <a:gd name="T9" fmla="*/ 80 h 80"/>
                <a:gd name="T10" fmla="*/ 0 w 80"/>
                <a:gd name="T11" fmla="*/ 40 h 80"/>
                <a:gd name="T12" fmla="*/ 0 w 80"/>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40"/>
                  </a:moveTo>
                  <a:lnTo>
                    <a:pt x="0" y="40"/>
                  </a:lnTo>
                  <a:cubicBezTo>
                    <a:pt x="0" y="18"/>
                    <a:pt x="18" y="0"/>
                    <a:pt x="40" y="0"/>
                  </a:cubicBezTo>
                  <a:cubicBezTo>
                    <a:pt x="62" y="0"/>
                    <a:pt x="80" y="18"/>
                    <a:pt x="80" y="40"/>
                  </a:cubicBezTo>
                  <a:cubicBezTo>
                    <a:pt x="80" y="62"/>
                    <a:pt x="62" y="80"/>
                    <a:pt x="40" y="80"/>
                  </a:cubicBezTo>
                  <a:cubicBezTo>
                    <a:pt x="18" y="80"/>
                    <a:pt x="0" y="62"/>
                    <a:pt x="0" y="40"/>
                  </a:cubicBezTo>
                  <a:lnTo>
                    <a:pt x="0" y="4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7" name="Freeform 50"/>
            <p:cNvSpPr>
              <a:spLocks/>
            </p:cNvSpPr>
            <p:nvPr/>
          </p:nvSpPr>
          <p:spPr bwMode="auto">
            <a:xfrm>
              <a:off x="1676401" y="1982788"/>
              <a:ext cx="25400" cy="23813"/>
            </a:xfrm>
            <a:custGeom>
              <a:avLst/>
              <a:gdLst>
                <a:gd name="T0" fmla="*/ 0 w 26"/>
                <a:gd name="T1" fmla="*/ 13 h 26"/>
                <a:gd name="T2" fmla="*/ 0 w 26"/>
                <a:gd name="T3" fmla="*/ 13 h 26"/>
                <a:gd name="T4" fmla="*/ 13 w 26"/>
                <a:gd name="T5" fmla="*/ 0 h 26"/>
                <a:gd name="T6" fmla="*/ 26 w 26"/>
                <a:gd name="T7" fmla="*/ 13 h 26"/>
                <a:gd name="T8" fmla="*/ 13 w 26"/>
                <a:gd name="T9" fmla="*/ 26 h 26"/>
                <a:gd name="T10" fmla="*/ 0 w 26"/>
                <a:gd name="T11" fmla="*/ 13 h 26"/>
                <a:gd name="T12" fmla="*/ 0 w 26"/>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3"/>
                  </a:moveTo>
                  <a:lnTo>
                    <a:pt x="0" y="13"/>
                  </a:lnTo>
                  <a:cubicBezTo>
                    <a:pt x="0" y="5"/>
                    <a:pt x="6" y="0"/>
                    <a:pt x="13" y="0"/>
                  </a:cubicBezTo>
                  <a:cubicBezTo>
                    <a:pt x="21" y="0"/>
                    <a:pt x="26" y="5"/>
                    <a:pt x="26" y="13"/>
                  </a:cubicBezTo>
                  <a:cubicBezTo>
                    <a:pt x="26" y="20"/>
                    <a:pt x="21" y="26"/>
                    <a:pt x="13" y="26"/>
                  </a:cubicBezTo>
                  <a:cubicBezTo>
                    <a:pt x="6" y="26"/>
                    <a:pt x="0" y="20"/>
                    <a:pt x="0" y="13"/>
                  </a:cubicBezTo>
                  <a:lnTo>
                    <a:pt x="0" y="1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8" name="Freeform 51"/>
            <p:cNvSpPr>
              <a:spLocks/>
            </p:cNvSpPr>
            <p:nvPr/>
          </p:nvSpPr>
          <p:spPr bwMode="auto">
            <a:xfrm>
              <a:off x="1676401" y="1982788"/>
              <a:ext cx="25400" cy="23813"/>
            </a:xfrm>
            <a:custGeom>
              <a:avLst/>
              <a:gdLst>
                <a:gd name="T0" fmla="*/ 0 w 26"/>
                <a:gd name="T1" fmla="*/ 13 h 26"/>
                <a:gd name="T2" fmla="*/ 0 w 26"/>
                <a:gd name="T3" fmla="*/ 13 h 26"/>
                <a:gd name="T4" fmla="*/ 13 w 26"/>
                <a:gd name="T5" fmla="*/ 0 h 26"/>
                <a:gd name="T6" fmla="*/ 26 w 26"/>
                <a:gd name="T7" fmla="*/ 13 h 26"/>
                <a:gd name="T8" fmla="*/ 13 w 26"/>
                <a:gd name="T9" fmla="*/ 26 h 26"/>
                <a:gd name="T10" fmla="*/ 0 w 26"/>
                <a:gd name="T11" fmla="*/ 13 h 26"/>
                <a:gd name="T12" fmla="*/ 0 w 26"/>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3"/>
                  </a:moveTo>
                  <a:lnTo>
                    <a:pt x="0" y="13"/>
                  </a:lnTo>
                  <a:cubicBezTo>
                    <a:pt x="0" y="5"/>
                    <a:pt x="6" y="0"/>
                    <a:pt x="13" y="0"/>
                  </a:cubicBezTo>
                  <a:cubicBezTo>
                    <a:pt x="21" y="0"/>
                    <a:pt x="26" y="5"/>
                    <a:pt x="26" y="13"/>
                  </a:cubicBezTo>
                  <a:cubicBezTo>
                    <a:pt x="26" y="20"/>
                    <a:pt x="21" y="26"/>
                    <a:pt x="13" y="26"/>
                  </a:cubicBezTo>
                  <a:cubicBezTo>
                    <a:pt x="6" y="26"/>
                    <a:pt x="0" y="20"/>
                    <a:pt x="0" y="13"/>
                  </a:cubicBezTo>
                  <a:lnTo>
                    <a:pt x="0" y="1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29" name="Freeform 52"/>
            <p:cNvSpPr>
              <a:spLocks/>
            </p:cNvSpPr>
            <p:nvPr/>
          </p:nvSpPr>
          <p:spPr bwMode="auto">
            <a:xfrm>
              <a:off x="1739901" y="1943101"/>
              <a:ext cx="90488" cy="50800"/>
            </a:xfrm>
            <a:custGeom>
              <a:avLst/>
              <a:gdLst>
                <a:gd name="T0" fmla="*/ 0 w 94"/>
                <a:gd name="T1" fmla="*/ 53 h 53"/>
                <a:gd name="T2" fmla="*/ 0 w 94"/>
                <a:gd name="T3" fmla="*/ 53 h 53"/>
                <a:gd name="T4" fmla="*/ 47 w 94"/>
                <a:gd name="T5" fmla="*/ 0 h 53"/>
                <a:gd name="T6" fmla="*/ 94 w 94"/>
                <a:gd name="T7" fmla="*/ 53 h 53"/>
                <a:gd name="T8" fmla="*/ 86 w 94"/>
                <a:gd name="T9" fmla="*/ 53 h 53"/>
                <a:gd name="T10" fmla="*/ 47 w 94"/>
                <a:gd name="T11" fmla="*/ 10 h 53"/>
                <a:gd name="T12" fmla="*/ 9 w 94"/>
                <a:gd name="T13" fmla="*/ 53 h 53"/>
                <a:gd name="T14" fmla="*/ 0 w 94"/>
                <a:gd name="T15" fmla="*/ 53 h 53"/>
                <a:gd name="T16" fmla="*/ 0 w 94"/>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3">
                  <a:moveTo>
                    <a:pt x="0" y="53"/>
                  </a:moveTo>
                  <a:lnTo>
                    <a:pt x="0" y="53"/>
                  </a:lnTo>
                  <a:cubicBezTo>
                    <a:pt x="0" y="25"/>
                    <a:pt x="21" y="0"/>
                    <a:pt x="47" y="0"/>
                  </a:cubicBezTo>
                  <a:cubicBezTo>
                    <a:pt x="73" y="0"/>
                    <a:pt x="94" y="25"/>
                    <a:pt x="94" y="53"/>
                  </a:cubicBezTo>
                  <a:cubicBezTo>
                    <a:pt x="86" y="53"/>
                    <a:pt x="86" y="53"/>
                    <a:pt x="86" y="53"/>
                  </a:cubicBezTo>
                  <a:cubicBezTo>
                    <a:pt x="86" y="29"/>
                    <a:pt x="69" y="10"/>
                    <a:pt x="47" y="10"/>
                  </a:cubicBezTo>
                  <a:cubicBezTo>
                    <a:pt x="26" y="10"/>
                    <a:pt x="9" y="29"/>
                    <a:pt x="9" y="53"/>
                  </a:cubicBezTo>
                  <a:lnTo>
                    <a:pt x="0" y="53"/>
                  </a:lnTo>
                  <a:lnTo>
                    <a:pt x="0" y="5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0" name="Freeform 53"/>
            <p:cNvSpPr>
              <a:spLocks/>
            </p:cNvSpPr>
            <p:nvPr/>
          </p:nvSpPr>
          <p:spPr bwMode="auto">
            <a:xfrm>
              <a:off x="1739901" y="1943101"/>
              <a:ext cx="90488" cy="50800"/>
            </a:xfrm>
            <a:custGeom>
              <a:avLst/>
              <a:gdLst>
                <a:gd name="T0" fmla="*/ 0 w 94"/>
                <a:gd name="T1" fmla="*/ 53 h 53"/>
                <a:gd name="T2" fmla="*/ 0 w 94"/>
                <a:gd name="T3" fmla="*/ 53 h 53"/>
                <a:gd name="T4" fmla="*/ 47 w 94"/>
                <a:gd name="T5" fmla="*/ 0 h 53"/>
                <a:gd name="T6" fmla="*/ 94 w 94"/>
                <a:gd name="T7" fmla="*/ 53 h 53"/>
                <a:gd name="T8" fmla="*/ 86 w 94"/>
                <a:gd name="T9" fmla="*/ 53 h 53"/>
                <a:gd name="T10" fmla="*/ 47 w 94"/>
                <a:gd name="T11" fmla="*/ 10 h 53"/>
                <a:gd name="T12" fmla="*/ 9 w 94"/>
                <a:gd name="T13" fmla="*/ 53 h 53"/>
                <a:gd name="T14" fmla="*/ 0 w 94"/>
                <a:gd name="T15" fmla="*/ 53 h 53"/>
                <a:gd name="T16" fmla="*/ 0 w 94"/>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3">
                  <a:moveTo>
                    <a:pt x="0" y="53"/>
                  </a:moveTo>
                  <a:lnTo>
                    <a:pt x="0" y="53"/>
                  </a:lnTo>
                  <a:cubicBezTo>
                    <a:pt x="0" y="25"/>
                    <a:pt x="21" y="0"/>
                    <a:pt x="47" y="0"/>
                  </a:cubicBezTo>
                  <a:cubicBezTo>
                    <a:pt x="73" y="0"/>
                    <a:pt x="94" y="25"/>
                    <a:pt x="94" y="53"/>
                  </a:cubicBezTo>
                  <a:cubicBezTo>
                    <a:pt x="86" y="53"/>
                    <a:pt x="86" y="53"/>
                    <a:pt x="86" y="53"/>
                  </a:cubicBezTo>
                  <a:cubicBezTo>
                    <a:pt x="86" y="29"/>
                    <a:pt x="69" y="10"/>
                    <a:pt x="47" y="10"/>
                  </a:cubicBezTo>
                  <a:cubicBezTo>
                    <a:pt x="26" y="10"/>
                    <a:pt x="9" y="29"/>
                    <a:pt x="9" y="53"/>
                  </a:cubicBezTo>
                  <a:lnTo>
                    <a:pt x="0" y="53"/>
                  </a:lnTo>
                  <a:lnTo>
                    <a:pt x="0" y="5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1" name="Freeform 54"/>
            <p:cNvSpPr>
              <a:spLocks/>
            </p:cNvSpPr>
            <p:nvPr/>
          </p:nvSpPr>
          <p:spPr bwMode="auto">
            <a:xfrm>
              <a:off x="1754189" y="1955801"/>
              <a:ext cx="61913" cy="76200"/>
            </a:xfrm>
            <a:custGeom>
              <a:avLst/>
              <a:gdLst>
                <a:gd name="T0" fmla="*/ 0 w 66"/>
                <a:gd name="T1" fmla="*/ 40 h 80"/>
                <a:gd name="T2" fmla="*/ 0 w 66"/>
                <a:gd name="T3" fmla="*/ 40 h 80"/>
                <a:gd name="T4" fmla="*/ 33 w 66"/>
                <a:gd name="T5" fmla="*/ 0 h 80"/>
                <a:gd name="T6" fmla="*/ 66 w 66"/>
                <a:gd name="T7" fmla="*/ 40 h 80"/>
                <a:gd name="T8" fmla="*/ 33 w 66"/>
                <a:gd name="T9" fmla="*/ 80 h 80"/>
                <a:gd name="T10" fmla="*/ 0 w 66"/>
                <a:gd name="T11" fmla="*/ 40 h 80"/>
                <a:gd name="T12" fmla="*/ 0 w 66"/>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66" h="80">
                  <a:moveTo>
                    <a:pt x="0" y="40"/>
                  </a:moveTo>
                  <a:lnTo>
                    <a:pt x="0" y="40"/>
                  </a:lnTo>
                  <a:cubicBezTo>
                    <a:pt x="0" y="18"/>
                    <a:pt x="15" y="0"/>
                    <a:pt x="33" y="0"/>
                  </a:cubicBezTo>
                  <a:cubicBezTo>
                    <a:pt x="52" y="0"/>
                    <a:pt x="66" y="18"/>
                    <a:pt x="66" y="40"/>
                  </a:cubicBezTo>
                  <a:cubicBezTo>
                    <a:pt x="66" y="62"/>
                    <a:pt x="52" y="80"/>
                    <a:pt x="33" y="80"/>
                  </a:cubicBezTo>
                  <a:cubicBezTo>
                    <a:pt x="15" y="80"/>
                    <a:pt x="0" y="62"/>
                    <a:pt x="0" y="40"/>
                  </a:cubicBezTo>
                  <a:lnTo>
                    <a:pt x="0" y="4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2" name="Freeform 55"/>
            <p:cNvSpPr>
              <a:spLocks/>
            </p:cNvSpPr>
            <p:nvPr/>
          </p:nvSpPr>
          <p:spPr bwMode="auto">
            <a:xfrm>
              <a:off x="1754189" y="1955801"/>
              <a:ext cx="61913" cy="76200"/>
            </a:xfrm>
            <a:custGeom>
              <a:avLst/>
              <a:gdLst>
                <a:gd name="T0" fmla="*/ 0 w 66"/>
                <a:gd name="T1" fmla="*/ 40 h 80"/>
                <a:gd name="T2" fmla="*/ 0 w 66"/>
                <a:gd name="T3" fmla="*/ 40 h 80"/>
                <a:gd name="T4" fmla="*/ 33 w 66"/>
                <a:gd name="T5" fmla="*/ 0 h 80"/>
                <a:gd name="T6" fmla="*/ 66 w 66"/>
                <a:gd name="T7" fmla="*/ 40 h 80"/>
                <a:gd name="T8" fmla="*/ 33 w 66"/>
                <a:gd name="T9" fmla="*/ 80 h 80"/>
                <a:gd name="T10" fmla="*/ 0 w 66"/>
                <a:gd name="T11" fmla="*/ 40 h 80"/>
                <a:gd name="T12" fmla="*/ 0 w 66"/>
                <a:gd name="T13" fmla="*/ 40 h 80"/>
              </a:gdLst>
              <a:ahLst/>
              <a:cxnLst>
                <a:cxn ang="0">
                  <a:pos x="T0" y="T1"/>
                </a:cxn>
                <a:cxn ang="0">
                  <a:pos x="T2" y="T3"/>
                </a:cxn>
                <a:cxn ang="0">
                  <a:pos x="T4" y="T5"/>
                </a:cxn>
                <a:cxn ang="0">
                  <a:pos x="T6" y="T7"/>
                </a:cxn>
                <a:cxn ang="0">
                  <a:pos x="T8" y="T9"/>
                </a:cxn>
                <a:cxn ang="0">
                  <a:pos x="T10" y="T11"/>
                </a:cxn>
                <a:cxn ang="0">
                  <a:pos x="T12" y="T13"/>
                </a:cxn>
              </a:cxnLst>
              <a:rect l="0" t="0" r="r" b="b"/>
              <a:pathLst>
                <a:path w="66" h="80">
                  <a:moveTo>
                    <a:pt x="0" y="40"/>
                  </a:moveTo>
                  <a:lnTo>
                    <a:pt x="0" y="40"/>
                  </a:lnTo>
                  <a:cubicBezTo>
                    <a:pt x="0" y="18"/>
                    <a:pt x="15" y="0"/>
                    <a:pt x="33" y="0"/>
                  </a:cubicBezTo>
                  <a:cubicBezTo>
                    <a:pt x="52" y="0"/>
                    <a:pt x="66" y="18"/>
                    <a:pt x="66" y="40"/>
                  </a:cubicBezTo>
                  <a:cubicBezTo>
                    <a:pt x="66" y="62"/>
                    <a:pt x="52" y="80"/>
                    <a:pt x="33" y="80"/>
                  </a:cubicBezTo>
                  <a:cubicBezTo>
                    <a:pt x="15" y="80"/>
                    <a:pt x="0" y="62"/>
                    <a:pt x="0" y="40"/>
                  </a:cubicBezTo>
                  <a:lnTo>
                    <a:pt x="0" y="40"/>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3" name="Freeform 56"/>
            <p:cNvSpPr>
              <a:spLocks/>
            </p:cNvSpPr>
            <p:nvPr/>
          </p:nvSpPr>
          <p:spPr bwMode="auto">
            <a:xfrm>
              <a:off x="1765301" y="1982788"/>
              <a:ext cx="39688" cy="23813"/>
            </a:xfrm>
            <a:custGeom>
              <a:avLst/>
              <a:gdLst>
                <a:gd name="T0" fmla="*/ 0 w 40"/>
                <a:gd name="T1" fmla="*/ 13 h 26"/>
                <a:gd name="T2" fmla="*/ 0 w 40"/>
                <a:gd name="T3" fmla="*/ 13 h 26"/>
                <a:gd name="T4" fmla="*/ 20 w 40"/>
                <a:gd name="T5" fmla="*/ 0 h 26"/>
                <a:gd name="T6" fmla="*/ 40 w 40"/>
                <a:gd name="T7" fmla="*/ 13 h 26"/>
                <a:gd name="T8" fmla="*/ 20 w 40"/>
                <a:gd name="T9" fmla="*/ 26 h 26"/>
                <a:gd name="T10" fmla="*/ 0 w 40"/>
                <a:gd name="T11" fmla="*/ 13 h 26"/>
                <a:gd name="T12" fmla="*/ 0 w 40"/>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0" y="13"/>
                  </a:moveTo>
                  <a:lnTo>
                    <a:pt x="0" y="13"/>
                  </a:lnTo>
                  <a:cubicBezTo>
                    <a:pt x="0" y="5"/>
                    <a:pt x="9" y="0"/>
                    <a:pt x="20" y="0"/>
                  </a:cubicBezTo>
                  <a:cubicBezTo>
                    <a:pt x="31" y="0"/>
                    <a:pt x="40" y="5"/>
                    <a:pt x="40" y="13"/>
                  </a:cubicBezTo>
                  <a:cubicBezTo>
                    <a:pt x="40" y="20"/>
                    <a:pt x="31" y="26"/>
                    <a:pt x="20" y="26"/>
                  </a:cubicBezTo>
                  <a:cubicBezTo>
                    <a:pt x="9" y="26"/>
                    <a:pt x="0" y="20"/>
                    <a:pt x="0" y="13"/>
                  </a:cubicBezTo>
                  <a:lnTo>
                    <a:pt x="0" y="13"/>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4" name="Freeform 57"/>
            <p:cNvSpPr>
              <a:spLocks/>
            </p:cNvSpPr>
            <p:nvPr/>
          </p:nvSpPr>
          <p:spPr bwMode="auto">
            <a:xfrm>
              <a:off x="1765301" y="1982788"/>
              <a:ext cx="39688" cy="23813"/>
            </a:xfrm>
            <a:custGeom>
              <a:avLst/>
              <a:gdLst>
                <a:gd name="T0" fmla="*/ 0 w 40"/>
                <a:gd name="T1" fmla="*/ 13 h 26"/>
                <a:gd name="T2" fmla="*/ 0 w 40"/>
                <a:gd name="T3" fmla="*/ 13 h 26"/>
                <a:gd name="T4" fmla="*/ 20 w 40"/>
                <a:gd name="T5" fmla="*/ 0 h 26"/>
                <a:gd name="T6" fmla="*/ 40 w 40"/>
                <a:gd name="T7" fmla="*/ 13 h 26"/>
                <a:gd name="T8" fmla="*/ 20 w 40"/>
                <a:gd name="T9" fmla="*/ 26 h 26"/>
                <a:gd name="T10" fmla="*/ 0 w 40"/>
                <a:gd name="T11" fmla="*/ 13 h 26"/>
                <a:gd name="T12" fmla="*/ 0 w 40"/>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0" y="13"/>
                  </a:moveTo>
                  <a:lnTo>
                    <a:pt x="0" y="13"/>
                  </a:lnTo>
                  <a:cubicBezTo>
                    <a:pt x="0" y="5"/>
                    <a:pt x="9" y="0"/>
                    <a:pt x="20" y="0"/>
                  </a:cubicBezTo>
                  <a:cubicBezTo>
                    <a:pt x="31" y="0"/>
                    <a:pt x="40" y="5"/>
                    <a:pt x="40" y="13"/>
                  </a:cubicBezTo>
                  <a:cubicBezTo>
                    <a:pt x="40" y="20"/>
                    <a:pt x="31" y="26"/>
                    <a:pt x="20" y="26"/>
                  </a:cubicBezTo>
                  <a:cubicBezTo>
                    <a:pt x="9" y="26"/>
                    <a:pt x="0" y="20"/>
                    <a:pt x="0" y="13"/>
                  </a:cubicBezTo>
                  <a:lnTo>
                    <a:pt x="0" y="13"/>
                  </a:lnTo>
                  <a:close/>
                </a:path>
              </a:pathLst>
            </a:custGeom>
            <a:grpFill/>
            <a:ln w="12700" cap="flat">
              <a:solidFill>
                <a:srgbClr val="008FCC"/>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sp>
        <p:nvSpPr>
          <p:cNvPr id="236" name="AutoShape 59"/>
          <p:cNvSpPr>
            <a:spLocks noChangeAspect="1" noChangeArrowheads="1" noTextEdit="1"/>
          </p:cNvSpPr>
          <p:nvPr/>
        </p:nvSpPr>
        <p:spPr bwMode="auto">
          <a:xfrm>
            <a:off x="9869489" y="1519238"/>
            <a:ext cx="20193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7" name="Freeform 61"/>
          <p:cNvSpPr>
            <a:spLocks noEditPoints="1"/>
          </p:cNvSpPr>
          <p:nvPr/>
        </p:nvSpPr>
        <p:spPr bwMode="auto">
          <a:xfrm>
            <a:off x="10575928" y="4252913"/>
            <a:ext cx="587375" cy="395288"/>
          </a:xfrm>
          <a:custGeom>
            <a:avLst/>
            <a:gdLst>
              <a:gd name="T0" fmla="*/ 570 w 614"/>
              <a:gd name="T1" fmla="*/ 275 h 413"/>
              <a:gd name="T2" fmla="*/ 562 w 614"/>
              <a:gd name="T3" fmla="*/ 243 h 413"/>
              <a:gd name="T4" fmla="*/ 562 w 614"/>
              <a:gd name="T5" fmla="*/ 145 h 413"/>
              <a:gd name="T6" fmla="*/ 521 w 614"/>
              <a:gd name="T7" fmla="*/ 139 h 413"/>
              <a:gd name="T8" fmla="*/ 439 w 614"/>
              <a:gd name="T9" fmla="*/ 134 h 413"/>
              <a:gd name="T10" fmla="*/ 448 w 614"/>
              <a:gd name="T11" fmla="*/ 68 h 413"/>
              <a:gd name="T12" fmla="*/ 443 w 614"/>
              <a:gd name="T13" fmla="*/ 12 h 413"/>
              <a:gd name="T14" fmla="*/ 435 w 614"/>
              <a:gd name="T15" fmla="*/ 8 h 413"/>
              <a:gd name="T16" fmla="*/ 423 w 614"/>
              <a:gd name="T17" fmla="*/ 10 h 413"/>
              <a:gd name="T18" fmla="*/ 424 w 614"/>
              <a:gd name="T19" fmla="*/ 66 h 413"/>
              <a:gd name="T20" fmla="*/ 421 w 614"/>
              <a:gd name="T21" fmla="*/ 121 h 413"/>
              <a:gd name="T22" fmla="*/ 400 w 614"/>
              <a:gd name="T23" fmla="*/ 133 h 413"/>
              <a:gd name="T24" fmla="*/ 384 w 614"/>
              <a:gd name="T25" fmla="*/ 116 h 413"/>
              <a:gd name="T26" fmla="*/ 392 w 614"/>
              <a:gd name="T27" fmla="*/ 107 h 413"/>
              <a:gd name="T28" fmla="*/ 371 w 614"/>
              <a:gd name="T29" fmla="*/ 111 h 413"/>
              <a:gd name="T30" fmla="*/ 375 w 614"/>
              <a:gd name="T31" fmla="*/ 128 h 413"/>
              <a:gd name="T32" fmla="*/ 234 w 614"/>
              <a:gd name="T33" fmla="*/ 82 h 413"/>
              <a:gd name="T34" fmla="*/ 236 w 614"/>
              <a:gd name="T35" fmla="*/ 71 h 413"/>
              <a:gd name="T36" fmla="*/ 231 w 614"/>
              <a:gd name="T37" fmla="*/ 77 h 413"/>
              <a:gd name="T38" fmla="*/ 225 w 614"/>
              <a:gd name="T39" fmla="*/ 81 h 413"/>
              <a:gd name="T40" fmla="*/ 220 w 614"/>
              <a:gd name="T41" fmla="*/ 80 h 413"/>
              <a:gd name="T42" fmla="*/ 197 w 614"/>
              <a:gd name="T43" fmla="*/ 77 h 413"/>
              <a:gd name="T44" fmla="*/ 194 w 614"/>
              <a:gd name="T45" fmla="*/ 42 h 413"/>
              <a:gd name="T46" fmla="*/ 191 w 614"/>
              <a:gd name="T47" fmla="*/ 44 h 413"/>
              <a:gd name="T48" fmla="*/ 168 w 614"/>
              <a:gd name="T49" fmla="*/ 103 h 413"/>
              <a:gd name="T50" fmla="*/ 169 w 614"/>
              <a:gd name="T51" fmla="*/ 109 h 413"/>
              <a:gd name="T52" fmla="*/ 173 w 614"/>
              <a:gd name="T53" fmla="*/ 116 h 413"/>
              <a:gd name="T54" fmla="*/ 87 w 614"/>
              <a:gd name="T55" fmla="*/ 112 h 413"/>
              <a:gd name="T56" fmla="*/ 95 w 614"/>
              <a:gd name="T57" fmla="*/ 132 h 413"/>
              <a:gd name="T58" fmla="*/ 86 w 614"/>
              <a:gd name="T59" fmla="*/ 134 h 413"/>
              <a:gd name="T60" fmla="*/ 301 w 614"/>
              <a:gd name="T61" fmla="*/ 291 h 413"/>
              <a:gd name="T62" fmla="*/ 304 w 614"/>
              <a:gd name="T63" fmla="*/ 304 h 413"/>
              <a:gd name="T64" fmla="*/ 322 w 614"/>
              <a:gd name="T65" fmla="*/ 298 h 413"/>
              <a:gd name="T66" fmla="*/ 404 w 614"/>
              <a:gd name="T67" fmla="*/ 309 h 413"/>
              <a:gd name="T68" fmla="*/ 419 w 614"/>
              <a:gd name="T69" fmla="*/ 311 h 413"/>
              <a:gd name="T70" fmla="*/ 430 w 614"/>
              <a:gd name="T71" fmla="*/ 303 h 413"/>
              <a:gd name="T72" fmla="*/ 439 w 614"/>
              <a:gd name="T73" fmla="*/ 302 h 413"/>
              <a:gd name="T74" fmla="*/ 462 w 614"/>
              <a:gd name="T75" fmla="*/ 293 h 413"/>
              <a:gd name="T76" fmla="*/ 551 w 614"/>
              <a:gd name="T77" fmla="*/ 396 h 413"/>
              <a:gd name="T78" fmla="*/ 478 w 614"/>
              <a:gd name="T79" fmla="*/ 278 h 413"/>
              <a:gd name="T80" fmla="*/ 373 w 614"/>
              <a:gd name="T81" fmla="*/ 292 h 413"/>
              <a:gd name="T82" fmla="*/ 232 w 614"/>
              <a:gd name="T83" fmla="*/ 121 h 413"/>
              <a:gd name="T84" fmla="*/ 241 w 614"/>
              <a:gd name="T85" fmla="*/ 96 h 413"/>
              <a:gd name="T86" fmla="*/ 242 w 614"/>
              <a:gd name="T87" fmla="*/ 154 h 413"/>
              <a:gd name="T88" fmla="*/ 178 w 614"/>
              <a:gd name="T89" fmla="*/ 108 h 413"/>
              <a:gd name="T90" fmla="*/ 192 w 614"/>
              <a:gd name="T91" fmla="*/ 83 h 413"/>
              <a:gd name="T92" fmla="*/ 218 w 614"/>
              <a:gd name="T93" fmla="*/ 89 h 413"/>
              <a:gd name="T94" fmla="*/ 220 w 614"/>
              <a:gd name="T95" fmla="*/ 108 h 413"/>
              <a:gd name="T96" fmla="*/ 220 w 614"/>
              <a:gd name="T97" fmla="*/ 126 h 413"/>
              <a:gd name="T98" fmla="*/ 224 w 614"/>
              <a:gd name="T99" fmla="*/ 126 h 413"/>
              <a:gd name="T100" fmla="*/ 178 w 614"/>
              <a:gd name="T101" fmla="*/ 112 h 413"/>
              <a:gd name="T102" fmla="*/ 181 w 614"/>
              <a:gd name="T103" fmla="*/ 127 h 413"/>
              <a:gd name="T104" fmla="*/ 476 w 614"/>
              <a:gd name="T105" fmla="*/ 280 h 413"/>
              <a:gd name="T106" fmla="*/ 479 w 614"/>
              <a:gd name="T107" fmla="*/ 290 h 413"/>
              <a:gd name="T108" fmla="*/ 533 w 614"/>
              <a:gd name="T109" fmla="*/ 27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 h="413">
                <a:moveTo>
                  <a:pt x="570" y="286"/>
                </a:moveTo>
                <a:lnTo>
                  <a:pt x="570" y="286"/>
                </a:lnTo>
                <a:cubicBezTo>
                  <a:pt x="567" y="283"/>
                  <a:pt x="563" y="281"/>
                  <a:pt x="558" y="279"/>
                </a:cubicBezTo>
                <a:cubicBezTo>
                  <a:pt x="558" y="279"/>
                  <a:pt x="559" y="279"/>
                  <a:pt x="559" y="279"/>
                </a:cubicBezTo>
                <a:cubicBezTo>
                  <a:pt x="559" y="277"/>
                  <a:pt x="560" y="275"/>
                  <a:pt x="562" y="276"/>
                </a:cubicBezTo>
                <a:cubicBezTo>
                  <a:pt x="565" y="276"/>
                  <a:pt x="571" y="277"/>
                  <a:pt x="570" y="275"/>
                </a:cubicBezTo>
                <a:cubicBezTo>
                  <a:pt x="570" y="272"/>
                  <a:pt x="570" y="272"/>
                  <a:pt x="569" y="271"/>
                </a:cubicBezTo>
                <a:cubicBezTo>
                  <a:pt x="568" y="271"/>
                  <a:pt x="567" y="270"/>
                  <a:pt x="567" y="269"/>
                </a:cubicBezTo>
                <a:cubicBezTo>
                  <a:pt x="567" y="269"/>
                  <a:pt x="567" y="269"/>
                  <a:pt x="568" y="269"/>
                </a:cubicBezTo>
                <a:cubicBezTo>
                  <a:pt x="571" y="267"/>
                  <a:pt x="570" y="259"/>
                  <a:pt x="570" y="255"/>
                </a:cubicBezTo>
                <a:cubicBezTo>
                  <a:pt x="570" y="251"/>
                  <a:pt x="562" y="250"/>
                  <a:pt x="562" y="250"/>
                </a:cubicBezTo>
                <a:cubicBezTo>
                  <a:pt x="562" y="250"/>
                  <a:pt x="562" y="247"/>
                  <a:pt x="562" y="243"/>
                </a:cubicBezTo>
                <a:cubicBezTo>
                  <a:pt x="562" y="239"/>
                  <a:pt x="570" y="174"/>
                  <a:pt x="570" y="173"/>
                </a:cubicBezTo>
                <a:cubicBezTo>
                  <a:pt x="570" y="172"/>
                  <a:pt x="571" y="169"/>
                  <a:pt x="570" y="168"/>
                </a:cubicBezTo>
                <a:cubicBezTo>
                  <a:pt x="570" y="168"/>
                  <a:pt x="571" y="167"/>
                  <a:pt x="571" y="167"/>
                </a:cubicBezTo>
                <a:cubicBezTo>
                  <a:pt x="571" y="167"/>
                  <a:pt x="571" y="158"/>
                  <a:pt x="571" y="154"/>
                </a:cubicBezTo>
                <a:cubicBezTo>
                  <a:pt x="570" y="151"/>
                  <a:pt x="563" y="146"/>
                  <a:pt x="563" y="146"/>
                </a:cubicBezTo>
                <a:cubicBezTo>
                  <a:pt x="563" y="146"/>
                  <a:pt x="564" y="146"/>
                  <a:pt x="562" y="145"/>
                </a:cubicBezTo>
                <a:cubicBezTo>
                  <a:pt x="560" y="144"/>
                  <a:pt x="553" y="143"/>
                  <a:pt x="548" y="143"/>
                </a:cubicBezTo>
                <a:cubicBezTo>
                  <a:pt x="544" y="143"/>
                  <a:pt x="533" y="142"/>
                  <a:pt x="533" y="142"/>
                </a:cubicBezTo>
                <a:cubicBezTo>
                  <a:pt x="532" y="142"/>
                  <a:pt x="532" y="142"/>
                  <a:pt x="531" y="143"/>
                </a:cubicBezTo>
                <a:cubicBezTo>
                  <a:pt x="531" y="142"/>
                  <a:pt x="531" y="142"/>
                  <a:pt x="531" y="142"/>
                </a:cubicBezTo>
                <a:cubicBezTo>
                  <a:pt x="531" y="140"/>
                  <a:pt x="531" y="140"/>
                  <a:pt x="531" y="140"/>
                </a:cubicBezTo>
                <a:cubicBezTo>
                  <a:pt x="521" y="139"/>
                  <a:pt x="521" y="139"/>
                  <a:pt x="521" y="139"/>
                </a:cubicBezTo>
                <a:cubicBezTo>
                  <a:pt x="521" y="139"/>
                  <a:pt x="514" y="138"/>
                  <a:pt x="514" y="138"/>
                </a:cubicBezTo>
                <a:cubicBezTo>
                  <a:pt x="513" y="138"/>
                  <a:pt x="513" y="140"/>
                  <a:pt x="513" y="140"/>
                </a:cubicBezTo>
                <a:cubicBezTo>
                  <a:pt x="513" y="140"/>
                  <a:pt x="513" y="140"/>
                  <a:pt x="513" y="140"/>
                </a:cubicBezTo>
                <a:cubicBezTo>
                  <a:pt x="510" y="140"/>
                  <a:pt x="505" y="140"/>
                  <a:pt x="504" y="139"/>
                </a:cubicBezTo>
                <a:cubicBezTo>
                  <a:pt x="501" y="139"/>
                  <a:pt x="458" y="135"/>
                  <a:pt x="453" y="135"/>
                </a:cubicBezTo>
                <a:cubicBezTo>
                  <a:pt x="451" y="135"/>
                  <a:pt x="445" y="134"/>
                  <a:pt x="439" y="134"/>
                </a:cubicBezTo>
                <a:cubicBezTo>
                  <a:pt x="439" y="132"/>
                  <a:pt x="439" y="127"/>
                  <a:pt x="439" y="127"/>
                </a:cubicBezTo>
                <a:cubicBezTo>
                  <a:pt x="439" y="126"/>
                  <a:pt x="439" y="124"/>
                  <a:pt x="441" y="124"/>
                </a:cubicBezTo>
                <a:cubicBezTo>
                  <a:pt x="442" y="124"/>
                  <a:pt x="446" y="123"/>
                  <a:pt x="446" y="121"/>
                </a:cubicBezTo>
                <a:cubicBezTo>
                  <a:pt x="447" y="119"/>
                  <a:pt x="447" y="113"/>
                  <a:pt x="447" y="111"/>
                </a:cubicBezTo>
                <a:cubicBezTo>
                  <a:pt x="447" y="108"/>
                  <a:pt x="447" y="70"/>
                  <a:pt x="447" y="70"/>
                </a:cubicBezTo>
                <a:cubicBezTo>
                  <a:pt x="447" y="70"/>
                  <a:pt x="449" y="69"/>
                  <a:pt x="448" y="68"/>
                </a:cubicBezTo>
                <a:cubicBezTo>
                  <a:pt x="448" y="68"/>
                  <a:pt x="447" y="68"/>
                  <a:pt x="446" y="67"/>
                </a:cubicBezTo>
                <a:cubicBezTo>
                  <a:pt x="445" y="66"/>
                  <a:pt x="443" y="65"/>
                  <a:pt x="440" y="65"/>
                </a:cubicBezTo>
                <a:cubicBezTo>
                  <a:pt x="440" y="65"/>
                  <a:pt x="440" y="65"/>
                  <a:pt x="440" y="64"/>
                </a:cubicBezTo>
                <a:cubicBezTo>
                  <a:pt x="440" y="64"/>
                  <a:pt x="440" y="15"/>
                  <a:pt x="440" y="15"/>
                </a:cubicBezTo>
                <a:cubicBezTo>
                  <a:pt x="440" y="15"/>
                  <a:pt x="440" y="14"/>
                  <a:pt x="440" y="14"/>
                </a:cubicBezTo>
                <a:cubicBezTo>
                  <a:pt x="441" y="13"/>
                  <a:pt x="443" y="13"/>
                  <a:pt x="443" y="12"/>
                </a:cubicBezTo>
                <a:cubicBezTo>
                  <a:pt x="442" y="10"/>
                  <a:pt x="441" y="11"/>
                  <a:pt x="441" y="10"/>
                </a:cubicBezTo>
                <a:cubicBezTo>
                  <a:pt x="441" y="10"/>
                  <a:pt x="441" y="9"/>
                  <a:pt x="441" y="9"/>
                </a:cubicBezTo>
                <a:cubicBezTo>
                  <a:pt x="441" y="9"/>
                  <a:pt x="442" y="9"/>
                  <a:pt x="442" y="9"/>
                </a:cubicBezTo>
                <a:cubicBezTo>
                  <a:pt x="442" y="8"/>
                  <a:pt x="441" y="8"/>
                  <a:pt x="441" y="8"/>
                </a:cubicBezTo>
                <a:cubicBezTo>
                  <a:pt x="435" y="8"/>
                  <a:pt x="435" y="8"/>
                  <a:pt x="435" y="8"/>
                </a:cubicBezTo>
                <a:cubicBezTo>
                  <a:pt x="435" y="8"/>
                  <a:pt x="435" y="8"/>
                  <a:pt x="435" y="8"/>
                </a:cubicBezTo>
                <a:cubicBezTo>
                  <a:pt x="435" y="8"/>
                  <a:pt x="433" y="6"/>
                  <a:pt x="432" y="6"/>
                </a:cubicBezTo>
                <a:cubicBezTo>
                  <a:pt x="431" y="6"/>
                  <a:pt x="423" y="3"/>
                  <a:pt x="423" y="2"/>
                </a:cubicBezTo>
                <a:cubicBezTo>
                  <a:pt x="422" y="2"/>
                  <a:pt x="419" y="0"/>
                  <a:pt x="416" y="2"/>
                </a:cubicBezTo>
                <a:cubicBezTo>
                  <a:pt x="413" y="5"/>
                  <a:pt x="415" y="8"/>
                  <a:pt x="415" y="9"/>
                </a:cubicBezTo>
                <a:cubicBezTo>
                  <a:pt x="416" y="10"/>
                  <a:pt x="418" y="12"/>
                  <a:pt x="421" y="11"/>
                </a:cubicBezTo>
                <a:cubicBezTo>
                  <a:pt x="421" y="11"/>
                  <a:pt x="423" y="10"/>
                  <a:pt x="423" y="10"/>
                </a:cubicBezTo>
                <a:cubicBezTo>
                  <a:pt x="423" y="11"/>
                  <a:pt x="426" y="14"/>
                  <a:pt x="427" y="14"/>
                </a:cubicBezTo>
                <a:cubicBezTo>
                  <a:pt x="427" y="14"/>
                  <a:pt x="428" y="14"/>
                  <a:pt x="429" y="14"/>
                </a:cubicBezTo>
                <a:cubicBezTo>
                  <a:pt x="429" y="14"/>
                  <a:pt x="430" y="14"/>
                  <a:pt x="430" y="15"/>
                </a:cubicBezTo>
                <a:cubicBezTo>
                  <a:pt x="430" y="15"/>
                  <a:pt x="429" y="64"/>
                  <a:pt x="429" y="64"/>
                </a:cubicBezTo>
                <a:cubicBezTo>
                  <a:pt x="429" y="64"/>
                  <a:pt x="429" y="65"/>
                  <a:pt x="429" y="65"/>
                </a:cubicBezTo>
                <a:cubicBezTo>
                  <a:pt x="429" y="65"/>
                  <a:pt x="425" y="66"/>
                  <a:pt x="424" y="66"/>
                </a:cubicBezTo>
                <a:cubicBezTo>
                  <a:pt x="423" y="67"/>
                  <a:pt x="422" y="68"/>
                  <a:pt x="422" y="68"/>
                </a:cubicBezTo>
                <a:cubicBezTo>
                  <a:pt x="422" y="68"/>
                  <a:pt x="421" y="68"/>
                  <a:pt x="421" y="69"/>
                </a:cubicBezTo>
                <a:cubicBezTo>
                  <a:pt x="421" y="70"/>
                  <a:pt x="422" y="70"/>
                  <a:pt x="422" y="70"/>
                </a:cubicBezTo>
                <a:cubicBezTo>
                  <a:pt x="422" y="70"/>
                  <a:pt x="421" y="118"/>
                  <a:pt x="421" y="118"/>
                </a:cubicBezTo>
                <a:cubicBezTo>
                  <a:pt x="421" y="119"/>
                  <a:pt x="421" y="120"/>
                  <a:pt x="421" y="120"/>
                </a:cubicBezTo>
                <a:cubicBezTo>
                  <a:pt x="421" y="120"/>
                  <a:pt x="420" y="120"/>
                  <a:pt x="421" y="121"/>
                </a:cubicBezTo>
                <a:cubicBezTo>
                  <a:pt x="421" y="121"/>
                  <a:pt x="421" y="122"/>
                  <a:pt x="424" y="123"/>
                </a:cubicBezTo>
                <a:cubicBezTo>
                  <a:pt x="426" y="124"/>
                  <a:pt x="428" y="123"/>
                  <a:pt x="429" y="124"/>
                </a:cubicBezTo>
                <a:cubicBezTo>
                  <a:pt x="429" y="126"/>
                  <a:pt x="429" y="132"/>
                  <a:pt x="429" y="134"/>
                </a:cubicBezTo>
                <a:cubicBezTo>
                  <a:pt x="421" y="133"/>
                  <a:pt x="415" y="133"/>
                  <a:pt x="414" y="133"/>
                </a:cubicBezTo>
                <a:cubicBezTo>
                  <a:pt x="411" y="133"/>
                  <a:pt x="403" y="131"/>
                  <a:pt x="402" y="131"/>
                </a:cubicBezTo>
                <a:cubicBezTo>
                  <a:pt x="401" y="131"/>
                  <a:pt x="400" y="133"/>
                  <a:pt x="400" y="133"/>
                </a:cubicBezTo>
                <a:cubicBezTo>
                  <a:pt x="400" y="133"/>
                  <a:pt x="399" y="133"/>
                  <a:pt x="399" y="132"/>
                </a:cubicBezTo>
                <a:cubicBezTo>
                  <a:pt x="400" y="132"/>
                  <a:pt x="399" y="131"/>
                  <a:pt x="398" y="130"/>
                </a:cubicBezTo>
                <a:cubicBezTo>
                  <a:pt x="397" y="130"/>
                  <a:pt x="386" y="129"/>
                  <a:pt x="383" y="129"/>
                </a:cubicBezTo>
                <a:cubicBezTo>
                  <a:pt x="383" y="118"/>
                  <a:pt x="383" y="118"/>
                  <a:pt x="383" y="118"/>
                </a:cubicBezTo>
                <a:cubicBezTo>
                  <a:pt x="383" y="118"/>
                  <a:pt x="384" y="117"/>
                  <a:pt x="384" y="117"/>
                </a:cubicBezTo>
                <a:cubicBezTo>
                  <a:pt x="385" y="117"/>
                  <a:pt x="385" y="116"/>
                  <a:pt x="384" y="116"/>
                </a:cubicBezTo>
                <a:cubicBezTo>
                  <a:pt x="384" y="116"/>
                  <a:pt x="384" y="115"/>
                  <a:pt x="384" y="115"/>
                </a:cubicBezTo>
                <a:cubicBezTo>
                  <a:pt x="384" y="115"/>
                  <a:pt x="384" y="114"/>
                  <a:pt x="384" y="114"/>
                </a:cubicBezTo>
                <a:cubicBezTo>
                  <a:pt x="384" y="114"/>
                  <a:pt x="389" y="114"/>
                  <a:pt x="390" y="113"/>
                </a:cubicBezTo>
                <a:cubicBezTo>
                  <a:pt x="391" y="111"/>
                  <a:pt x="391" y="109"/>
                  <a:pt x="392" y="109"/>
                </a:cubicBezTo>
                <a:cubicBezTo>
                  <a:pt x="392" y="109"/>
                  <a:pt x="393" y="109"/>
                  <a:pt x="393" y="108"/>
                </a:cubicBezTo>
                <a:cubicBezTo>
                  <a:pt x="393" y="107"/>
                  <a:pt x="392" y="108"/>
                  <a:pt x="392" y="107"/>
                </a:cubicBezTo>
                <a:cubicBezTo>
                  <a:pt x="392" y="106"/>
                  <a:pt x="392" y="95"/>
                  <a:pt x="383" y="94"/>
                </a:cubicBezTo>
                <a:cubicBezTo>
                  <a:pt x="374" y="93"/>
                  <a:pt x="370" y="101"/>
                  <a:pt x="370" y="105"/>
                </a:cubicBezTo>
                <a:cubicBezTo>
                  <a:pt x="370" y="105"/>
                  <a:pt x="370" y="105"/>
                  <a:pt x="370" y="105"/>
                </a:cubicBezTo>
                <a:cubicBezTo>
                  <a:pt x="369" y="105"/>
                  <a:pt x="369" y="106"/>
                  <a:pt x="369" y="106"/>
                </a:cubicBezTo>
                <a:cubicBezTo>
                  <a:pt x="370" y="107"/>
                  <a:pt x="370" y="107"/>
                  <a:pt x="370" y="107"/>
                </a:cubicBezTo>
                <a:cubicBezTo>
                  <a:pt x="370" y="108"/>
                  <a:pt x="370" y="110"/>
                  <a:pt x="371" y="111"/>
                </a:cubicBezTo>
                <a:cubicBezTo>
                  <a:pt x="372" y="112"/>
                  <a:pt x="373" y="112"/>
                  <a:pt x="374" y="112"/>
                </a:cubicBezTo>
                <a:cubicBezTo>
                  <a:pt x="376" y="113"/>
                  <a:pt x="376" y="112"/>
                  <a:pt x="376" y="113"/>
                </a:cubicBezTo>
                <a:cubicBezTo>
                  <a:pt x="376" y="114"/>
                  <a:pt x="376" y="115"/>
                  <a:pt x="376" y="115"/>
                </a:cubicBezTo>
                <a:cubicBezTo>
                  <a:pt x="375" y="115"/>
                  <a:pt x="375" y="115"/>
                  <a:pt x="375" y="116"/>
                </a:cubicBezTo>
                <a:cubicBezTo>
                  <a:pt x="375" y="116"/>
                  <a:pt x="376" y="116"/>
                  <a:pt x="376" y="117"/>
                </a:cubicBezTo>
                <a:cubicBezTo>
                  <a:pt x="376" y="117"/>
                  <a:pt x="375" y="125"/>
                  <a:pt x="375" y="128"/>
                </a:cubicBezTo>
                <a:cubicBezTo>
                  <a:pt x="369" y="127"/>
                  <a:pt x="363" y="126"/>
                  <a:pt x="362" y="126"/>
                </a:cubicBezTo>
                <a:cubicBezTo>
                  <a:pt x="361" y="126"/>
                  <a:pt x="361" y="127"/>
                  <a:pt x="360" y="129"/>
                </a:cubicBezTo>
                <a:cubicBezTo>
                  <a:pt x="355" y="127"/>
                  <a:pt x="325" y="118"/>
                  <a:pt x="297" y="110"/>
                </a:cubicBezTo>
                <a:cubicBezTo>
                  <a:pt x="274" y="101"/>
                  <a:pt x="243" y="90"/>
                  <a:pt x="236" y="87"/>
                </a:cubicBezTo>
                <a:cubicBezTo>
                  <a:pt x="235" y="86"/>
                  <a:pt x="235" y="85"/>
                  <a:pt x="235" y="85"/>
                </a:cubicBezTo>
                <a:cubicBezTo>
                  <a:pt x="235" y="84"/>
                  <a:pt x="234" y="82"/>
                  <a:pt x="234" y="82"/>
                </a:cubicBezTo>
                <a:cubicBezTo>
                  <a:pt x="234" y="82"/>
                  <a:pt x="234" y="82"/>
                  <a:pt x="234" y="82"/>
                </a:cubicBezTo>
                <a:cubicBezTo>
                  <a:pt x="234" y="82"/>
                  <a:pt x="234" y="81"/>
                  <a:pt x="234" y="80"/>
                </a:cubicBezTo>
                <a:cubicBezTo>
                  <a:pt x="235" y="79"/>
                  <a:pt x="235" y="80"/>
                  <a:pt x="235" y="79"/>
                </a:cubicBezTo>
                <a:cubicBezTo>
                  <a:pt x="236" y="78"/>
                  <a:pt x="236" y="77"/>
                  <a:pt x="236" y="77"/>
                </a:cubicBezTo>
                <a:cubicBezTo>
                  <a:pt x="237" y="71"/>
                  <a:pt x="237" y="71"/>
                  <a:pt x="237" y="71"/>
                </a:cubicBezTo>
                <a:cubicBezTo>
                  <a:pt x="237" y="71"/>
                  <a:pt x="236" y="71"/>
                  <a:pt x="236" y="71"/>
                </a:cubicBezTo>
                <a:cubicBezTo>
                  <a:pt x="236" y="71"/>
                  <a:pt x="235" y="77"/>
                  <a:pt x="235" y="77"/>
                </a:cubicBezTo>
                <a:cubicBezTo>
                  <a:pt x="234" y="77"/>
                  <a:pt x="234" y="77"/>
                  <a:pt x="234" y="77"/>
                </a:cubicBezTo>
                <a:cubicBezTo>
                  <a:pt x="234" y="76"/>
                  <a:pt x="234" y="76"/>
                  <a:pt x="234" y="76"/>
                </a:cubicBezTo>
                <a:cubicBezTo>
                  <a:pt x="234" y="76"/>
                  <a:pt x="232" y="75"/>
                  <a:pt x="232" y="76"/>
                </a:cubicBezTo>
                <a:cubicBezTo>
                  <a:pt x="232" y="76"/>
                  <a:pt x="232" y="77"/>
                  <a:pt x="232" y="77"/>
                </a:cubicBezTo>
                <a:cubicBezTo>
                  <a:pt x="232" y="77"/>
                  <a:pt x="231" y="76"/>
                  <a:pt x="231" y="77"/>
                </a:cubicBezTo>
                <a:cubicBezTo>
                  <a:pt x="231" y="78"/>
                  <a:pt x="231" y="80"/>
                  <a:pt x="231" y="80"/>
                </a:cubicBezTo>
                <a:cubicBezTo>
                  <a:pt x="230" y="80"/>
                  <a:pt x="230" y="82"/>
                  <a:pt x="230" y="82"/>
                </a:cubicBezTo>
                <a:cubicBezTo>
                  <a:pt x="230" y="82"/>
                  <a:pt x="226" y="82"/>
                  <a:pt x="226" y="83"/>
                </a:cubicBezTo>
                <a:cubicBezTo>
                  <a:pt x="225" y="83"/>
                  <a:pt x="224" y="81"/>
                  <a:pt x="224" y="81"/>
                </a:cubicBezTo>
                <a:cubicBezTo>
                  <a:pt x="224" y="80"/>
                  <a:pt x="224" y="80"/>
                  <a:pt x="224" y="80"/>
                </a:cubicBezTo>
                <a:cubicBezTo>
                  <a:pt x="224" y="80"/>
                  <a:pt x="224" y="81"/>
                  <a:pt x="225" y="81"/>
                </a:cubicBezTo>
                <a:cubicBezTo>
                  <a:pt x="225" y="80"/>
                  <a:pt x="225" y="78"/>
                  <a:pt x="224" y="78"/>
                </a:cubicBezTo>
                <a:cubicBezTo>
                  <a:pt x="224" y="78"/>
                  <a:pt x="225" y="77"/>
                  <a:pt x="224" y="77"/>
                </a:cubicBezTo>
                <a:cubicBezTo>
                  <a:pt x="224" y="77"/>
                  <a:pt x="224" y="75"/>
                  <a:pt x="223" y="75"/>
                </a:cubicBezTo>
                <a:cubicBezTo>
                  <a:pt x="222" y="75"/>
                  <a:pt x="222" y="75"/>
                  <a:pt x="222" y="76"/>
                </a:cubicBezTo>
                <a:cubicBezTo>
                  <a:pt x="222" y="76"/>
                  <a:pt x="221" y="77"/>
                  <a:pt x="221" y="77"/>
                </a:cubicBezTo>
                <a:cubicBezTo>
                  <a:pt x="221" y="78"/>
                  <a:pt x="220" y="79"/>
                  <a:pt x="220" y="80"/>
                </a:cubicBezTo>
                <a:cubicBezTo>
                  <a:pt x="219" y="81"/>
                  <a:pt x="216" y="80"/>
                  <a:pt x="216" y="81"/>
                </a:cubicBezTo>
                <a:cubicBezTo>
                  <a:pt x="215" y="83"/>
                  <a:pt x="215" y="83"/>
                  <a:pt x="215" y="83"/>
                </a:cubicBezTo>
                <a:cubicBezTo>
                  <a:pt x="215" y="83"/>
                  <a:pt x="216" y="84"/>
                  <a:pt x="217" y="84"/>
                </a:cubicBezTo>
                <a:cubicBezTo>
                  <a:pt x="216" y="84"/>
                  <a:pt x="215" y="84"/>
                  <a:pt x="214" y="84"/>
                </a:cubicBezTo>
                <a:cubicBezTo>
                  <a:pt x="210" y="83"/>
                  <a:pt x="197" y="78"/>
                  <a:pt x="197" y="78"/>
                </a:cubicBezTo>
                <a:cubicBezTo>
                  <a:pt x="197" y="78"/>
                  <a:pt x="197" y="77"/>
                  <a:pt x="197" y="77"/>
                </a:cubicBezTo>
                <a:cubicBezTo>
                  <a:pt x="197" y="76"/>
                  <a:pt x="194" y="76"/>
                  <a:pt x="194" y="76"/>
                </a:cubicBezTo>
                <a:cubicBezTo>
                  <a:pt x="194" y="76"/>
                  <a:pt x="194" y="73"/>
                  <a:pt x="194" y="71"/>
                </a:cubicBezTo>
                <a:cubicBezTo>
                  <a:pt x="194" y="70"/>
                  <a:pt x="191" y="67"/>
                  <a:pt x="191" y="65"/>
                </a:cubicBezTo>
                <a:cubicBezTo>
                  <a:pt x="190" y="64"/>
                  <a:pt x="190" y="61"/>
                  <a:pt x="190" y="59"/>
                </a:cubicBezTo>
                <a:cubicBezTo>
                  <a:pt x="191" y="57"/>
                  <a:pt x="192" y="55"/>
                  <a:pt x="192" y="52"/>
                </a:cubicBezTo>
                <a:cubicBezTo>
                  <a:pt x="193" y="49"/>
                  <a:pt x="194" y="42"/>
                  <a:pt x="194" y="42"/>
                </a:cubicBezTo>
                <a:cubicBezTo>
                  <a:pt x="195" y="41"/>
                  <a:pt x="195" y="40"/>
                  <a:pt x="194" y="40"/>
                </a:cubicBezTo>
                <a:cubicBezTo>
                  <a:pt x="194" y="40"/>
                  <a:pt x="194" y="41"/>
                  <a:pt x="194" y="41"/>
                </a:cubicBezTo>
                <a:cubicBezTo>
                  <a:pt x="194" y="41"/>
                  <a:pt x="192" y="48"/>
                  <a:pt x="192" y="50"/>
                </a:cubicBezTo>
                <a:cubicBezTo>
                  <a:pt x="192" y="50"/>
                  <a:pt x="191" y="50"/>
                  <a:pt x="191" y="49"/>
                </a:cubicBezTo>
                <a:cubicBezTo>
                  <a:pt x="190" y="48"/>
                  <a:pt x="191" y="45"/>
                  <a:pt x="192" y="45"/>
                </a:cubicBezTo>
                <a:cubicBezTo>
                  <a:pt x="192" y="44"/>
                  <a:pt x="191" y="44"/>
                  <a:pt x="191" y="44"/>
                </a:cubicBezTo>
                <a:cubicBezTo>
                  <a:pt x="191" y="45"/>
                  <a:pt x="187" y="56"/>
                  <a:pt x="186" y="59"/>
                </a:cubicBezTo>
                <a:cubicBezTo>
                  <a:pt x="186" y="61"/>
                  <a:pt x="180" y="84"/>
                  <a:pt x="178" y="89"/>
                </a:cubicBezTo>
                <a:cubicBezTo>
                  <a:pt x="177" y="93"/>
                  <a:pt x="175" y="104"/>
                  <a:pt x="175" y="105"/>
                </a:cubicBezTo>
                <a:cubicBezTo>
                  <a:pt x="175" y="106"/>
                  <a:pt x="173" y="105"/>
                  <a:pt x="173" y="105"/>
                </a:cubicBezTo>
                <a:cubicBezTo>
                  <a:pt x="173" y="105"/>
                  <a:pt x="171" y="105"/>
                  <a:pt x="170" y="104"/>
                </a:cubicBezTo>
                <a:cubicBezTo>
                  <a:pt x="169" y="104"/>
                  <a:pt x="168" y="103"/>
                  <a:pt x="168" y="103"/>
                </a:cubicBezTo>
                <a:cubicBezTo>
                  <a:pt x="168" y="102"/>
                  <a:pt x="168" y="101"/>
                  <a:pt x="167" y="101"/>
                </a:cubicBezTo>
                <a:cubicBezTo>
                  <a:pt x="166" y="101"/>
                  <a:pt x="165" y="103"/>
                  <a:pt x="164" y="105"/>
                </a:cubicBezTo>
                <a:cubicBezTo>
                  <a:pt x="164" y="108"/>
                  <a:pt x="165" y="110"/>
                  <a:pt x="165" y="110"/>
                </a:cubicBezTo>
                <a:cubicBezTo>
                  <a:pt x="166" y="110"/>
                  <a:pt x="166" y="110"/>
                  <a:pt x="166" y="109"/>
                </a:cubicBezTo>
                <a:cubicBezTo>
                  <a:pt x="167" y="109"/>
                  <a:pt x="167" y="109"/>
                  <a:pt x="167" y="108"/>
                </a:cubicBezTo>
                <a:cubicBezTo>
                  <a:pt x="168" y="109"/>
                  <a:pt x="168" y="109"/>
                  <a:pt x="169" y="109"/>
                </a:cubicBezTo>
                <a:cubicBezTo>
                  <a:pt x="169" y="109"/>
                  <a:pt x="170" y="109"/>
                  <a:pt x="171" y="109"/>
                </a:cubicBezTo>
                <a:cubicBezTo>
                  <a:pt x="171" y="109"/>
                  <a:pt x="172" y="110"/>
                  <a:pt x="172" y="110"/>
                </a:cubicBezTo>
                <a:cubicBezTo>
                  <a:pt x="173" y="110"/>
                  <a:pt x="173" y="111"/>
                  <a:pt x="173" y="111"/>
                </a:cubicBezTo>
                <a:cubicBezTo>
                  <a:pt x="172" y="112"/>
                  <a:pt x="171" y="113"/>
                  <a:pt x="171" y="113"/>
                </a:cubicBezTo>
                <a:cubicBezTo>
                  <a:pt x="171" y="113"/>
                  <a:pt x="172" y="114"/>
                  <a:pt x="172" y="114"/>
                </a:cubicBezTo>
                <a:cubicBezTo>
                  <a:pt x="173" y="114"/>
                  <a:pt x="173" y="115"/>
                  <a:pt x="173" y="116"/>
                </a:cubicBezTo>
                <a:cubicBezTo>
                  <a:pt x="172" y="116"/>
                  <a:pt x="174" y="117"/>
                  <a:pt x="174" y="117"/>
                </a:cubicBezTo>
                <a:cubicBezTo>
                  <a:pt x="174" y="118"/>
                  <a:pt x="175" y="123"/>
                  <a:pt x="175" y="126"/>
                </a:cubicBezTo>
                <a:cubicBezTo>
                  <a:pt x="166" y="124"/>
                  <a:pt x="156" y="124"/>
                  <a:pt x="146" y="124"/>
                </a:cubicBezTo>
                <a:cubicBezTo>
                  <a:pt x="138" y="124"/>
                  <a:pt x="130" y="124"/>
                  <a:pt x="122" y="125"/>
                </a:cubicBezTo>
                <a:cubicBezTo>
                  <a:pt x="117" y="124"/>
                  <a:pt x="103" y="118"/>
                  <a:pt x="100" y="117"/>
                </a:cubicBezTo>
                <a:cubicBezTo>
                  <a:pt x="97" y="116"/>
                  <a:pt x="88" y="112"/>
                  <a:pt x="87" y="112"/>
                </a:cubicBezTo>
                <a:cubicBezTo>
                  <a:pt x="86" y="112"/>
                  <a:pt x="84" y="110"/>
                  <a:pt x="83" y="112"/>
                </a:cubicBezTo>
                <a:cubicBezTo>
                  <a:pt x="83" y="113"/>
                  <a:pt x="84" y="114"/>
                  <a:pt x="86" y="114"/>
                </a:cubicBezTo>
                <a:cubicBezTo>
                  <a:pt x="87" y="115"/>
                  <a:pt x="88" y="115"/>
                  <a:pt x="88" y="115"/>
                </a:cubicBezTo>
                <a:cubicBezTo>
                  <a:pt x="88" y="115"/>
                  <a:pt x="88" y="120"/>
                  <a:pt x="89" y="123"/>
                </a:cubicBezTo>
                <a:cubicBezTo>
                  <a:pt x="91" y="125"/>
                  <a:pt x="92" y="127"/>
                  <a:pt x="92" y="127"/>
                </a:cubicBezTo>
                <a:cubicBezTo>
                  <a:pt x="92" y="128"/>
                  <a:pt x="94" y="130"/>
                  <a:pt x="95" y="132"/>
                </a:cubicBezTo>
                <a:cubicBezTo>
                  <a:pt x="95" y="132"/>
                  <a:pt x="94" y="132"/>
                  <a:pt x="94" y="132"/>
                </a:cubicBezTo>
                <a:cubicBezTo>
                  <a:pt x="94" y="132"/>
                  <a:pt x="94" y="132"/>
                  <a:pt x="93" y="132"/>
                </a:cubicBezTo>
                <a:cubicBezTo>
                  <a:pt x="93" y="132"/>
                  <a:pt x="91" y="133"/>
                  <a:pt x="91" y="132"/>
                </a:cubicBezTo>
                <a:cubicBezTo>
                  <a:pt x="90" y="131"/>
                  <a:pt x="88" y="128"/>
                  <a:pt x="87" y="128"/>
                </a:cubicBezTo>
                <a:cubicBezTo>
                  <a:pt x="87" y="128"/>
                  <a:pt x="84" y="129"/>
                  <a:pt x="84" y="130"/>
                </a:cubicBezTo>
                <a:cubicBezTo>
                  <a:pt x="84" y="130"/>
                  <a:pt x="86" y="134"/>
                  <a:pt x="86" y="134"/>
                </a:cubicBezTo>
                <a:cubicBezTo>
                  <a:pt x="85" y="135"/>
                  <a:pt x="84" y="135"/>
                  <a:pt x="83" y="137"/>
                </a:cubicBezTo>
                <a:cubicBezTo>
                  <a:pt x="32" y="160"/>
                  <a:pt x="0" y="210"/>
                  <a:pt x="0" y="268"/>
                </a:cubicBezTo>
                <a:cubicBezTo>
                  <a:pt x="0" y="348"/>
                  <a:pt x="63" y="413"/>
                  <a:pt x="146" y="413"/>
                </a:cubicBezTo>
                <a:cubicBezTo>
                  <a:pt x="223" y="413"/>
                  <a:pt x="286" y="359"/>
                  <a:pt x="296" y="288"/>
                </a:cubicBezTo>
                <a:cubicBezTo>
                  <a:pt x="296" y="293"/>
                  <a:pt x="296" y="293"/>
                  <a:pt x="296" y="293"/>
                </a:cubicBezTo>
                <a:cubicBezTo>
                  <a:pt x="296" y="293"/>
                  <a:pt x="299" y="290"/>
                  <a:pt x="301" y="291"/>
                </a:cubicBezTo>
                <a:cubicBezTo>
                  <a:pt x="302" y="292"/>
                  <a:pt x="305" y="292"/>
                  <a:pt x="307" y="292"/>
                </a:cubicBezTo>
                <a:cubicBezTo>
                  <a:pt x="307" y="293"/>
                  <a:pt x="307" y="294"/>
                  <a:pt x="308" y="294"/>
                </a:cubicBezTo>
                <a:cubicBezTo>
                  <a:pt x="309" y="294"/>
                  <a:pt x="309" y="296"/>
                  <a:pt x="310" y="296"/>
                </a:cubicBezTo>
                <a:cubicBezTo>
                  <a:pt x="312" y="296"/>
                  <a:pt x="313" y="297"/>
                  <a:pt x="313" y="297"/>
                </a:cubicBezTo>
                <a:cubicBezTo>
                  <a:pt x="313" y="297"/>
                  <a:pt x="309" y="299"/>
                  <a:pt x="308" y="300"/>
                </a:cubicBezTo>
                <a:cubicBezTo>
                  <a:pt x="306" y="301"/>
                  <a:pt x="305" y="303"/>
                  <a:pt x="304" y="304"/>
                </a:cubicBezTo>
                <a:cubicBezTo>
                  <a:pt x="303" y="304"/>
                  <a:pt x="304" y="306"/>
                  <a:pt x="304" y="306"/>
                </a:cubicBezTo>
                <a:cubicBezTo>
                  <a:pt x="304" y="306"/>
                  <a:pt x="304" y="306"/>
                  <a:pt x="307" y="306"/>
                </a:cubicBezTo>
                <a:cubicBezTo>
                  <a:pt x="309" y="305"/>
                  <a:pt x="315" y="301"/>
                  <a:pt x="316" y="300"/>
                </a:cubicBezTo>
                <a:cubicBezTo>
                  <a:pt x="317" y="300"/>
                  <a:pt x="318" y="301"/>
                  <a:pt x="318" y="300"/>
                </a:cubicBezTo>
                <a:cubicBezTo>
                  <a:pt x="319" y="300"/>
                  <a:pt x="319" y="299"/>
                  <a:pt x="319" y="299"/>
                </a:cubicBezTo>
                <a:cubicBezTo>
                  <a:pt x="319" y="299"/>
                  <a:pt x="320" y="298"/>
                  <a:pt x="322" y="298"/>
                </a:cubicBezTo>
                <a:cubicBezTo>
                  <a:pt x="323" y="298"/>
                  <a:pt x="325" y="302"/>
                  <a:pt x="326" y="303"/>
                </a:cubicBezTo>
                <a:cubicBezTo>
                  <a:pt x="326" y="304"/>
                  <a:pt x="327" y="305"/>
                  <a:pt x="328" y="305"/>
                </a:cubicBezTo>
                <a:cubicBezTo>
                  <a:pt x="329" y="305"/>
                  <a:pt x="330" y="306"/>
                  <a:pt x="332" y="306"/>
                </a:cubicBezTo>
                <a:cubicBezTo>
                  <a:pt x="334" y="306"/>
                  <a:pt x="336" y="304"/>
                  <a:pt x="336" y="302"/>
                </a:cubicBezTo>
                <a:cubicBezTo>
                  <a:pt x="338" y="306"/>
                  <a:pt x="345" y="312"/>
                  <a:pt x="366" y="314"/>
                </a:cubicBezTo>
                <a:cubicBezTo>
                  <a:pt x="378" y="315"/>
                  <a:pt x="392" y="312"/>
                  <a:pt x="404" y="309"/>
                </a:cubicBezTo>
                <a:cubicBezTo>
                  <a:pt x="405" y="309"/>
                  <a:pt x="407" y="309"/>
                  <a:pt x="407" y="309"/>
                </a:cubicBezTo>
                <a:cubicBezTo>
                  <a:pt x="408" y="309"/>
                  <a:pt x="408" y="310"/>
                  <a:pt x="408" y="311"/>
                </a:cubicBezTo>
                <a:cubicBezTo>
                  <a:pt x="408" y="311"/>
                  <a:pt x="411" y="311"/>
                  <a:pt x="412" y="311"/>
                </a:cubicBezTo>
                <a:cubicBezTo>
                  <a:pt x="412" y="311"/>
                  <a:pt x="411" y="310"/>
                  <a:pt x="412" y="310"/>
                </a:cubicBezTo>
                <a:cubicBezTo>
                  <a:pt x="413" y="309"/>
                  <a:pt x="415" y="309"/>
                  <a:pt x="416" y="310"/>
                </a:cubicBezTo>
                <a:cubicBezTo>
                  <a:pt x="418" y="311"/>
                  <a:pt x="419" y="311"/>
                  <a:pt x="419" y="311"/>
                </a:cubicBezTo>
                <a:cubicBezTo>
                  <a:pt x="420" y="311"/>
                  <a:pt x="420" y="310"/>
                  <a:pt x="420" y="309"/>
                </a:cubicBezTo>
                <a:cubicBezTo>
                  <a:pt x="419" y="308"/>
                  <a:pt x="418" y="305"/>
                  <a:pt x="418" y="304"/>
                </a:cubicBezTo>
                <a:cubicBezTo>
                  <a:pt x="418" y="304"/>
                  <a:pt x="418" y="304"/>
                  <a:pt x="418" y="304"/>
                </a:cubicBezTo>
                <a:cubicBezTo>
                  <a:pt x="422" y="303"/>
                  <a:pt x="425" y="301"/>
                  <a:pt x="428" y="300"/>
                </a:cubicBezTo>
                <a:cubicBezTo>
                  <a:pt x="429" y="301"/>
                  <a:pt x="430" y="301"/>
                  <a:pt x="430" y="302"/>
                </a:cubicBezTo>
                <a:cubicBezTo>
                  <a:pt x="430" y="303"/>
                  <a:pt x="430" y="303"/>
                  <a:pt x="430" y="303"/>
                </a:cubicBezTo>
                <a:cubicBezTo>
                  <a:pt x="432" y="303"/>
                  <a:pt x="432" y="303"/>
                  <a:pt x="432" y="303"/>
                </a:cubicBezTo>
                <a:cubicBezTo>
                  <a:pt x="432" y="303"/>
                  <a:pt x="431" y="303"/>
                  <a:pt x="431" y="302"/>
                </a:cubicBezTo>
                <a:cubicBezTo>
                  <a:pt x="432" y="302"/>
                  <a:pt x="433" y="301"/>
                  <a:pt x="434" y="302"/>
                </a:cubicBezTo>
                <a:cubicBezTo>
                  <a:pt x="435" y="302"/>
                  <a:pt x="435" y="302"/>
                  <a:pt x="435" y="302"/>
                </a:cubicBezTo>
                <a:cubicBezTo>
                  <a:pt x="435" y="302"/>
                  <a:pt x="435" y="301"/>
                  <a:pt x="436" y="301"/>
                </a:cubicBezTo>
                <a:cubicBezTo>
                  <a:pt x="437" y="302"/>
                  <a:pt x="438" y="301"/>
                  <a:pt x="439" y="302"/>
                </a:cubicBezTo>
                <a:cubicBezTo>
                  <a:pt x="439" y="303"/>
                  <a:pt x="441" y="305"/>
                  <a:pt x="443" y="305"/>
                </a:cubicBezTo>
                <a:cubicBezTo>
                  <a:pt x="445" y="304"/>
                  <a:pt x="447" y="303"/>
                  <a:pt x="448" y="301"/>
                </a:cubicBezTo>
                <a:cubicBezTo>
                  <a:pt x="448" y="300"/>
                  <a:pt x="449" y="299"/>
                  <a:pt x="449" y="299"/>
                </a:cubicBezTo>
                <a:cubicBezTo>
                  <a:pt x="449" y="299"/>
                  <a:pt x="448" y="298"/>
                  <a:pt x="448" y="297"/>
                </a:cubicBezTo>
                <a:cubicBezTo>
                  <a:pt x="452" y="297"/>
                  <a:pt x="455" y="298"/>
                  <a:pt x="456" y="297"/>
                </a:cubicBezTo>
                <a:cubicBezTo>
                  <a:pt x="459" y="297"/>
                  <a:pt x="461" y="296"/>
                  <a:pt x="462" y="293"/>
                </a:cubicBezTo>
                <a:cubicBezTo>
                  <a:pt x="462" y="291"/>
                  <a:pt x="463" y="290"/>
                  <a:pt x="463" y="288"/>
                </a:cubicBezTo>
                <a:cubicBezTo>
                  <a:pt x="464" y="287"/>
                  <a:pt x="465" y="286"/>
                  <a:pt x="465" y="286"/>
                </a:cubicBezTo>
                <a:cubicBezTo>
                  <a:pt x="485" y="304"/>
                  <a:pt x="485" y="304"/>
                  <a:pt x="485" y="304"/>
                </a:cubicBezTo>
                <a:cubicBezTo>
                  <a:pt x="485" y="304"/>
                  <a:pt x="480" y="314"/>
                  <a:pt x="480" y="327"/>
                </a:cubicBezTo>
                <a:cubicBezTo>
                  <a:pt x="480" y="339"/>
                  <a:pt x="485" y="351"/>
                  <a:pt x="492" y="360"/>
                </a:cubicBezTo>
                <a:cubicBezTo>
                  <a:pt x="502" y="381"/>
                  <a:pt x="524" y="396"/>
                  <a:pt x="551" y="396"/>
                </a:cubicBezTo>
                <a:cubicBezTo>
                  <a:pt x="586" y="396"/>
                  <a:pt x="614" y="371"/>
                  <a:pt x="614" y="340"/>
                </a:cubicBezTo>
                <a:cubicBezTo>
                  <a:pt x="614" y="315"/>
                  <a:pt x="595" y="293"/>
                  <a:pt x="570" y="286"/>
                </a:cubicBezTo>
                <a:lnTo>
                  <a:pt x="570" y="286"/>
                </a:lnTo>
                <a:close/>
                <a:moveTo>
                  <a:pt x="476" y="280"/>
                </a:moveTo>
                <a:lnTo>
                  <a:pt x="476" y="280"/>
                </a:lnTo>
                <a:cubicBezTo>
                  <a:pt x="477" y="279"/>
                  <a:pt x="477" y="279"/>
                  <a:pt x="478" y="278"/>
                </a:cubicBezTo>
                <a:cubicBezTo>
                  <a:pt x="477" y="281"/>
                  <a:pt x="477" y="286"/>
                  <a:pt x="479" y="289"/>
                </a:cubicBezTo>
                <a:cubicBezTo>
                  <a:pt x="478" y="289"/>
                  <a:pt x="478" y="288"/>
                  <a:pt x="477" y="288"/>
                </a:cubicBezTo>
                <a:cubicBezTo>
                  <a:pt x="477" y="286"/>
                  <a:pt x="476" y="283"/>
                  <a:pt x="476" y="280"/>
                </a:cubicBezTo>
                <a:lnTo>
                  <a:pt x="476" y="280"/>
                </a:lnTo>
                <a:close/>
                <a:moveTo>
                  <a:pt x="373" y="292"/>
                </a:moveTo>
                <a:lnTo>
                  <a:pt x="373" y="292"/>
                </a:lnTo>
                <a:cubicBezTo>
                  <a:pt x="373" y="292"/>
                  <a:pt x="373" y="292"/>
                  <a:pt x="373" y="292"/>
                </a:cubicBezTo>
                <a:close/>
                <a:moveTo>
                  <a:pt x="234" y="139"/>
                </a:moveTo>
                <a:lnTo>
                  <a:pt x="234" y="139"/>
                </a:lnTo>
                <a:cubicBezTo>
                  <a:pt x="234" y="137"/>
                  <a:pt x="234" y="136"/>
                  <a:pt x="234" y="136"/>
                </a:cubicBezTo>
                <a:cubicBezTo>
                  <a:pt x="234" y="135"/>
                  <a:pt x="234" y="132"/>
                  <a:pt x="232" y="132"/>
                </a:cubicBezTo>
                <a:cubicBezTo>
                  <a:pt x="232" y="121"/>
                  <a:pt x="232" y="121"/>
                  <a:pt x="232" y="121"/>
                </a:cubicBezTo>
                <a:cubicBezTo>
                  <a:pt x="232" y="121"/>
                  <a:pt x="232" y="121"/>
                  <a:pt x="232" y="120"/>
                </a:cubicBezTo>
                <a:cubicBezTo>
                  <a:pt x="232" y="115"/>
                  <a:pt x="232" y="115"/>
                  <a:pt x="232" y="115"/>
                </a:cubicBezTo>
                <a:cubicBezTo>
                  <a:pt x="232" y="112"/>
                  <a:pt x="232" y="112"/>
                  <a:pt x="232" y="112"/>
                </a:cubicBezTo>
                <a:cubicBezTo>
                  <a:pt x="232" y="112"/>
                  <a:pt x="233" y="111"/>
                  <a:pt x="233" y="110"/>
                </a:cubicBezTo>
                <a:cubicBezTo>
                  <a:pt x="233" y="110"/>
                  <a:pt x="237" y="107"/>
                  <a:pt x="238" y="98"/>
                </a:cubicBezTo>
                <a:cubicBezTo>
                  <a:pt x="238" y="98"/>
                  <a:pt x="240" y="97"/>
                  <a:pt x="241" y="96"/>
                </a:cubicBezTo>
                <a:cubicBezTo>
                  <a:pt x="241" y="96"/>
                  <a:pt x="241" y="96"/>
                  <a:pt x="241" y="96"/>
                </a:cubicBezTo>
                <a:cubicBezTo>
                  <a:pt x="242" y="96"/>
                  <a:pt x="333" y="124"/>
                  <a:pt x="351" y="131"/>
                </a:cubicBezTo>
                <a:cubicBezTo>
                  <a:pt x="349" y="132"/>
                  <a:pt x="347" y="134"/>
                  <a:pt x="347" y="134"/>
                </a:cubicBezTo>
                <a:cubicBezTo>
                  <a:pt x="346" y="134"/>
                  <a:pt x="346" y="136"/>
                  <a:pt x="346" y="136"/>
                </a:cubicBezTo>
                <a:cubicBezTo>
                  <a:pt x="346" y="136"/>
                  <a:pt x="325" y="134"/>
                  <a:pt x="312" y="134"/>
                </a:cubicBezTo>
                <a:cubicBezTo>
                  <a:pt x="279" y="134"/>
                  <a:pt x="258" y="141"/>
                  <a:pt x="242" y="154"/>
                </a:cubicBezTo>
                <a:cubicBezTo>
                  <a:pt x="242" y="154"/>
                  <a:pt x="241" y="155"/>
                  <a:pt x="241" y="155"/>
                </a:cubicBezTo>
                <a:cubicBezTo>
                  <a:pt x="239" y="154"/>
                  <a:pt x="236" y="152"/>
                  <a:pt x="234" y="150"/>
                </a:cubicBezTo>
                <a:cubicBezTo>
                  <a:pt x="234" y="150"/>
                  <a:pt x="234" y="139"/>
                  <a:pt x="234" y="139"/>
                </a:cubicBezTo>
                <a:lnTo>
                  <a:pt x="234" y="139"/>
                </a:lnTo>
                <a:close/>
                <a:moveTo>
                  <a:pt x="178" y="108"/>
                </a:moveTo>
                <a:lnTo>
                  <a:pt x="178" y="108"/>
                </a:lnTo>
                <a:cubicBezTo>
                  <a:pt x="178" y="108"/>
                  <a:pt x="178" y="108"/>
                  <a:pt x="178" y="108"/>
                </a:cubicBezTo>
                <a:cubicBezTo>
                  <a:pt x="179" y="108"/>
                  <a:pt x="179" y="108"/>
                  <a:pt x="179" y="108"/>
                </a:cubicBezTo>
                <a:cubicBezTo>
                  <a:pt x="180" y="108"/>
                  <a:pt x="178" y="106"/>
                  <a:pt x="178" y="106"/>
                </a:cubicBezTo>
                <a:cubicBezTo>
                  <a:pt x="178" y="106"/>
                  <a:pt x="179" y="104"/>
                  <a:pt x="180" y="99"/>
                </a:cubicBezTo>
                <a:cubicBezTo>
                  <a:pt x="182" y="94"/>
                  <a:pt x="187" y="90"/>
                  <a:pt x="189" y="89"/>
                </a:cubicBezTo>
                <a:cubicBezTo>
                  <a:pt x="191" y="87"/>
                  <a:pt x="192" y="83"/>
                  <a:pt x="192" y="83"/>
                </a:cubicBezTo>
                <a:cubicBezTo>
                  <a:pt x="192" y="83"/>
                  <a:pt x="192" y="83"/>
                  <a:pt x="193" y="82"/>
                </a:cubicBezTo>
                <a:cubicBezTo>
                  <a:pt x="193" y="82"/>
                  <a:pt x="194" y="84"/>
                  <a:pt x="195" y="84"/>
                </a:cubicBezTo>
                <a:cubicBezTo>
                  <a:pt x="195" y="84"/>
                  <a:pt x="195" y="83"/>
                  <a:pt x="196" y="83"/>
                </a:cubicBezTo>
                <a:cubicBezTo>
                  <a:pt x="196" y="82"/>
                  <a:pt x="197" y="82"/>
                  <a:pt x="197" y="82"/>
                </a:cubicBezTo>
                <a:cubicBezTo>
                  <a:pt x="197" y="81"/>
                  <a:pt x="211" y="87"/>
                  <a:pt x="212" y="87"/>
                </a:cubicBezTo>
                <a:cubicBezTo>
                  <a:pt x="213" y="87"/>
                  <a:pt x="216" y="88"/>
                  <a:pt x="218" y="89"/>
                </a:cubicBezTo>
                <a:cubicBezTo>
                  <a:pt x="217" y="90"/>
                  <a:pt x="216" y="92"/>
                  <a:pt x="216" y="94"/>
                </a:cubicBezTo>
                <a:cubicBezTo>
                  <a:pt x="217" y="96"/>
                  <a:pt x="217" y="98"/>
                  <a:pt x="217" y="98"/>
                </a:cubicBezTo>
                <a:cubicBezTo>
                  <a:pt x="217" y="98"/>
                  <a:pt x="216" y="98"/>
                  <a:pt x="216" y="98"/>
                </a:cubicBezTo>
                <a:cubicBezTo>
                  <a:pt x="215" y="98"/>
                  <a:pt x="219" y="98"/>
                  <a:pt x="220" y="99"/>
                </a:cubicBezTo>
                <a:cubicBezTo>
                  <a:pt x="220" y="100"/>
                  <a:pt x="219" y="101"/>
                  <a:pt x="219" y="103"/>
                </a:cubicBezTo>
                <a:cubicBezTo>
                  <a:pt x="219" y="104"/>
                  <a:pt x="220" y="107"/>
                  <a:pt x="220" y="108"/>
                </a:cubicBezTo>
                <a:cubicBezTo>
                  <a:pt x="219" y="108"/>
                  <a:pt x="219" y="110"/>
                  <a:pt x="220" y="112"/>
                </a:cubicBezTo>
                <a:cubicBezTo>
                  <a:pt x="221" y="113"/>
                  <a:pt x="219" y="113"/>
                  <a:pt x="219" y="114"/>
                </a:cubicBezTo>
                <a:cubicBezTo>
                  <a:pt x="220" y="116"/>
                  <a:pt x="220" y="119"/>
                  <a:pt x="220" y="119"/>
                </a:cubicBezTo>
                <a:cubicBezTo>
                  <a:pt x="220" y="119"/>
                  <a:pt x="222" y="119"/>
                  <a:pt x="221" y="120"/>
                </a:cubicBezTo>
                <a:cubicBezTo>
                  <a:pt x="221" y="122"/>
                  <a:pt x="220" y="124"/>
                  <a:pt x="220" y="124"/>
                </a:cubicBezTo>
                <a:cubicBezTo>
                  <a:pt x="220" y="125"/>
                  <a:pt x="220" y="126"/>
                  <a:pt x="220" y="126"/>
                </a:cubicBezTo>
                <a:cubicBezTo>
                  <a:pt x="220" y="128"/>
                  <a:pt x="220" y="128"/>
                  <a:pt x="220" y="128"/>
                </a:cubicBezTo>
                <a:cubicBezTo>
                  <a:pt x="220" y="128"/>
                  <a:pt x="221" y="129"/>
                  <a:pt x="221" y="128"/>
                </a:cubicBezTo>
                <a:cubicBezTo>
                  <a:pt x="221" y="128"/>
                  <a:pt x="221" y="126"/>
                  <a:pt x="221" y="126"/>
                </a:cubicBezTo>
                <a:cubicBezTo>
                  <a:pt x="221" y="126"/>
                  <a:pt x="223" y="120"/>
                  <a:pt x="225" y="122"/>
                </a:cubicBezTo>
                <a:cubicBezTo>
                  <a:pt x="225" y="121"/>
                  <a:pt x="225" y="121"/>
                  <a:pt x="225" y="121"/>
                </a:cubicBezTo>
                <a:cubicBezTo>
                  <a:pt x="224" y="126"/>
                  <a:pt x="224" y="126"/>
                  <a:pt x="224" y="126"/>
                </a:cubicBezTo>
                <a:cubicBezTo>
                  <a:pt x="224" y="126"/>
                  <a:pt x="223" y="125"/>
                  <a:pt x="223" y="128"/>
                </a:cubicBezTo>
                <a:cubicBezTo>
                  <a:pt x="223" y="130"/>
                  <a:pt x="223" y="144"/>
                  <a:pt x="223" y="144"/>
                </a:cubicBezTo>
                <a:cubicBezTo>
                  <a:pt x="211" y="137"/>
                  <a:pt x="198" y="131"/>
                  <a:pt x="184" y="128"/>
                </a:cubicBezTo>
                <a:cubicBezTo>
                  <a:pt x="184" y="127"/>
                  <a:pt x="184" y="126"/>
                  <a:pt x="184" y="125"/>
                </a:cubicBezTo>
                <a:cubicBezTo>
                  <a:pt x="183" y="124"/>
                  <a:pt x="179" y="117"/>
                  <a:pt x="179" y="116"/>
                </a:cubicBezTo>
                <a:cubicBezTo>
                  <a:pt x="178" y="115"/>
                  <a:pt x="178" y="113"/>
                  <a:pt x="178" y="112"/>
                </a:cubicBezTo>
                <a:cubicBezTo>
                  <a:pt x="178" y="112"/>
                  <a:pt x="179" y="111"/>
                  <a:pt x="179" y="110"/>
                </a:cubicBezTo>
                <a:cubicBezTo>
                  <a:pt x="178" y="110"/>
                  <a:pt x="177" y="110"/>
                  <a:pt x="177" y="110"/>
                </a:cubicBezTo>
                <a:cubicBezTo>
                  <a:pt x="177" y="109"/>
                  <a:pt x="177" y="109"/>
                  <a:pt x="178" y="108"/>
                </a:cubicBezTo>
                <a:lnTo>
                  <a:pt x="178" y="108"/>
                </a:lnTo>
                <a:close/>
                <a:moveTo>
                  <a:pt x="181" y="127"/>
                </a:moveTo>
                <a:lnTo>
                  <a:pt x="181" y="127"/>
                </a:lnTo>
                <a:cubicBezTo>
                  <a:pt x="180" y="127"/>
                  <a:pt x="180" y="127"/>
                  <a:pt x="180" y="127"/>
                </a:cubicBezTo>
                <a:cubicBezTo>
                  <a:pt x="180" y="127"/>
                  <a:pt x="180" y="127"/>
                  <a:pt x="181" y="127"/>
                </a:cubicBezTo>
                <a:lnTo>
                  <a:pt x="181" y="127"/>
                </a:lnTo>
                <a:close/>
                <a:moveTo>
                  <a:pt x="472" y="283"/>
                </a:moveTo>
                <a:lnTo>
                  <a:pt x="472" y="283"/>
                </a:lnTo>
                <a:cubicBezTo>
                  <a:pt x="472" y="282"/>
                  <a:pt x="474" y="282"/>
                  <a:pt x="476" y="280"/>
                </a:cubicBezTo>
                <a:cubicBezTo>
                  <a:pt x="476" y="282"/>
                  <a:pt x="476" y="285"/>
                  <a:pt x="477" y="288"/>
                </a:cubicBezTo>
                <a:cubicBezTo>
                  <a:pt x="476" y="287"/>
                  <a:pt x="475" y="286"/>
                  <a:pt x="475" y="285"/>
                </a:cubicBezTo>
                <a:cubicBezTo>
                  <a:pt x="473" y="285"/>
                  <a:pt x="473" y="283"/>
                  <a:pt x="472" y="283"/>
                </a:cubicBezTo>
                <a:lnTo>
                  <a:pt x="472" y="283"/>
                </a:lnTo>
                <a:close/>
                <a:moveTo>
                  <a:pt x="479" y="290"/>
                </a:moveTo>
                <a:lnTo>
                  <a:pt x="479" y="290"/>
                </a:lnTo>
                <a:cubicBezTo>
                  <a:pt x="478" y="288"/>
                  <a:pt x="477" y="283"/>
                  <a:pt x="478" y="278"/>
                </a:cubicBezTo>
                <a:cubicBezTo>
                  <a:pt x="479" y="276"/>
                  <a:pt x="479" y="274"/>
                  <a:pt x="478" y="273"/>
                </a:cubicBezTo>
                <a:cubicBezTo>
                  <a:pt x="480" y="272"/>
                  <a:pt x="481" y="272"/>
                  <a:pt x="482" y="272"/>
                </a:cubicBezTo>
                <a:cubicBezTo>
                  <a:pt x="482" y="272"/>
                  <a:pt x="484" y="272"/>
                  <a:pt x="485" y="271"/>
                </a:cubicBezTo>
                <a:cubicBezTo>
                  <a:pt x="498" y="271"/>
                  <a:pt x="517" y="271"/>
                  <a:pt x="531" y="271"/>
                </a:cubicBezTo>
                <a:cubicBezTo>
                  <a:pt x="531" y="272"/>
                  <a:pt x="533" y="273"/>
                  <a:pt x="533" y="274"/>
                </a:cubicBezTo>
                <a:cubicBezTo>
                  <a:pt x="515" y="275"/>
                  <a:pt x="498" y="284"/>
                  <a:pt x="489" y="298"/>
                </a:cubicBezTo>
                <a:cubicBezTo>
                  <a:pt x="486" y="296"/>
                  <a:pt x="483" y="293"/>
                  <a:pt x="479" y="290"/>
                </a:cubicBezTo>
                <a:lnTo>
                  <a:pt x="479" y="290"/>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8" name="Freeform 62"/>
          <p:cNvSpPr>
            <a:spLocks noEditPoints="1"/>
          </p:cNvSpPr>
          <p:nvPr/>
        </p:nvSpPr>
        <p:spPr bwMode="auto">
          <a:xfrm>
            <a:off x="11522055" y="3249048"/>
            <a:ext cx="242888" cy="573088"/>
          </a:xfrm>
          <a:custGeom>
            <a:avLst/>
            <a:gdLst>
              <a:gd name="T0" fmla="*/ 247 w 253"/>
              <a:gd name="T1" fmla="*/ 215 h 600"/>
              <a:gd name="T2" fmla="*/ 253 w 253"/>
              <a:gd name="T3" fmla="*/ 197 h 600"/>
              <a:gd name="T4" fmla="*/ 253 w 253"/>
              <a:gd name="T5" fmla="*/ 155 h 600"/>
              <a:gd name="T6" fmla="*/ 253 w 253"/>
              <a:gd name="T7" fmla="*/ 81 h 600"/>
              <a:gd name="T8" fmla="*/ 219 w 253"/>
              <a:gd name="T9" fmla="*/ 28 h 600"/>
              <a:gd name="T10" fmla="*/ 202 w 253"/>
              <a:gd name="T11" fmla="*/ 17 h 600"/>
              <a:gd name="T12" fmla="*/ 99 w 253"/>
              <a:gd name="T13" fmla="*/ 14 h 600"/>
              <a:gd name="T14" fmla="*/ 55 w 253"/>
              <a:gd name="T15" fmla="*/ 38 h 600"/>
              <a:gd name="T16" fmla="*/ 0 w 253"/>
              <a:gd name="T17" fmla="*/ 56 h 600"/>
              <a:gd name="T18" fmla="*/ 0 w 253"/>
              <a:gd name="T19" fmla="*/ 67 h 600"/>
              <a:gd name="T20" fmla="*/ 151 w 253"/>
              <a:gd name="T21" fmla="*/ 88 h 600"/>
              <a:gd name="T22" fmla="*/ 206 w 253"/>
              <a:gd name="T23" fmla="*/ 77 h 600"/>
              <a:gd name="T24" fmla="*/ 134 w 253"/>
              <a:gd name="T25" fmla="*/ 116 h 600"/>
              <a:gd name="T26" fmla="*/ 0 w 253"/>
              <a:gd name="T27" fmla="*/ 137 h 600"/>
              <a:gd name="T28" fmla="*/ 0 w 253"/>
              <a:gd name="T29" fmla="*/ 141 h 600"/>
              <a:gd name="T30" fmla="*/ 134 w 253"/>
              <a:gd name="T31" fmla="*/ 162 h 600"/>
              <a:gd name="T32" fmla="*/ 182 w 253"/>
              <a:gd name="T33" fmla="*/ 176 h 600"/>
              <a:gd name="T34" fmla="*/ 137 w 253"/>
              <a:gd name="T35" fmla="*/ 190 h 600"/>
              <a:gd name="T36" fmla="*/ 0 w 253"/>
              <a:gd name="T37" fmla="*/ 211 h 600"/>
              <a:gd name="T38" fmla="*/ 0 w 253"/>
              <a:gd name="T39" fmla="*/ 215 h 600"/>
              <a:gd name="T40" fmla="*/ 65 w 253"/>
              <a:gd name="T41" fmla="*/ 243 h 600"/>
              <a:gd name="T42" fmla="*/ 72 w 253"/>
              <a:gd name="T43" fmla="*/ 307 h 600"/>
              <a:gd name="T44" fmla="*/ 31 w 253"/>
              <a:gd name="T45" fmla="*/ 345 h 600"/>
              <a:gd name="T46" fmla="*/ 31 w 253"/>
              <a:gd name="T47" fmla="*/ 423 h 600"/>
              <a:gd name="T48" fmla="*/ 31 w 253"/>
              <a:gd name="T49" fmla="*/ 427 h 600"/>
              <a:gd name="T50" fmla="*/ 58 w 253"/>
              <a:gd name="T51" fmla="*/ 476 h 600"/>
              <a:gd name="T52" fmla="*/ 62 w 253"/>
              <a:gd name="T53" fmla="*/ 504 h 600"/>
              <a:gd name="T54" fmla="*/ 69 w 253"/>
              <a:gd name="T55" fmla="*/ 515 h 600"/>
              <a:gd name="T56" fmla="*/ 69 w 253"/>
              <a:gd name="T57" fmla="*/ 529 h 600"/>
              <a:gd name="T58" fmla="*/ 69 w 253"/>
              <a:gd name="T59" fmla="*/ 547 h 600"/>
              <a:gd name="T60" fmla="*/ 75 w 253"/>
              <a:gd name="T61" fmla="*/ 557 h 600"/>
              <a:gd name="T62" fmla="*/ 86 w 253"/>
              <a:gd name="T63" fmla="*/ 578 h 600"/>
              <a:gd name="T64" fmla="*/ 151 w 253"/>
              <a:gd name="T65" fmla="*/ 578 h 600"/>
              <a:gd name="T66" fmla="*/ 164 w 253"/>
              <a:gd name="T67" fmla="*/ 557 h 600"/>
              <a:gd name="T68" fmla="*/ 168 w 253"/>
              <a:gd name="T69" fmla="*/ 543 h 600"/>
              <a:gd name="T70" fmla="*/ 171 w 253"/>
              <a:gd name="T71" fmla="*/ 525 h 600"/>
              <a:gd name="T72" fmla="*/ 171 w 253"/>
              <a:gd name="T73" fmla="*/ 511 h 600"/>
              <a:gd name="T74" fmla="*/ 175 w 253"/>
              <a:gd name="T75" fmla="*/ 501 h 600"/>
              <a:gd name="T76" fmla="*/ 182 w 253"/>
              <a:gd name="T77" fmla="*/ 476 h 600"/>
              <a:gd name="T78" fmla="*/ 182 w 253"/>
              <a:gd name="T79" fmla="*/ 469 h 600"/>
              <a:gd name="T80" fmla="*/ 216 w 253"/>
              <a:gd name="T81" fmla="*/ 342 h 600"/>
              <a:gd name="T82" fmla="*/ 206 w 253"/>
              <a:gd name="T83" fmla="*/ 289 h 600"/>
              <a:gd name="T84" fmla="*/ 253 w 253"/>
              <a:gd name="T85" fmla="*/ 243 h 600"/>
              <a:gd name="T86" fmla="*/ 247 w 253"/>
              <a:gd name="T87" fmla="*/ 215 h 600"/>
              <a:gd name="T88" fmla="*/ 120 w 253"/>
              <a:gd name="T89" fmla="*/ 45 h 600"/>
              <a:gd name="T90" fmla="*/ 117 w 253"/>
              <a:gd name="T91" fmla="*/ 45 h 600"/>
              <a:gd name="T92" fmla="*/ 147 w 253"/>
              <a:gd name="T93" fmla="*/ 38 h 600"/>
              <a:gd name="T94" fmla="*/ 151 w 253"/>
              <a:gd name="T95" fmla="*/ 42 h 600"/>
              <a:gd name="T96" fmla="*/ 120 w 253"/>
              <a:gd name="T97" fmla="*/ 45 h 600"/>
              <a:gd name="T98" fmla="*/ 168 w 253"/>
              <a:gd name="T99" fmla="*/ 257 h 600"/>
              <a:gd name="T100" fmla="*/ 141 w 253"/>
              <a:gd name="T101" fmla="*/ 275 h 600"/>
              <a:gd name="T102" fmla="*/ 123 w 253"/>
              <a:gd name="T103" fmla="*/ 303 h 600"/>
              <a:gd name="T104" fmla="*/ 120 w 253"/>
              <a:gd name="T105" fmla="*/ 268 h 600"/>
              <a:gd name="T106" fmla="*/ 137 w 253"/>
              <a:gd name="T107" fmla="*/ 236 h 600"/>
              <a:gd name="T108" fmla="*/ 175 w 253"/>
              <a:gd name="T109" fmla="*/ 247 h 600"/>
              <a:gd name="T110" fmla="*/ 168 w 253"/>
              <a:gd name="T111" fmla="*/ 257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600">
                <a:moveTo>
                  <a:pt x="247" y="215"/>
                </a:moveTo>
                <a:lnTo>
                  <a:pt x="247" y="215"/>
                </a:lnTo>
                <a:cubicBezTo>
                  <a:pt x="247" y="215"/>
                  <a:pt x="250" y="211"/>
                  <a:pt x="250" y="208"/>
                </a:cubicBezTo>
                <a:cubicBezTo>
                  <a:pt x="250" y="204"/>
                  <a:pt x="253" y="201"/>
                  <a:pt x="253" y="197"/>
                </a:cubicBezTo>
                <a:cubicBezTo>
                  <a:pt x="253" y="190"/>
                  <a:pt x="250" y="183"/>
                  <a:pt x="250" y="176"/>
                </a:cubicBezTo>
                <a:cubicBezTo>
                  <a:pt x="250" y="169"/>
                  <a:pt x="253" y="162"/>
                  <a:pt x="253" y="155"/>
                </a:cubicBezTo>
                <a:cubicBezTo>
                  <a:pt x="253" y="141"/>
                  <a:pt x="247" y="130"/>
                  <a:pt x="236" y="123"/>
                </a:cubicBezTo>
                <a:cubicBezTo>
                  <a:pt x="250" y="109"/>
                  <a:pt x="253" y="95"/>
                  <a:pt x="253" y="81"/>
                </a:cubicBezTo>
                <a:cubicBezTo>
                  <a:pt x="253" y="70"/>
                  <a:pt x="250" y="60"/>
                  <a:pt x="243" y="52"/>
                </a:cubicBezTo>
                <a:cubicBezTo>
                  <a:pt x="240" y="49"/>
                  <a:pt x="230" y="38"/>
                  <a:pt x="219" y="28"/>
                </a:cubicBezTo>
                <a:cubicBezTo>
                  <a:pt x="212" y="24"/>
                  <a:pt x="202" y="21"/>
                  <a:pt x="202" y="17"/>
                </a:cubicBezTo>
                <a:cubicBezTo>
                  <a:pt x="202" y="17"/>
                  <a:pt x="202" y="17"/>
                  <a:pt x="202" y="17"/>
                </a:cubicBezTo>
                <a:cubicBezTo>
                  <a:pt x="178" y="7"/>
                  <a:pt x="147" y="0"/>
                  <a:pt x="130" y="0"/>
                </a:cubicBezTo>
                <a:cubicBezTo>
                  <a:pt x="113" y="0"/>
                  <a:pt x="103" y="10"/>
                  <a:pt x="99" y="14"/>
                </a:cubicBezTo>
                <a:cubicBezTo>
                  <a:pt x="99" y="17"/>
                  <a:pt x="93" y="21"/>
                  <a:pt x="86" y="24"/>
                </a:cubicBezTo>
                <a:cubicBezTo>
                  <a:pt x="79" y="28"/>
                  <a:pt x="55" y="38"/>
                  <a:pt x="55" y="38"/>
                </a:cubicBezTo>
                <a:cubicBezTo>
                  <a:pt x="55" y="38"/>
                  <a:pt x="34" y="35"/>
                  <a:pt x="21" y="42"/>
                </a:cubicBezTo>
                <a:cubicBezTo>
                  <a:pt x="10" y="45"/>
                  <a:pt x="4" y="49"/>
                  <a:pt x="0" y="56"/>
                </a:cubicBezTo>
                <a:cubicBezTo>
                  <a:pt x="0" y="60"/>
                  <a:pt x="0" y="60"/>
                  <a:pt x="0" y="63"/>
                </a:cubicBezTo>
                <a:cubicBezTo>
                  <a:pt x="0" y="60"/>
                  <a:pt x="0" y="63"/>
                  <a:pt x="0" y="67"/>
                </a:cubicBezTo>
                <a:cubicBezTo>
                  <a:pt x="0" y="70"/>
                  <a:pt x="0" y="70"/>
                  <a:pt x="0" y="70"/>
                </a:cubicBezTo>
                <a:cubicBezTo>
                  <a:pt x="4" y="102"/>
                  <a:pt x="69" y="105"/>
                  <a:pt x="151" y="88"/>
                </a:cubicBezTo>
                <a:cubicBezTo>
                  <a:pt x="175" y="84"/>
                  <a:pt x="192" y="81"/>
                  <a:pt x="202" y="74"/>
                </a:cubicBezTo>
                <a:cubicBezTo>
                  <a:pt x="206" y="77"/>
                  <a:pt x="206" y="77"/>
                  <a:pt x="206" y="77"/>
                </a:cubicBezTo>
                <a:cubicBezTo>
                  <a:pt x="206" y="88"/>
                  <a:pt x="206" y="95"/>
                  <a:pt x="151" y="112"/>
                </a:cubicBezTo>
                <a:cubicBezTo>
                  <a:pt x="147" y="112"/>
                  <a:pt x="141" y="112"/>
                  <a:pt x="134" y="116"/>
                </a:cubicBezTo>
                <a:cubicBezTo>
                  <a:pt x="69" y="105"/>
                  <a:pt x="14" y="105"/>
                  <a:pt x="4" y="130"/>
                </a:cubicBezTo>
                <a:cubicBezTo>
                  <a:pt x="0" y="130"/>
                  <a:pt x="0" y="134"/>
                  <a:pt x="0" y="137"/>
                </a:cubicBezTo>
                <a:cubicBezTo>
                  <a:pt x="0" y="137"/>
                  <a:pt x="0" y="137"/>
                  <a:pt x="0" y="137"/>
                </a:cubicBezTo>
                <a:cubicBezTo>
                  <a:pt x="0" y="141"/>
                  <a:pt x="0" y="141"/>
                  <a:pt x="0" y="141"/>
                </a:cubicBezTo>
                <a:cubicBezTo>
                  <a:pt x="0" y="144"/>
                  <a:pt x="0" y="148"/>
                  <a:pt x="4" y="148"/>
                </a:cubicBezTo>
                <a:cubicBezTo>
                  <a:pt x="14" y="172"/>
                  <a:pt x="69" y="172"/>
                  <a:pt x="134" y="162"/>
                </a:cubicBezTo>
                <a:cubicBezTo>
                  <a:pt x="141" y="162"/>
                  <a:pt x="147" y="165"/>
                  <a:pt x="151" y="165"/>
                </a:cubicBezTo>
                <a:cubicBezTo>
                  <a:pt x="164" y="169"/>
                  <a:pt x="175" y="172"/>
                  <a:pt x="182" y="176"/>
                </a:cubicBezTo>
                <a:cubicBezTo>
                  <a:pt x="175" y="180"/>
                  <a:pt x="164" y="183"/>
                  <a:pt x="151" y="187"/>
                </a:cubicBezTo>
                <a:cubicBezTo>
                  <a:pt x="147" y="187"/>
                  <a:pt x="141" y="187"/>
                  <a:pt x="137" y="190"/>
                </a:cubicBezTo>
                <a:cubicBezTo>
                  <a:pt x="69" y="176"/>
                  <a:pt x="14" y="180"/>
                  <a:pt x="4" y="204"/>
                </a:cubicBezTo>
                <a:cubicBezTo>
                  <a:pt x="0" y="204"/>
                  <a:pt x="0" y="208"/>
                  <a:pt x="0" y="211"/>
                </a:cubicBezTo>
                <a:cubicBezTo>
                  <a:pt x="0" y="211"/>
                  <a:pt x="0" y="211"/>
                  <a:pt x="0" y="211"/>
                </a:cubicBezTo>
                <a:cubicBezTo>
                  <a:pt x="0" y="215"/>
                  <a:pt x="0" y="215"/>
                  <a:pt x="0" y="215"/>
                </a:cubicBezTo>
                <a:cubicBezTo>
                  <a:pt x="0" y="218"/>
                  <a:pt x="0" y="218"/>
                  <a:pt x="4" y="222"/>
                </a:cubicBezTo>
                <a:cubicBezTo>
                  <a:pt x="10" y="236"/>
                  <a:pt x="31" y="243"/>
                  <a:pt x="65" y="243"/>
                </a:cubicBezTo>
                <a:cubicBezTo>
                  <a:pt x="69" y="254"/>
                  <a:pt x="72" y="275"/>
                  <a:pt x="72" y="282"/>
                </a:cubicBezTo>
                <a:cubicBezTo>
                  <a:pt x="72" y="285"/>
                  <a:pt x="72" y="300"/>
                  <a:pt x="72" y="307"/>
                </a:cubicBezTo>
                <a:cubicBezTo>
                  <a:pt x="41" y="314"/>
                  <a:pt x="31" y="328"/>
                  <a:pt x="31" y="342"/>
                </a:cubicBezTo>
                <a:cubicBezTo>
                  <a:pt x="31" y="345"/>
                  <a:pt x="31" y="345"/>
                  <a:pt x="31" y="345"/>
                </a:cubicBezTo>
                <a:cubicBezTo>
                  <a:pt x="31" y="345"/>
                  <a:pt x="31" y="345"/>
                  <a:pt x="31" y="345"/>
                </a:cubicBezTo>
                <a:cubicBezTo>
                  <a:pt x="31" y="423"/>
                  <a:pt x="31" y="423"/>
                  <a:pt x="31" y="423"/>
                </a:cubicBezTo>
                <a:cubicBezTo>
                  <a:pt x="31" y="423"/>
                  <a:pt x="31" y="423"/>
                  <a:pt x="31" y="423"/>
                </a:cubicBezTo>
                <a:cubicBezTo>
                  <a:pt x="31" y="427"/>
                  <a:pt x="31" y="427"/>
                  <a:pt x="31" y="427"/>
                </a:cubicBezTo>
                <a:cubicBezTo>
                  <a:pt x="31" y="444"/>
                  <a:pt x="41" y="451"/>
                  <a:pt x="58" y="465"/>
                </a:cubicBezTo>
                <a:cubicBezTo>
                  <a:pt x="58" y="476"/>
                  <a:pt x="58" y="476"/>
                  <a:pt x="58" y="476"/>
                </a:cubicBezTo>
                <a:cubicBezTo>
                  <a:pt x="58" y="480"/>
                  <a:pt x="58" y="480"/>
                  <a:pt x="62" y="483"/>
                </a:cubicBezTo>
                <a:cubicBezTo>
                  <a:pt x="62" y="504"/>
                  <a:pt x="62" y="504"/>
                  <a:pt x="62" y="504"/>
                </a:cubicBezTo>
                <a:cubicBezTo>
                  <a:pt x="62" y="508"/>
                  <a:pt x="62" y="508"/>
                  <a:pt x="62" y="508"/>
                </a:cubicBezTo>
                <a:cubicBezTo>
                  <a:pt x="62" y="508"/>
                  <a:pt x="65" y="511"/>
                  <a:pt x="69" y="515"/>
                </a:cubicBezTo>
                <a:cubicBezTo>
                  <a:pt x="65" y="518"/>
                  <a:pt x="62" y="522"/>
                  <a:pt x="62" y="522"/>
                </a:cubicBezTo>
                <a:cubicBezTo>
                  <a:pt x="62" y="525"/>
                  <a:pt x="65" y="529"/>
                  <a:pt x="69" y="529"/>
                </a:cubicBezTo>
                <a:cubicBezTo>
                  <a:pt x="65" y="532"/>
                  <a:pt x="62" y="536"/>
                  <a:pt x="62" y="540"/>
                </a:cubicBezTo>
                <a:cubicBezTo>
                  <a:pt x="62" y="540"/>
                  <a:pt x="65" y="543"/>
                  <a:pt x="69" y="547"/>
                </a:cubicBezTo>
                <a:cubicBezTo>
                  <a:pt x="69" y="550"/>
                  <a:pt x="69" y="550"/>
                  <a:pt x="69" y="550"/>
                </a:cubicBezTo>
                <a:cubicBezTo>
                  <a:pt x="69" y="554"/>
                  <a:pt x="69" y="554"/>
                  <a:pt x="75" y="557"/>
                </a:cubicBezTo>
                <a:cubicBezTo>
                  <a:pt x="72" y="561"/>
                  <a:pt x="75" y="568"/>
                  <a:pt x="79" y="571"/>
                </a:cubicBezTo>
                <a:cubicBezTo>
                  <a:pt x="79" y="575"/>
                  <a:pt x="79" y="575"/>
                  <a:pt x="86" y="578"/>
                </a:cubicBezTo>
                <a:cubicBezTo>
                  <a:pt x="89" y="585"/>
                  <a:pt x="103" y="600"/>
                  <a:pt x="117" y="600"/>
                </a:cubicBezTo>
                <a:cubicBezTo>
                  <a:pt x="137" y="600"/>
                  <a:pt x="147" y="585"/>
                  <a:pt x="151" y="578"/>
                </a:cubicBezTo>
                <a:cubicBezTo>
                  <a:pt x="158" y="575"/>
                  <a:pt x="158" y="575"/>
                  <a:pt x="158" y="571"/>
                </a:cubicBezTo>
                <a:cubicBezTo>
                  <a:pt x="164" y="568"/>
                  <a:pt x="164" y="561"/>
                  <a:pt x="164" y="557"/>
                </a:cubicBezTo>
                <a:cubicBezTo>
                  <a:pt x="171" y="554"/>
                  <a:pt x="171" y="554"/>
                  <a:pt x="171" y="550"/>
                </a:cubicBezTo>
                <a:cubicBezTo>
                  <a:pt x="171" y="547"/>
                  <a:pt x="171" y="543"/>
                  <a:pt x="168" y="543"/>
                </a:cubicBezTo>
                <a:cubicBezTo>
                  <a:pt x="171" y="540"/>
                  <a:pt x="175" y="536"/>
                  <a:pt x="175" y="532"/>
                </a:cubicBezTo>
                <a:cubicBezTo>
                  <a:pt x="175" y="529"/>
                  <a:pt x="175" y="529"/>
                  <a:pt x="171" y="525"/>
                </a:cubicBezTo>
                <a:cubicBezTo>
                  <a:pt x="175" y="522"/>
                  <a:pt x="175" y="522"/>
                  <a:pt x="175" y="518"/>
                </a:cubicBezTo>
                <a:cubicBezTo>
                  <a:pt x="175" y="515"/>
                  <a:pt x="175" y="511"/>
                  <a:pt x="171" y="511"/>
                </a:cubicBezTo>
                <a:cubicBezTo>
                  <a:pt x="175" y="508"/>
                  <a:pt x="175" y="504"/>
                  <a:pt x="175" y="501"/>
                </a:cubicBezTo>
                <a:cubicBezTo>
                  <a:pt x="175" y="501"/>
                  <a:pt x="175" y="501"/>
                  <a:pt x="175" y="501"/>
                </a:cubicBezTo>
                <a:cubicBezTo>
                  <a:pt x="175" y="483"/>
                  <a:pt x="175" y="483"/>
                  <a:pt x="175" y="483"/>
                </a:cubicBezTo>
                <a:cubicBezTo>
                  <a:pt x="178" y="480"/>
                  <a:pt x="182" y="480"/>
                  <a:pt x="182" y="476"/>
                </a:cubicBezTo>
                <a:cubicBezTo>
                  <a:pt x="182" y="476"/>
                  <a:pt x="182" y="476"/>
                  <a:pt x="182" y="476"/>
                </a:cubicBezTo>
                <a:cubicBezTo>
                  <a:pt x="182" y="469"/>
                  <a:pt x="182" y="469"/>
                  <a:pt x="182" y="469"/>
                </a:cubicBezTo>
                <a:cubicBezTo>
                  <a:pt x="202" y="455"/>
                  <a:pt x="216" y="448"/>
                  <a:pt x="216" y="427"/>
                </a:cubicBezTo>
                <a:cubicBezTo>
                  <a:pt x="216" y="423"/>
                  <a:pt x="216" y="345"/>
                  <a:pt x="216" y="342"/>
                </a:cubicBezTo>
                <a:cubicBezTo>
                  <a:pt x="216" y="328"/>
                  <a:pt x="209" y="317"/>
                  <a:pt x="182" y="310"/>
                </a:cubicBezTo>
                <a:cubicBezTo>
                  <a:pt x="182" y="300"/>
                  <a:pt x="192" y="292"/>
                  <a:pt x="206" y="289"/>
                </a:cubicBezTo>
                <a:cubicBezTo>
                  <a:pt x="216" y="282"/>
                  <a:pt x="230" y="275"/>
                  <a:pt x="230" y="275"/>
                </a:cubicBezTo>
                <a:cubicBezTo>
                  <a:pt x="230" y="275"/>
                  <a:pt x="250" y="264"/>
                  <a:pt x="253" y="243"/>
                </a:cubicBezTo>
                <a:cubicBezTo>
                  <a:pt x="253" y="236"/>
                  <a:pt x="253" y="229"/>
                  <a:pt x="250" y="222"/>
                </a:cubicBezTo>
                <a:cubicBezTo>
                  <a:pt x="250" y="218"/>
                  <a:pt x="247" y="215"/>
                  <a:pt x="247" y="215"/>
                </a:cubicBezTo>
                <a:lnTo>
                  <a:pt x="247" y="215"/>
                </a:lnTo>
                <a:close/>
                <a:moveTo>
                  <a:pt x="120" y="45"/>
                </a:moveTo>
                <a:lnTo>
                  <a:pt x="120" y="45"/>
                </a:lnTo>
                <a:cubicBezTo>
                  <a:pt x="117" y="45"/>
                  <a:pt x="117" y="45"/>
                  <a:pt x="117" y="45"/>
                </a:cubicBezTo>
                <a:cubicBezTo>
                  <a:pt x="117" y="45"/>
                  <a:pt x="123" y="42"/>
                  <a:pt x="130" y="38"/>
                </a:cubicBezTo>
                <a:cubicBezTo>
                  <a:pt x="137" y="35"/>
                  <a:pt x="144" y="38"/>
                  <a:pt x="147" y="38"/>
                </a:cubicBezTo>
                <a:cubicBezTo>
                  <a:pt x="151" y="38"/>
                  <a:pt x="151" y="42"/>
                  <a:pt x="151" y="42"/>
                </a:cubicBezTo>
                <a:cubicBezTo>
                  <a:pt x="151" y="42"/>
                  <a:pt x="151" y="42"/>
                  <a:pt x="151" y="42"/>
                </a:cubicBezTo>
                <a:cubicBezTo>
                  <a:pt x="141" y="45"/>
                  <a:pt x="130" y="45"/>
                  <a:pt x="120" y="45"/>
                </a:cubicBezTo>
                <a:lnTo>
                  <a:pt x="120" y="45"/>
                </a:lnTo>
                <a:close/>
                <a:moveTo>
                  <a:pt x="168" y="257"/>
                </a:moveTo>
                <a:lnTo>
                  <a:pt x="168" y="257"/>
                </a:lnTo>
                <a:cubicBezTo>
                  <a:pt x="168" y="257"/>
                  <a:pt x="161" y="257"/>
                  <a:pt x="158" y="261"/>
                </a:cubicBezTo>
                <a:cubicBezTo>
                  <a:pt x="151" y="264"/>
                  <a:pt x="144" y="271"/>
                  <a:pt x="141" y="275"/>
                </a:cubicBezTo>
                <a:cubicBezTo>
                  <a:pt x="134" y="285"/>
                  <a:pt x="130" y="296"/>
                  <a:pt x="130" y="303"/>
                </a:cubicBezTo>
                <a:cubicBezTo>
                  <a:pt x="130" y="303"/>
                  <a:pt x="127" y="303"/>
                  <a:pt x="123" y="303"/>
                </a:cubicBezTo>
                <a:cubicBezTo>
                  <a:pt x="120" y="303"/>
                  <a:pt x="120" y="303"/>
                  <a:pt x="120" y="303"/>
                </a:cubicBezTo>
                <a:cubicBezTo>
                  <a:pt x="120" y="292"/>
                  <a:pt x="120" y="275"/>
                  <a:pt x="120" y="268"/>
                </a:cubicBezTo>
                <a:cubicBezTo>
                  <a:pt x="120" y="264"/>
                  <a:pt x="117" y="247"/>
                  <a:pt x="113" y="240"/>
                </a:cubicBezTo>
                <a:cubicBezTo>
                  <a:pt x="120" y="240"/>
                  <a:pt x="130" y="236"/>
                  <a:pt x="137" y="236"/>
                </a:cubicBezTo>
                <a:cubicBezTo>
                  <a:pt x="141" y="236"/>
                  <a:pt x="147" y="240"/>
                  <a:pt x="151" y="240"/>
                </a:cubicBezTo>
                <a:cubicBezTo>
                  <a:pt x="161" y="243"/>
                  <a:pt x="168" y="243"/>
                  <a:pt x="175" y="247"/>
                </a:cubicBezTo>
                <a:cubicBezTo>
                  <a:pt x="178" y="247"/>
                  <a:pt x="182" y="250"/>
                  <a:pt x="185" y="250"/>
                </a:cubicBezTo>
                <a:cubicBezTo>
                  <a:pt x="182" y="254"/>
                  <a:pt x="175" y="254"/>
                  <a:pt x="168" y="257"/>
                </a:cubicBezTo>
                <a:lnTo>
                  <a:pt x="168" y="257"/>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39" name="Freeform 63"/>
          <p:cNvSpPr>
            <a:spLocks/>
          </p:cNvSpPr>
          <p:nvPr/>
        </p:nvSpPr>
        <p:spPr bwMode="auto">
          <a:xfrm>
            <a:off x="10272540" y="2047571"/>
            <a:ext cx="458788" cy="458788"/>
          </a:xfrm>
          <a:custGeom>
            <a:avLst/>
            <a:gdLst>
              <a:gd name="T0" fmla="*/ 480 w 480"/>
              <a:gd name="T1" fmla="*/ 59 h 480"/>
              <a:gd name="T2" fmla="*/ 435 w 480"/>
              <a:gd name="T3" fmla="*/ 20 h 480"/>
              <a:gd name="T4" fmla="*/ 435 w 480"/>
              <a:gd name="T5" fmla="*/ 24 h 480"/>
              <a:gd name="T6" fmla="*/ 271 w 480"/>
              <a:gd name="T7" fmla="*/ 219 h 480"/>
              <a:gd name="T8" fmla="*/ 261 w 480"/>
              <a:gd name="T9" fmla="*/ 222 h 480"/>
              <a:gd name="T10" fmla="*/ 244 w 480"/>
              <a:gd name="T11" fmla="*/ 219 h 480"/>
              <a:gd name="T12" fmla="*/ 251 w 480"/>
              <a:gd name="T13" fmla="*/ 198 h 480"/>
              <a:gd name="T14" fmla="*/ 219 w 480"/>
              <a:gd name="T15" fmla="*/ 128 h 480"/>
              <a:gd name="T16" fmla="*/ 185 w 480"/>
              <a:gd name="T17" fmla="*/ 128 h 480"/>
              <a:gd name="T18" fmla="*/ 160 w 480"/>
              <a:gd name="T19" fmla="*/ 139 h 480"/>
              <a:gd name="T20" fmla="*/ 146 w 480"/>
              <a:gd name="T21" fmla="*/ 111 h 480"/>
              <a:gd name="T22" fmla="*/ 105 w 480"/>
              <a:gd name="T23" fmla="*/ 66 h 480"/>
              <a:gd name="T24" fmla="*/ 167 w 480"/>
              <a:gd name="T25" fmla="*/ 24 h 480"/>
              <a:gd name="T26" fmla="*/ 98 w 480"/>
              <a:gd name="T27" fmla="*/ 55 h 480"/>
              <a:gd name="T28" fmla="*/ 101 w 480"/>
              <a:gd name="T29" fmla="*/ 66 h 480"/>
              <a:gd name="T30" fmla="*/ 42 w 480"/>
              <a:gd name="T31" fmla="*/ 76 h 480"/>
              <a:gd name="T32" fmla="*/ 63 w 480"/>
              <a:gd name="T33" fmla="*/ 100 h 480"/>
              <a:gd name="T34" fmla="*/ 0 w 480"/>
              <a:gd name="T35" fmla="*/ 139 h 480"/>
              <a:gd name="T36" fmla="*/ 73 w 480"/>
              <a:gd name="T37" fmla="*/ 111 h 480"/>
              <a:gd name="T38" fmla="*/ 70 w 480"/>
              <a:gd name="T39" fmla="*/ 100 h 480"/>
              <a:gd name="T40" fmla="*/ 132 w 480"/>
              <a:gd name="T41" fmla="*/ 153 h 480"/>
              <a:gd name="T42" fmla="*/ 132 w 480"/>
              <a:gd name="T43" fmla="*/ 166 h 480"/>
              <a:gd name="T44" fmla="*/ 115 w 480"/>
              <a:gd name="T45" fmla="*/ 198 h 480"/>
              <a:gd name="T46" fmla="*/ 143 w 480"/>
              <a:gd name="T47" fmla="*/ 201 h 480"/>
              <a:gd name="T48" fmla="*/ 212 w 480"/>
              <a:gd name="T49" fmla="*/ 243 h 480"/>
              <a:gd name="T50" fmla="*/ 216 w 480"/>
              <a:gd name="T51" fmla="*/ 257 h 480"/>
              <a:gd name="T52" fmla="*/ 223 w 480"/>
              <a:gd name="T53" fmla="*/ 271 h 480"/>
              <a:gd name="T54" fmla="*/ 185 w 480"/>
              <a:gd name="T55" fmla="*/ 274 h 480"/>
              <a:gd name="T56" fmla="*/ 25 w 480"/>
              <a:gd name="T57" fmla="*/ 434 h 480"/>
              <a:gd name="T58" fmla="*/ 18 w 480"/>
              <a:gd name="T59" fmla="*/ 438 h 480"/>
              <a:gd name="T60" fmla="*/ 63 w 480"/>
              <a:gd name="T61" fmla="*/ 480 h 480"/>
              <a:gd name="T62" fmla="*/ 226 w 480"/>
              <a:gd name="T63" fmla="*/ 313 h 480"/>
              <a:gd name="T64" fmla="*/ 230 w 480"/>
              <a:gd name="T65" fmla="*/ 278 h 480"/>
              <a:gd name="T66" fmla="*/ 254 w 480"/>
              <a:gd name="T67" fmla="*/ 295 h 480"/>
              <a:gd name="T68" fmla="*/ 265 w 480"/>
              <a:gd name="T69" fmla="*/ 292 h 480"/>
              <a:gd name="T70" fmla="*/ 271 w 480"/>
              <a:gd name="T71" fmla="*/ 292 h 480"/>
              <a:gd name="T72" fmla="*/ 285 w 480"/>
              <a:gd name="T73" fmla="*/ 292 h 480"/>
              <a:gd name="T74" fmla="*/ 285 w 480"/>
              <a:gd name="T75" fmla="*/ 288 h 480"/>
              <a:gd name="T76" fmla="*/ 282 w 480"/>
              <a:gd name="T77" fmla="*/ 281 h 480"/>
              <a:gd name="T78" fmla="*/ 296 w 480"/>
              <a:gd name="T79" fmla="*/ 295 h 480"/>
              <a:gd name="T80" fmla="*/ 285 w 480"/>
              <a:gd name="T81" fmla="*/ 281 h 480"/>
              <a:gd name="T82" fmla="*/ 285 w 480"/>
              <a:gd name="T83" fmla="*/ 267 h 480"/>
              <a:gd name="T84" fmla="*/ 285 w 480"/>
              <a:gd name="T85" fmla="*/ 260 h 480"/>
              <a:gd name="T86" fmla="*/ 275 w 480"/>
              <a:gd name="T87" fmla="*/ 236 h 480"/>
              <a:gd name="T88" fmla="*/ 278 w 480"/>
              <a:gd name="T89" fmla="*/ 226 h 480"/>
              <a:gd name="T90" fmla="*/ 473 w 480"/>
              <a:gd name="T91" fmla="*/ 66 h 480"/>
              <a:gd name="T92" fmla="*/ 480 w 480"/>
              <a:gd name="T93" fmla="*/ 5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0" h="480">
                <a:moveTo>
                  <a:pt x="480" y="59"/>
                </a:moveTo>
                <a:lnTo>
                  <a:pt x="480" y="59"/>
                </a:lnTo>
                <a:cubicBezTo>
                  <a:pt x="438" y="20"/>
                  <a:pt x="438" y="20"/>
                  <a:pt x="438" y="20"/>
                </a:cubicBezTo>
                <a:cubicBezTo>
                  <a:pt x="438" y="17"/>
                  <a:pt x="435" y="17"/>
                  <a:pt x="435" y="20"/>
                </a:cubicBezTo>
                <a:cubicBezTo>
                  <a:pt x="431" y="20"/>
                  <a:pt x="431" y="24"/>
                  <a:pt x="435" y="24"/>
                </a:cubicBezTo>
                <a:cubicBezTo>
                  <a:pt x="435" y="24"/>
                  <a:pt x="435" y="24"/>
                  <a:pt x="435" y="24"/>
                </a:cubicBezTo>
                <a:cubicBezTo>
                  <a:pt x="271" y="184"/>
                  <a:pt x="271" y="184"/>
                  <a:pt x="271" y="184"/>
                </a:cubicBezTo>
                <a:cubicBezTo>
                  <a:pt x="271" y="219"/>
                  <a:pt x="271" y="219"/>
                  <a:pt x="271" y="219"/>
                </a:cubicBezTo>
                <a:cubicBezTo>
                  <a:pt x="271" y="219"/>
                  <a:pt x="271" y="222"/>
                  <a:pt x="268" y="222"/>
                </a:cubicBezTo>
                <a:cubicBezTo>
                  <a:pt x="265" y="226"/>
                  <a:pt x="265" y="226"/>
                  <a:pt x="261" y="222"/>
                </a:cubicBezTo>
                <a:cubicBezTo>
                  <a:pt x="254" y="215"/>
                  <a:pt x="254" y="215"/>
                  <a:pt x="254" y="215"/>
                </a:cubicBezTo>
                <a:cubicBezTo>
                  <a:pt x="244" y="219"/>
                  <a:pt x="244" y="219"/>
                  <a:pt x="244" y="219"/>
                </a:cubicBezTo>
                <a:cubicBezTo>
                  <a:pt x="240" y="215"/>
                  <a:pt x="240" y="215"/>
                  <a:pt x="240" y="215"/>
                </a:cubicBezTo>
                <a:cubicBezTo>
                  <a:pt x="251" y="198"/>
                  <a:pt x="251" y="198"/>
                  <a:pt x="251" y="198"/>
                </a:cubicBezTo>
                <a:cubicBezTo>
                  <a:pt x="198" y="146"/>
                  <a:pt x="198" y="146"/>
                  <a:pt x="198" y="146"/>
                </a:cubicBezTo>
                <a:cubicBezTo>
                  <a:pt x="219" y="128"/>
                  <a:pt x="219" y="128"/>
                  <a:pt x="219" y="128"/>
                </a:cubicBezTo>
                <a:cubicBezTo>
                  <a:pt x="202" y="111"/>
                  <a:pt x="202" y="111"/>
                  <a:pt x="202" y="111"/>
                </a:cubicBezTo>
                <a:cubicBezTo>
                  <a:pt x="185" y="128"/>
                  <a:pt x="185" y="128"/>
                  <a:pt x="185" y="128"/>
                </a:cubicBezTo>
                <a:cubicBezTo>
                  <a:pt x="181" y="125"/>
                  <a:pt x="174" y="125"/>
                  <a:pt x="171" y="128"/>
                </a:cubicBezTo>
                <a:cubicBezTo>
                  <a:pt x="160" y="139"/>
                  <a:pt x="160" y="139"/>
                  <a:pt x="160" y="139"/>
                </a:cubicBezTo>
                <a:cubicBezTo>
                  <a:pt x="153" y="132"/>
                  <a:pt x="153" y="132"/>
                  <a:pt x="153" y="132"/>
                </a:cubicBezTo>
                <a:cubicBezTo>
                  <a:pt x="153" y="125"/>
                  <a:pt x="153" y="118"/>
                  <a:pt x="146" y="111"/>
                </a:cubicBezTo>
                <a:cubicBezTo>
                  <a:pt x="101" y="69"/>
                  <a:pt x="101" y="69"/>
                  <a:pt x="101" y="69"/>
                </a:cubicBezTo>
                <a:cubicBezTo>
                  <a:pt x="105" y="66"/>
                  <a:pt x="105" y="66"/>
                  <a:pt x="105" y="66"/>
                </a:cubicBezTo>
                <a:cubicBezTo>
                  <a:pt x="111" y="69"/>
                  <a:pt x="111" y="69"/>
                  <a:pt x="111" y="69"/>
                </a:cubicBezTo>
                <a:cubicBezTo>
                  <a:pt x="167" y="24"/>
                  <a:pt x="167" y="24"/>
                  <a:pt x="167" y="24"/>
                </a:cubicBezTo>
                <a:cubicBezTo>
                  <a:pt x="143" y="0"/>
                  <a:pt x="143" y="0"/>
                  <a:pt x="143" y="0"/>
                </a:cubicBezTo>
                <a:cubicBezTo>
                  <a:pt x="98" y="55"/>
                  <a:pt x="98" y="55"/>
                  <a:pt x="98" y="55"/>
                </a:cubicBezTo>
                <a:cubicBezTo>
                  <a:pt x="105" y="62"/>
                  <a:pt x="105" y="62"/>
                  <a:pt x="105" y="62"/>
                </a:cubicBezTo>
                <a:cubicBezTo>
                  <a:pt x="101" y="66"/>
                  <a:pt x="101" y="66"/>
                  <a:pt x="101" y="66"/>
                </a:cubicBezTo>
                <a:cubicBezTo>
                  <a:pt x="77" y="41"/>
                  <a:pt x="77" y="41"/>
                  <a:pt x="77" y="41"/>
                </a:cubicBezTo>
                <a:cubicBezTo>
                  <a:pt x="42" y="76"/>
                  <a:pt x="42" y="76"/>
                  <a:pt x="42" y="76"/>
                </a:cubicBezTo>
                <a:cubicBezTo>
                  <a:pt x="66" y="97"/>
                  <a:pt x="66" y="97"/>
                  <a:pt x="66" y="97"/>
                </a:cubicBezTo>
                <a:cubicBezTo>
                  <a:pt x="63" y="100"/>
                  <a:pt x="63" y="100"/>
                  <a:pt x="63" y="100"/>
                </a:cubicBezTo>
                <a:cubicBezTo>
                  <a:pt x="56" y="93"/>
                  <a:pt x="56" y="93"/>
                  <a:pt x="56" y="93"/>
                </a:cubicBezTo>
                <a:cubicBezTo>
                  <a:pt x="0" y="139"/>
                  <a:pt x="0" y="139"/>
                  <a:pt x="0" y="139"/>
                </a:cubicBezTo>
                <a:cubicBezTo>
                  <a:pt x="28" y="166"/>
                  <a:pt x="28" y="166"/>
                  <a:pt x="28" y="166"/>
                </a:cubicBezTo>
                <a:cubicBezTo>
                  <a:pt x="73" y="111"/>
                  <a:pt x="73" y="111"/>
                  <a:pt x="73" y="111"/>
                </a:cubicBezTo>
                <a:cubicBezTo>
                  <a:pt x="66" y="104"/>
                  <a:pt x="66" y="104"/>
                  <a:pt x="66" y="104"/>
                </a:cubicBezTo>
                <a:cubicBezTo>
                  <a:pt x="70" y="100"/>
                  <a:pt x="70" y="100"/>
                  <a:pt x="70" y="100"/>
                </a:cubicBezTo>
                <a:cubicBezTo>
                  <a:pt x="115" y="146"/>
                  <a:pt x="115" y="146"/>
                  <a:pt x="115" y="146"/>
                </a:cubicBezTo>
                <a:cubicBezTo>
                  <a:pt x="118" y="149"/>
                  <a:pt x="125" y="153"/>
                  <a:pt x="132" y="153"/>
                </a:cubicBezTo>
                <a:cubicBezTo>
                  <a:pt x="139" y="160"/>
                  <a:pt x="139" y="160"/>
                  <a:pt x="139" y="160"/>
                </a:cubicBezTo>
                <a:cubicBezTo>
                  <a:pt x="132" y="166"/>
                  <a:pt x="132" y="166"/>
                  <a:pt x="132" y="166"/>
                </a:cubicBezTo>
                <a:cubicBezTo>
                  <a:pt x="129" y="170"/>
                  <a:pt x="129" y="177"/>
                  <a:pt x="132" y="180"/>
                </a:cubicBezTo>
                <a:cubicBezTo>
                  <a:pt x="115" y="198"/>
                  <a:pt x="115" y="198"/>
                  <a:pt x="115" y="198"/>
                </a:cubicBezTo>
                <a:cubicBezTo>
                  <a:pt x="129" y="215"/>
                  <a:pt x="129" y="215"/>
                  <a:pt x="129" y="215"/>
                </a:cubicBezTo>
                <a:cubicBezTo>
                  <a:pt x="143" y="201"/>
                  <a:pt x="143" y="201"/>
                  <a:pt x="143" y="201"/>
                </a:cubicBezTo>
                <a:cubicBezTo>
                  <a:pt x="195" y="253"/>
                  <a:pt x="195" y="253"/>
                  <a:pt x="195" y="253"/>
                </a:cubicBezTo>
                <a:cubicBezTo>
                  <a:pt x="212" y="243"/>
                  <a:pt x="212" y="243"/>
                  <a:pt x="212" y="243"/>
                </a:cubicBezTo>
                <a:cubicBezTo>
                  <a:pt x="219" y="243"/>
                  <a:pt x="219" y="243"/>
                  <a:pt x="219" y="243"/>
                </a:cubicBezTo>
                <a:cubicBezTo>
                  <a:pt x="216" y="257"/>
                  <a:pt x="216" y="257"/>
                  <a:pt x="216" y="257"/>
                </a:cubicBezTo>
                <a:cubicBezTo>
                  <a:pt x="216" y="257"/>
                  <a:pt x="219" y="260"/>
                  <a:pt x="223" y="264"/>
                </a:cubicBezTo>
                <a:cubicBezTo>
                  <a:pt x="223" y="264"/>
                  <a:pt x="223" y="267"/>
                  <a:pt x="223" y="271"/>
                </a:cubicBezTo>
                <a:cubicBezTo>
                  <a:pt x="219" y="271"/>
                  <a:pt x="219" y="271"/>
                  <a:pt x="219" y="271"/>
                </a:cubicBezTo>
                <a:cubicBezTo>
                  <a:pt x="185" y="274"/>
                  <a:pt x="185" y="274"/>
                  <a:pt x="185" y="274"/>
                </a:cubicBezTo>
                <a:cubicBezTo>
                  <a:pt x="25" y="434"/>
                  <a:pt x="25" y="434"/>
                  <a:pt x="25" y="434"/>
                </a:cubicBezTo>
                <a:cubicBezTo>
                  <a:pt x="25" y="434"/>
                  <a:pt x="25" y="434"/>
                  <a:pt x="25" y="434"/>
                </a:cubicBezTo>
                <a:cubicBezTo>
                  <a:pt x="25" y="431"/>
                  <a:pt x="21" y="431"/>
                  <a:pt x="18" y="434"/>
                </a:cubicBezTo>
                <a:cubicBezTo>
                  <a:pt x="18" y="434"/>
                  <a:pt x="18" y="438"/>
                  <a:pt x="18" y="438"/>
                </a:cubicBezTo>
                <a:cubicBezTo>
                  <a:pt x="59" y="480"/>
                  <a:pt x="59" y="480"/>
                  <a:pt x="59" y="480"/>
                </a:cubicBezTo>
                <a:cubicBezTo>
                  <a:pt x="59" y="480"/>
                  <a:pt x="63" y="480"/>
                  <a:pt x="63" y="480"/>
                </a:cubicBezTo>
                <a:cubicBezTo>
                  <a:pt x="66" y="476"/>
                  <a:pt x="66" y="476"/>
                  <a:pt x="63" y="473"/>
                </a:cubicBezTo>
                <a:cubicBezTo>
                  <a:pt x="226" y="313"/>
                  <a:pt x="226" y="313"/>
                  <a:pt x="226" y="313"/>
                </a:cubicBezTo>
                <a:cubicBezTo>
                  <a:pt x="226" y="278"/>
                  <a:pt x="226" y="278"/>
                  <a:pt x="226" y="278"/>
                </a:cubicBezTo>
                <a:cubicBezTo>
                  <a:pt x="226" y="278"/>
                  <a:pt x="226" y="278"/>
                  <a:pt x="230" y="278"/>
                </a:cubicBezTo>
                <a:cubicBezTo>
                  <a:pt x="230" y="274"/>
                  <a:pt x="233" y="274"/>
                  <a:pt x="237" y="278"/>
                </a:cubicBezTo>
                <a:cubicBezTo>
                  <a:pt x="237" y="278"/>
                  <a:pt x="254" y="295"/>
                  <a:pt x="254" y="295"/>
                </a:cubicBezTo>
                <a:cubicBezTo>
                  <a:pt x="258" y="288"/>
                  <a:pt x="258" y="288"/>
                  <a:pt x="258" y="288"/>
                </a:cubicBezTo>
                <a:cubicBezTo>
                  <a:pt x="265" y="292"/>
                  <a:pt x="265" y="292"/>
                  <a:pt x="265" y="292"/>
                </a:cubicBezTo>
                <a:cubicBezTo>
                  <a:pt x="268" y="288"/>
                  <a:pt x="268" y="288"/>
                  <a:pt x="268" y="288"/>
                </a:cubicBezTo>
                <a:cubicBezTo>
                  <a:pt x="271" y="292"/>
                  <a:pt x="271" y="292"/>
                  <a:pt x="271" y="292"/>
                </a:cubicBezTo>
                <a:cubicBezTo>
                  <a:pt x="278" y="285"/>
                  <a:pt x="278" y="285"/>
                  <a:pt x="278" y="285"/>
                </a:cubicBezTo>
                <a:cubicBezTo>
                  <a:pt x="285" y="292"/>
                  <a:pt x="285" y="292"/>
                  <a:pt x="285" y="292"/>
                </a:cubicBezTo>
                <a:cubicBezTo>
                  <a:pt x="285" y="292"/>
                  <a:pt x="285" y="292"/>
                  <a:pt x="285" y="292"/>
                </a:cubicBezTo>
                <a:cubicBezTo>
                  <a:pt x="285" y="288"/>
                  <a:pt x="285" y="288"/>
                  <a:pt x="285" y="288"/>
                </a:cubicBezTo>
                <a:cubicBezTo>
                  <a:pt x="282" y="285"/>
                  <a:pt x="282" y="285"/>
                  <a:pt x="282" y="285"/>
                </a:cubicBezTo>
                <a:cubicBezTo>
                  <a:pt x="282" y="281"/>
                  <a:pt x="282" y="281"/>
                  <a:pt x="282" y="281"/>
                </a:cubicBezTo>
                <a:cubicBezTo>
                  <a:pt x="296" y="295"/>
                  <a:pt x="296" y="295"/>
                  <a:pt x="296" y="295"/>
                </a:cubicBezTo>
                <a:cubicBezTo>
                  <a:pt x="296" y="295"/>
                  <a:pt x="296" y="295"/>
                  <a:pt x="296" y="295"/>
                </a:cubicBezTo>
                <a:cubicBezTo>
                  <a:pt x="296" y="292"/>
                  <a:pt x="296" y="292"/>
                  <a:pt x="296" y="292"/>
                </a:cubicBezTo>
                <a:cubicBezTo>
                  <a:pt x="285" y="281"/>
                  <a:pt x="285" y="281"/>
                  <a:pt x="285" y="281"/>
                </a:cubicBezTo>
                <a:cubicBezTo>
                  <a:pt x="292" y="274"/>
                  <a:pt x="292" y="274"/>
                  <a:pt x="292" y="274"/>
                </a:cubicBezTo>
                <a:cubicBezTo>
                  <a:pt x="285" y="267"/>
                  <a:pt x="285" y="267"/>
                  <a:pt x="285" y="267"/>
                </a:cubicBezTo>
                <a:cubicBezTo>
                  <a:pt x="289" y="264"/>
                  <a:pt x="289" y="264"/>
                  <a:pt x="289" y="264"/>
                </a:cubicBezTo>
                <a:cubicBezTo>
                  <a:pt x="285" y="260"/>
                  <a:pt x="285" y="260"/>
                  <a:pt x="285" y="260"/>
                </a:cubicBezTo>
                <a:cubicBezTo>
                  <a:pt x="292" y="253"/>
                  <a:pt x="292" y="253"/>
                  <a:pt x="292" y="253"/>
                </a:cubicBezTo>
                <a:cubicBezTo>
                  <a:pt x="292" y="253"/>
                  <a:pt x="278" y="240"/>
                  <a:pt x="275" y="236"/>
                </a:cubicBezTo>
                <a:cubicBezTo>
                  <a:pt x="275" y="236"/>
                  <a:pt x="275" y="233"/>
                  <a:pt x="275" y="229"/>
                </a:cubicBezTo>
                <a:cubicBezTo>
                  <a:pt x="278" y="229"/>
                  <a:pt x="278" y="226"/>
                  <a:pt x="278" y="226"/>
                </a:cubicBezTo>
                <a:cubicBezTo>
                  <a:pt x="313" y="226"/>
                  <a:pt x="313" y="226"/>
                  <a:pt x="313" y="226"/>
                </a:cubicBezTo>
                <a:cubicBezTo>
                  <a:pt x="473" y="66"/>
                  <a:pt x="473" y="66"/>
                  <a:pt x="473" y="66"/>
                </a:cubicBezTo>
                <a:cubicBezTo>
                  <a:pt x="473" y="66"/>
                  <a:pt x="477" y="66"/>
                  <a:pt x="480" y="66"/>
                </a:cubicBezTo>
                <a:cubicBezTo>
                  <a:pt x="480" y="62"/>
                  <a:pt x="480" y="59"/>
                  <a:pt x="480" y="59"/>
                </a:cubicBezTo>
                <a:lnTo>
                  <a:pt x="480" y="59"/>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0" name="Freeform 64"/>
          <p:cNvSpPr>
            <a:spLocks/>
          </p:cNvSpPr>
          <p:nvPr/>
        </p:nvSpPr>
        <p:spPr bwMode="auto">
          <a:xfrm>
            <a:off x="9974263" y="2314577"/>
            <a:ext cx="842963" cy="3044825"/>
          </a:xfrm>
          <a:custGeom>
            <a:avLst/>
            <a:gdLst>
              <a:gd name="T0" fmla="*/ 0 w 881"/>
              <a:gd name="T1" fmla="*/ 0 h 3189"/>
              <a:gd name="T2" fmla="*/ 0 w 881"/>
              <a:gd name="T3" fmla="*/ 0 h 3189"/>
              <a:gd name="T4" fmla="*/ 0 w 881"/>
              <a:gd name="T5" fmla="*/ 3189 h 3189"/>
            </a:gdLst>
            <a:ahLst/>
            <a:cxnLst>
              <a:cxn ang="0">
                <a:pos x="T0" y="T1"/>
              </a:cxn>
              <a:cxn ang="0">
                <a:pos x="T2" y="T3"/>
              </a:cxn>
              <a:cxn ang="0">
                <a:pos x="T4" y="T5"/>
              </a:cxn>
            </a:cxnLst>
            <a:rect l="0" t="0" r="r" b="b"/>
            <a:pathLst>
              <a:path w="881" h="3189">
                <a:moveTo>
                  <a:pt x="0" y="0"/>
                </a:moveTo>
                <a:lnTo>
                  <a:pt x="0" y="0"/>
                </a:lnTo>
                <a:cubicBezTo>
                  <a:pt x="881" y="881"/>
                  <a:pt x="881" y="2309"/>
                  <a:pt x="0" y="3189"/>
                </a:cubicBezTo>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nvGrpSpPr>
          <p:cNvPr id="12" name="Group 11"/>
          <p:cNvGrpSpPr/>
          <p:nvPr/>
        </p:nvGrpSpPr>
        <p:grpSpPr>
          <a:xfrm>
            <a:off x="10609699" y="2684332"/>
            <a:ext cx="611188" cy="355600"/>
            <a:chOff x="10639427" y="2446338"/>
            <a:chExt cx="611188" cy="355600"/>
          </a:xfrm>
        </p:grpSpPr>
        <p:sp>
          <p:nvSpPr>
            <p:cNvPr id="241" name="Freeform 65"/>
            <p:cNvSpPr>
              <a:spLocks noEditPoints="1"/>
            </p:cNvSpPr>
            <p:nvPr/>
          </p:nvSpPr>
          <p:spPr bwMode="auto">
            <a:xfrm>
              <a:off x="10639427" y="2446338"/>
              <a:ext cx="611188" cy="355600"/>
            </a:xfrm>
            <a:custGeom>
              <a:avLst/>
              <a:gdLst>
                <a:gd name="T0" fmla="*/ 630 w 640"/>
                <a:gd name="T1" fmla="*/ 242 h 373"/>
                <a:gd name="T2" fmla="*/ 637 w 640"/>
                <a:gd name="T3" fmla="*/ 228 h 373"/>
                <a:gd name="T4" fmla="*/ 619 w 640"/>
                <a:gd name="T5" fmla="*/ 133 h 373"/>
                <a:gd name="T6" fmla="*/ 600 w 640"/>
                <a:gd name="T7" fmla="*/ 27 h 373"/>
                <a:gd name="T8" fmla="*/ 398 w 640"/>
                <a:gd name="T9" fmla="*/ 11 h 373"/>
                <a:gd name="T10" fmla="*/ 143 w 640"/>
                <a:gd name="T11" fmla="*/ 28 h 373"/>
                <a:gd name="T12" fmla="*/ 85 w 640"/>
                <a:gd name="T13" fmla="*/ 37 h 373"/>
                <a:gd name="T14" fmla="*/ 40 w 640"/>
                <a:gd name="T15" fmla="*/ 45 h 373"/>
                <a:gd name="T16" fmla="*/ 22 w 640"/>
                <a:gd name="T17" fmla="*/ 44 h 373"/>
                <a:gd name="T18" fmla="*/ 27 w 640"/>
                <a:gd name="T19" fmla="*/ 62 h 373"/>
                <a:gd name="T20" fmla="*/ 25 w 640"/>
                <a:gd name="T21" fmla="*/ 93 h 373"/>
                <a:gd name="T22" fmla="*/ 0 w 640"/>
                <a:gd name="T23" fmla="*/ 141 h 373"/>
                <a:gd name="T24" fmla="*/ 5 w 640"/>
                <a:gd name="T25" fmla="*/ 158 h 373"/>
                <a:gd name="T26" fmla="*/ 15 w 640"/>
                <a:gd name="T27" fmla="*/ 164 h 373"/>
                <a:gd name="T28" fmla="*/ 38 w 640"/>
                <a:gd name="T29" fmla="*/ 158 h 373"/>
                <a:gd name="T30" fmla="*/ 86 w 640"/>
                <a:gd name="T31" fmla="*/ 139 h 373"/>
                <a:gd name="T32" fmla="*/ 129 w 640"/>
                <a:gd name="T33" fmla="*/ 158 h 373"/>
                <a:gd name="T34" fmla="*/ 206 w 640"/>
                <a:gd name="T35" fmla="*/ 214 h 373"/>
                <a:gd name="T36" fmla="*/ 203 w 640"/>
                <a:gd name="T37" fmla="*/ 267 h 373"/>
                <a:gd name="T38" fmla="*/ 198 w 640"/>
                <a:gd name="T39" fmla="*/ 340 h 373"/>
                <a:gd name="T40" fmla="*/ 185 w 640"/>
                <a:gd name="T41" fmla="*/ 358 h 373"/>
                <a:gd name="T42" fmla="*/ 191 w 640"/>
                <a:gd name="T43" fmla="*/ 361 h 373"/>
                <a:gd name="T44" fmla="*/ 222 w 640"/>
                <a:gd name="T45" fmla="*/ 347 h 373"/>
                <a:gd name="T46" fmla="*/ 224 w 640"/>
                <a:gd name="T47" fmla="*/ 336 h 373"/>
                <a:gd name="T48" fmla="*/ 235 w 640"/>
                <a:gd name="T49" fmla="*/ 268 h 373"/>
                <a:gd name="T50" fmla="*/ 240 w 640"/>
                <a:gd name="T51" fmla="*/ 265 h 373"/>
                <a:gd name="T52" fmla="*/ 252 w 640"/>
                <a:gd name="T53" fmla="*/ 318 h 373"/>
                <a:gd name="T54" fmla="*/ 235 w 640"/>
                <a:gd name="T55" fmla="*/ 365 h 373"/>
                <a:gd name="T56" fmla="*/ 240 w 640"/>
                <a:gd name="T57" fmla="*/ 369 h 373"/>
                <a:gd name="T58" fmla="*/ 267 w 640"/>
                <a:gd name="T59" fmla="*/ 361 h 373"/>
                <a:gd name="T60" fmla="*/ 276 w 640"/>
                <a:gd name="T61" fmla="*/ 345 h 373"/>
                <a:gd name="T62" fmla="*/ 274 w 640"/>
                <a:gd name="T63" fmla="*/ 273 h 373"/>
                <a:gd name="T64" fmla="*/ 277 w 640"/>
                <a:gd name="T65" fmla="*/ 202 h 373"/>
                <a:gd name="T66" fmla="*/ 416 w 640"/>
                <a:gd name="T67" fmla="*/ 219 h 373"/>
                <a:gd name="T68" fmla="*/ 476 w 640"/>
                <a:gd name="T69" fmla="*/ 219 h 373"/>
                <a:gd name="T70" fmla="*/ 509 w 640"/>
                <a:gd name="T71" fmla="*/ 284 h 373"/>
                <a:gd name="T72" fmla="*/ 467 w 640"/>
                <a:gd name="T73" fmla="*/ 350 h 373"/>
                <a:gd name="T74" fmla="*/ 460 w 640"/>
                <a:gd name="T75" fmla="*/ 361 h 373"/>
                <a:gd name="T76" fmla="*/ 481 w 640"/>
                <a:gd name="T77" fmla="*/ 365 h 373"/>
                <a:gd name="T78" fmla="*/ 498 w 640"/>
                <a:gd name="T79" fmla="*/ 357 h 373"/>
                <a:gd name="T80" fmla="*/ 524 w 640"/>
                <a:gd name="T81" fmla="*/ 311 h 373"/>
                <a:gd name="T82" fmla="*/ 555 w 640"/>
                <a:gd name="T83" fmla="*/ 243 h 373"/>
                <a:gd name="T84" fmla="*/ 558 w 640"/>
                <a:gd name="T85" fmla="*/ 198 h 373"/>
                <a:gd name="T86" fmla="*/ 590 w 640"/>
                <a:gd name="T87" fmla="*/ 257 h 373"/>
                <a:gd name="T88" fmla="*/ 600 w 640"/>
                <a:gd name="T89" fmla="*/ 342 h 373"/>
                <a:gd name="T90" fmla="*/ 585 w 640"/>
                <a:gd name="T91" fmla="*/ 367 h 373"/>
                <a:gd name="T92" fmla="*/ 592 w 640"/>
                <a:gd name="T93" fmla="*/ 373 h 373"/>
                <a:gd name="T94" fmla="*/ 620 w 640"/>
                <a:gd name="T95" fmla="*/ 354 h 373"/>
                <a:gd name="T96" fmla="*/ 624 w 640"/>
                <a:gd name="T97" fmla="*/ 342 h 373"/>
                <a:gd name="T98" fmla="*/ 630 w 640"/>
                <a:gd name="T99" fmla="*/ 242 h 373"/>
                <a:gd name="T100" fmla="*/ 611 w 640"/>
                <a:gd name="T101" fmla="*/ 198 h 373"/>
                <a:gd name="T102" fmla="*/ 600 w 640"/>
                <a:gd name="T103" fmla="*/ 151 h 373"/>
                <a:gd name="T104" fmla="*/ 610 w 640"/>
                <a:gd name="T105" fmla="*/ 104 h 373"/>
                <a:gd name="T106" fmla="*/ 621 w 640"/>
                <a:gd name="T107" fmla="*/ 216 h 373"/>
                <a:gd name="T108" fmla="*/ 611 w 640"/>
                <a:gd name="T109" fmla="*/ 19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0" h="373">
                  <a:moveTo>
                    <a:pt x="630" y="242"/>
                  </a:moveTo>
                  <a:lnTo>
                    <a:pt x="630" y="242"/>
                  </a:lnTo>
                  <a:cubicBezTo>
                    <a:pt x="634" y="248"/>
                    <a:pt x="640" y="252"/>
                    <a:pt x="640" y="252"/>
                  </a:cubicBezTo>
                  <a:cubicBezTo>
                    <a:pt x="640" y="252"/>
                    <a:pt x="634" y="234"/>
                    <a:pt x="637" y="228"/>
                  </a:cubicBezTo>
                  <a:cubicBezTo>
                    <a:pt x="639" y="222"/>
                    <a:pt x="630" y="204"/>
                    <a:pt x="630" y="204"/>
                  </a:cubicBezTo>
                  <a:cubicBezTo>
                    <a:pt x="630" y="204"/>
                    <a:pt x="620" y="164"/>
                    <a:pt x="619" y="133"/>
                  </a:cubicBezTo>
                  <a:cubicBezTo>
                    <a:pt x="619" y="110"/>
                    <a:pt x="618" y="66"/>
                    <a:pt x="616" y="44"/>
                  </a:cubicBezTo>
                  <a:cubicBezTo>
                    <a:pt x="616" y="35"/>
                    <a:pt x="609" y="31"/>
                    <a:pt x="600" y="27"/>
                  </a:cubicBezTo>
                  <a:cubicBezTo>
                    <a:pt x="587" y="15"/>
                    <a:pt x="563" y="8"/>
                    <a:pt x="538" y="6"/>
                  </a:cubicBezTo>
                  <a:cubicBezTo>
                    <a:pt x="500" y="4"/>
                    <a:pt x="436" y="13"/>
                    <a:pt x="398" y="11"/>
                  </a:cubicBezTo>
                  <a:cubicBezTo>
                    <a:pt x="360" y="10"/>
                    <a:pt x="280" y="9"/>
                    <a:pt x="245" y="4"/>
                  </a:cubicBezTo>
                  <a:cubicBezTo>
                    <a:pt x="210" y="0"/>
                    <a:pt x="153" y="24"/>
                    <a:pt x="143" y="28"/>
                  </a:cubicBezTo>
                  <a:cubicBezTo>
                    <a:pt x="131" y="34"/>
                    <a:pt x="108" y="38"/>
                    <a:pt x="99" y="38"/>
                  </a:cubicBezTo>
                  <a:cubicBezTo>
                    <a:pt x="94" y="38"/>
                    <a:pt x="88" y="38"/>
                    <a:pt x="85" y="37"/>
                  </a:cubicBezTo>
                  <a:cubicBezTo>
                    <a:pt x="75" y="33"/>
                    <a:pt x="56" y="31"/>
                    <a:pt x="51" y="35"/>
                  </a:cubicBezTo>
                  <a:cubicBezTo>
                    <a:pt x="48" y="37"/>
                    <a:pt x="45" y="40"/>
                    <a:pt x="40" y="45"/>
                  </a:cubicBezTo>
                  <a:cubicBezTo>
                    <a:pt x="39" y="45"/>
                    <a:pt x="37" y="44"/>
                    <a:pt x="35" y="42"/>
                  </a:cubicBezTo>
                  <a:cubicBezTo>
                    <a:pt x="27" y="37"/>
                    <a:pt x="22" y="39"/>
                    <a:pt x="22" y="44"/>
                  </a:cubicBezTo>
                  <a:cubicBezTo>
                    <a:pt x="21" y="49"/>
                    <a:pt x="25" y="53"/>
                    <a:pt x="24" y="57"/>
                  </a:cubicBezTo>
                  <a:cubicBezTo>
                    <a:pt x="24" y="59"/>
                    <a:pt x="25" y="61"/>
                    <a:pt x="27" y="62"/>
                  </a:cubicBezTo>
                  <a:cubicBezTo>
                    <a:pt x="27" y="62"/>
                    <a:pt x="27" y="63"/>
                    <a:pt x="27" y="63"/>
                  </a:cubicBezTo>
                  <a:cubicBezTo>
                    <a:pt x="24" y="71"/>
                    <a:pt x="26" y="86"/>
                    <a:pt x="25" y="93"/>
                  </a:cubicBezTo>
                  <a:cubicBezTo>
                    <a:pt x="22" y="100"/>
                    <a:pt x="13" y="121"/>
                    <a:pt x="10" y="125"/>
                  </a:cubicBezTo>
                  <a:cubicBezTo>
                    <a:pt x="7" y="129"/>
                    <a:pt x="0" y="137"/>
                    <a:pt x="0" y="141"/>
                  </a:cubicBezTo>
                  <a:cubicBezTo>
                    <a:pt x="0" y="143"/>
                    <a:pt x="1" y="147"/>
                    <a:pt x="1" y="150"/>
                  </a:cubicBezTo>
                  <a:cubicBezTo>
                    <a:pt x="1" y="153"/>
                    <a:pt x="1" y="157"/>
                    <a:pt x="5" y="158"/>
                  </a:cubicBezTo>
                  <a:cubicBezTo>
                    <a:pt x="10" y="158"/>
                    <a:pt x="14" y="158"/>
                    <a:pt x="14" y="158"/>
                  </a:cubicBezTo>
                  <a:cubicBezTo>
                    <a:pt x="14" y="158"/>
                    <a:pt x="12" y="163"/>
                    <a:pt x="15" y="164"/>
                  </a:cubicBezTo>
                  <a:cubicBezTo>
                    <a:pt x="20" y="165"/>
                    <a:pt x="29" y="169"/>
                    <a:pt x="33" y="165"/>
                  </a:cubicBezTo>
                  <a:cubicBezTo>
                    <a:pt x="38" y="162"/>
                    <a:pt x="38" y="158"/>
                    <a:pt x="38" y="158"/>
                  </a:cubicBezTo>
                  <a:cubicBezTo>
                    <a:pt x="38" y="158"/>
                    <a:pt x="56" y="149"/>
                    <a:pt x="62" y="147"/>
                  </a:cubicBezTo>
                  <a:cubicBezTo>
                    <a:pt x="68" y="144"/>
                    <a:pt x="79" y="143"/>
                    <a:pt x="86" y="139"/>
                  </a:cubicBezTo>
                  <a:cubicBezTo>
                    <a:pt x="93" y="134"/>
                    <a:pt x="102" y="137"/>
                    <a:pt x="106" y="140"/>
                  </a:cubicBezTo>
                  <a:cubicBezTo>
                    <a:pt x="109" y="142"/>
                    <a:pt x="124" y="149"/>
                    <a:pt x="129" y="158"/>
                  </a:cubicBezTo>
                  <a:cubicBezTo>
                    <a:pt x="134" y="169"/>
                    <a:pt x="158" y="201"/>
                    <a:pt x="174" y="208"/>
                  </a:cubicBezTo>
                  <a:cubicBezTo>
                    <a:pt x="181" y="212"/>
                    <a:pt x="194" y="214"/>
                    <a:pt x="206" y="214"/>
                  </a:cubicBezTo>
                  <a:cubicBezTo>
                    <a:pt x="206" y="219"/>
                    <a:pt x="206" y="230"/>
                    <a:pt x="206" y="238"/>
                  </a:cubicBezTo>
                  <a:cubicBezTo>
                    <a:pt x="206" y="248"/>
                    <a:pt x="204" y="257"/>
                    <a:pt x="203" y="267"/>
                  </a:cubicBezTo>
                  <a:cubicBezTo>
                    <a:pt x="203" y="278"/>
                    <a:pt x="209" y="287"/>
                    <a:pt x="209" y="297"/>
                  </a:cubicBezTo>
                  <a:cubicBezTo>
                    <a:pt x="209" y="308"/>
                    <a:pt x="202" y="336"/>
                    <a:pt x="198" y="340"/>
                  </a:cubicBezTo>
                  <a:cubicBezTo>
                    <a:pt x="194" y="345"/>
                    <a:pt x="188" y="352"/>
                    <a:pt x="188" y="352"/>
                  </a:cubicBezTo>
                  <a:cubicBezTo>
                    <a:pt x="188" y="352"/>
                    <a:pt x="182" y="357"/>
                    <a:pt x="185" y="358"/>
                  </a:cubicBezTo>
                  <a:cubicBezTo>
                    <a:pt x="188" y="359"/>
                    <a:pt x="191" y="358"/>
                    <a:pt x="191" y="358"/>
                  </a:cubicBezTo>
                  <a:cubicBezTo>
                    <a:pt x="191" y="358"/>
                    <a:pt x="189" y="360"/>
                    <a:pt x="191" y="361"/>
                  </a:cubicBezTo>
                  <a:cubicBezTo>
                    <a:pt x="192" y="361"/>
                    <a:pt x="209" y="360"/>
                    <a:pt x="213" y="357"/>
                  </a:cubicBezTo>
                  <a:cubicBezTo>
                    <a:pt x="219" y="353"/>
                    <a:pt x="222" y="347"/>
                    <a:pt x="222" y="347"/>
                  </a:cubicBezTo>
                  <a:cubicBezTo>
                    <a:pt x="222" y="347"/>
                    <a:pt x="222" y="347"/>
                    <a:pt x="224" y="347"/>
                  </a:cubicBezTo>
                  <a:cubicBezTo>
                    <a:pt x="226" y="346"/>
                    <a:pt x="225" y="340"/>
                    <a:pt x="224" y="336"/>
                  </a:cubicBezTo>
                  <a:cubicBezTo>
                    <a:pt x="224" y="331"/>
                    <a:pt x="226" y="311"/>
                    <a:pt x="226" y="300"/>
                  </a:cubicBezTo>
                  <a:cubicBezTo>
                    <a:pt x="226" y="288"/>
                    <a:pt x="232" y="277"/>
                    <a:pt x="235" y="268"/>
                  </a:cubicBezTo>
                  <a:cubicBezTo>
                    <a:pt x="236" y="264"/>
                    <a:pt x="237" y="256"/>
                    <a:pt x="238" y="250"/>
                  </a:cubicBezTo>
                  <a:cubicBezTo>
                    <a:pt x="239" y="256"/>
                    <a:pt x="240" y="262"/>
                    <a:pt x="240" y="265"/>
                  </a:cubicBezTo>
                  <a:cubicBezTo>
                    <a:pt x="242" y="275"/>
                    <a:pt x="247" y="286"/>
                    <a:pt x="250" y="295"/>
                  </a:cubicBezTo>
                  <a:cubicBezTo>
                    <a:pt x="251" y="303"/>
                    <a:pt x="253" y="311"/>
                    <a:pt x="252" y="318"/>
                  </a:cubicBezTo>
                  <a:cubicBezTo>
                    <a:pt x="252" y="325"/>
                    <a:pt x="250" y="343"/>
                    <a:pt x="247" y="347"/>
                  </a:cubicBezTo>
                  <a:cubicBezTo>
                    <a:pt x="245" y="352"/>
                    <a:pt x="235" y="362"/>
                    <a:pt x="235" y="365"/>
                  </a:cubicBezTo>
                  <a:cubicBezTo>
                    <a:pt x="235" y="367"/>
                    <a:pt x="242" y="366"/>
                    <a:pt x="242" y="366"/>
                  </a:cubicBezTo>
                  <a:cubicBezTo>
                    <a:pt x="242" y="366"/>
                    <a:pt x="238" y="368"/>
                    <a:pt x="240" y="369"/>
                  </a:cubicBezTo>
                  <a:cubicBezTo>
                    <a:pt x="242" y="371"/>
                    <a:pt x="250" y="369"/>
                    <a:pt x="253" y="369"/>
                  </a:cubicBezTo>
                  <a:cubicBezTo>
                    <a:pt x="259" y="368"/>
                    <a:pt x="265" y="365"/>
                    <a:pt x="267" y="361"/>
                  </a:cubicBezTo>
                  <a:cubicBezTo>
                    <a:pt x="270" y="358"/>
                    <a:pt x="270" y="350"/>
                    <a:pt x="271" y="350"/>
                  </a:cubicBezTo>
                  <a:cubicBezTo>
                    <a:pt x="273" y="350"/>
                    <a:pt x="277" y="350"/>
                    <a:pt x="276" y="345"/>
                  </a:cubicBezTo>
                  <a:cubicBezTo>
                    <a:pt x="274" y="340"/>
                    <a:pt x="272" y="318"/>
                    <a:pt x="271" y="306"/>
                  </a:cubicBezTo>
                  <a:cubicBezTo>
                    <a:pt x="271" y="295"/>
                    <a:pt x="273" y="284"/>
                    <a:pt x="274" y="273"/>
                  </a:cubicBezTo>
                  <a:cubicBezTo>
                    <a:pt x="276" y="263"/>
                    <a:pt x="273" y="240"/>
                    <a:pt x="273" y="230"/>
                  </a:cubicBezTo>
                  <a:cubicBezTo>
                    <a:pt x="272" y="222"/>
                    <a:pt x="273" y="212"/>
                    <a:pt x="277" y="202"/>
                  </a:cubicBezTo>
                  <a:cubicBezTo>
                    <a:pt x="284" y="202"/>
                    <a:pt x="290" y="202"/>
                    <a:pt x="296" y="205"/>
                  </a:cubicBezTo>
                  <a:cubicBezTo>
                    <a:pt x="311" y="211"/>
                    <a:pt x="381" y="228"/>
                    <a:pt x="416" y="219"/>
                  </a:cubicBezTo>
                  <a:cubicBezTo>
                    <a:pt x="432" y="215"/>
                    <a:pt x="447" y="211"/>
                    <a:pt x="460" y="207"/>
                  </a:cubicBezTo>
                  <a:cubicBezTo>
                    <a:pt x="466" y="211"/>
                    <a:pt x="471" y="214"/>
                    <a:pt x="476" y="219"/>
                  </a:cubicBezTo>
                  <a:cubicBezTo>
                    <a:pt x="484" y="224"/>
                    <a:pt x="498" y="226"/>
                    <a:pt x="507" y="226"/>
                  </a:cubicBezTo>
                  <a:cubicBezTo>
                    <a:pt x="507" y="243"/>
                    <a:pt x="510" y="267"/>
                    <a:pt x="509" y="284"/>
                  </a:cubicBezTo>
                  <a:cubicBezTo>
                    <a:pt x="508" y="300"/>
                    <a:pt x="490" y="322"/>
                    <a:pt x="483" y="329"/>
                  </a:cubicBezTo>
                  <a:cubicBezTo>
                    <a:pt x="476" y="335"/>
                    <a:pt x="470" y="347"/>
                    <a:pt x="467" y="350"/>
                  </a:cubicBezTo>
                  <a:cubicBezTo>
                    <a:pt x="464" y="352"/>
                    <a:pt x="454" y="358"/>
                    <a:pt x="455" y="360"/>
                  </a:cubicBezTo>
                  <a:cubicBezTo>
                    <a:pt x="456" y="362"/>
                    <a:pt x="460" y="361"/>
                    <a:pt x="460" y="361"/>
                  </a:cubicBezTo>
                  <a:cubicBezTo>
                    <a:pt x="460" y="361"/>
                    <a:pt x="458" y="364"/>
                    <a:pt x="461" y="365"/>
                  </a:cubicBezTo>
                  <a:cubicBezTo>
                    <a:pt x="463" y="365"/>
                    <a:pt x="473" y="365"/>
                    <a:pt x="481" y="365"/>
                  </a:cubicBezTo>
                  <a:cubicBezTo>
                    <a:pt x="489" y="364"/>
                    <a:pt x="492" y="355"/>
                    <a:pt x="492" y="355"/>
                  </a:cubicBezTo>
                  <a:cubicBezTo>
                    <a:pt x="492" y="355"/>
                    <a:pt x="496" y="357"/>
                    <a:pt x="498" y="357"/>
                  </a:cubicBezTo>
                  <a:cubicBezTo>
                    <a:pt x="500" y="355"/>
                    <a:pt x="498" y="348"/>
                    <a:pt x="501" y="344"/>
                  </a:cubicBezTo>
                  <a:cubicBezTo>
                    <a:pt x="503" y="338"/>
                    <a:pt x="518" y="320"/>
                    <a:pt x="524" y="311"/>
                  </a:cubicBezTo>
                  <a:cubicBezTo>
                    <a:pt x="529" y="303"/>
                    <a:pt x="548" y="274"/>
                    <a:pt x="555" y="267"/>
                  </a:cubicBezTo>
                  <a:cubicBezTo>
                    <a:pt x="562" y="260"/>
                    <a:pt x="558" y="252"/>
                    <a:pt x="555" y="243"/>
                  </a:cubicBezTo>
                  <a:cubicBezTo>
                    <a:pt x="552" y="235"/>
                    <a:pt x="553" y="216"/>
                    <a:pt x="558" y="199"/>
                  </a:cubicBezTo>
                  <a:cubicBezTo>
                    <a:pt x="558" y="198"/>
                    <a:pt x="558" y="198"/>
                    <a:pt x="558" y="198"/>
                  </a:cubicBezTo>
                  <a:cubicBezTo>
                    <a:pt x="560" y="202"/>
                    <a:pt x="565" y="209"/>
                    <a:pt x="569" y="220"/>
                  </a:cubicBezTo>
                  <a:cubicBezTo>
                    <a:pt x="576" y="236"/>
                    <a:pt x="590" y="249"/>
                    <a:pt x="590" y="257"/>
                  </a:cubicBezTo>
                  <a:cubicBezTo>
                    <a:pt x="590" y="264"/>
                    <a:pt x="601" y="281"/>
                    <a:pt x="601" y="289"/>
                  </a:cubicBezTo>
                  <a:cubicBezTo>
                    <a:pt x="603" y="297"/>
                    <a:pt x="604" y="335"/>
                    <a:pt x="600" y="342"/>
                  </a:cubicBezTo>
                  <a:cubicBezTo>
                    <a:pt x="596" y="347"/>
                    <a:pt x="596" y="357"/>
                    <a:pt x="593" y="358"/>
                  </a:cubicBezTo>
                  <a:cubicBezTo>
                    <a:pt x="591" y="360"/>
                    <a:pt x="585" y="366"/>
                    <a:pt x="585" y="367"/>
                  </a:cubicBezTo>
                  <a:cubicBezTo>
                    <a:pt x="585" y="369"/>
                    <a:pt x="591" y="369"/>
                    <a:pt x="591" y="369"/>
                  </a:cubicBezTo>
                  <a:cubicBezTo>
                    <a:pt x="591" y="369"/>
                    <a:pt x="589" y="372"/>
                    <a:pt x="592" y="373"/>
                  </a:cubicBezTo>
                  <a:cubicBezTo>
                    <a:pt x="594" y="373"/>
                    <a:pt x="606" y="373"/>
                    <a:pt x="611" y="371"/>
                  </a:cubicBezTo>
                  <a:cubicBezTo>
                    <a:pt x="617" y="368"/>
                    <a:pt x="620" y="357"/>
                    <a:pt x="620" y="354"/>
                  </a:cubicBezTo>
                  <a:cubicBezTo>
                    <a:pt x="620" y="353"/>
                    <a:pt x="624" y="354"/>
                    <a:pt x="626" y="353"/>
                  </a:cubicBezTo>
                  <a:cubicBezTo>
                    <a:pt x="628" y="352"/>
                    <a:pt x="625" y="348"/>
                    <a:pt x="624" y="342"/>
                  </a:cubicBezTo>
                  <a:cubicBezTo>
                    <a:pt x="621" y="335"/>
                    <a:pt x="625" y="302"/>
                    <a:pt x="625" y="286"/>
                  </a:cubicBezTo>
                  <a:cubicBezTo>
                    <a:pt x="625" y="271"/>
                    <a:pt x="627" y="251"/>
                    <a:pt x="630" y="242"/>
                  </a:cubicBezTo>
                  <a:lnTo>
                    <a:pt x="630" y="242"/>
                  </a:lnTo>
                  <a:close/>
                  <a:moveTo>
                    <a:pt x="611" y="198"/>
                  </a:moveTo>
                  <a:lnTo>
                    <a:pt x="611" y="198"/>
                  </a:lnTo>
                  <a:cubicBezTo>
                    <a:pt x="605" y="187"/>
                    <a:pt x="601" y="162"/>
                    <a:pt x="600" y="151"/>
                  </a:cubicBezTo>
                  <a:cubicBezTo>
                    <a:pt x="605" y="136"/>
                    <a:pt x="607" y="118"/>
                    <a:pt x="609" y="99"/>
                  </a:cubicBezTo>
                  <a:cubicBezTo>
                    <a:pt x="610" y="102"/>
                    <a:pt x="610" y="103"/>
                    <a:pt x="610" y="104"/>
                  </a:cubicBezTo>
                  <a:cubicBezTo>
                    <a:pt x="611" y="128"/>
                    <a:pt x="614" y="179"/>
                    <a:pt x="618" y="191"/>
                  </a:cubicBezTo>
                  <a:cubicBezTo>
                    <a:pt x="619" y="199"/>
                    <a:pt x="620" y="208"/>
                    <a:pt x="621" y="216"/>
                  </a:cubicBezTo>
                  <a:cubicBezTo>
                    <a:pt x="618" y="211"/>
                    <a:pt x="613" y="204"/>
                    <a:pt x="611" y="198"/>
                  </a:cubicBezTo>
                  <a:lnTo>
                    <a:pt x="611" y="198"/>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2" name="Freeform 66"/>
            <p:cNvSpPr>
              <a:spLocks/>
            </p:cNvSpPr>
            <p:nvPr/>
          </p:nvSpPr>
          <p:spPr bwMode="auto">
            <a:xfrm>
              <a:off x="11022015" y="2522538"/>
              <a:ext cx="38100" cy="38100"/>
            </a:xfrm>
            <a:custGeom>
              <a:avLst/>
              <a:gdLst>
                <a:gd name="T0" fmla="*/ 36 w 40"/>
                <a:gd name="T1" fmla="*/ 9 h 40"/>
                <a:gd name="T2" fmla="*/ 36 w 40"/>
                <a:gd name="T3" fmla="*/ 9 h 40"/>
                <a:gd name="T4" fmla="*/ 36 w 40"/>
                <a:gd name="T5" fmla="*/ 19 h 40"/>
                <a:gd name="T6" fmla="*/ 29 w 40"/>
                <a:gd name="T7" fmla="*/ 17 h 40"/>
                <a:gd name="T8" fmla="*/ 26 w 40"/>
                <a:gd name="T9" fmla="*/ 25 h 40"/>
                <a:gd name="T10" fmla="*/ 14 w 40"/>
                <a:gd name="T11" fmla="*/ 32 h 40"/>
                <a:gd name="T12" fmla="*/ 14 w 40"/>
                <a:gd name="T13" fmla="*/ 37 h 40"/>
                <a:gd name="T14" fmla="*/ 3 w 40"/>
                <a:gd name="T15" fmla="*/ 40 h 40"/>
                <a:gd name="T16" fmla="*/ 6 w 40"/>
                <a:gd name="T17" fmla="*/ 32 h 40"/>
                <a:gd name="T18" fmla="*/ 4 w 40"/>
                <a:gd name="T19" fmla="*/ 25 h 40"/>
                <a:gd name="T20" fmla="*/ 2 w 40"/>
                <a:gd name="T21" fmla="*/ 20 h 40"/>
                <a:gd name="T22" fmla="*/ 3 w 40"/>
                <a:gd name="T23" fmla="*/ 10 h 40"/>
                <a:gd name="T24" fmla="*/ 8 w 40"/>
                <a:gd name="T25" fmla="*/ 3 h 40"/>
                <a:gd name="T26" fmla="*/ 17 w 40"/>
                <a:gd name="T27" fmla="*/ 3 h 40"/>
                <a:gd name="T28" fmla="*/ 26 w 40"/>
                <a:gd name="T29" fmla="*/ 6 h 40"/>
                <a:gd name="T30" fmla="*/ 33 w 40"/>
                <a:gd name="T31" fmla="*/ 5 h 40"/>
                <a:gd name="T32" fmla="*/ 36 w 40"/>
                <a:gd name="T33" fmla="*/ 9 h 40"/>
                <a:gd name="T34" fmla="*/ 36 w 40"/>
                <a:gd name="T35"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6" y="9"/>
                  </a:moveTo>
                  <a:lnTo>
                    <a:pt x="36" y="9"/>
                  </a:lnTo>
                  <a:cubicBezTo>
                    <a:pt x="36" y="9"/>
                    <a:pt x="40" y="18"/>
                    <a:pt x="36" y="19"/>
                  </a:cubicBezTo>
                  <a:cubicBezTo>
                    <a:pt x="32" y="21"/>
                    <a:pt x="32" y="16"/>
                    <a:pt x="29" y="17"/>
                  </a:cubicBezTo>
                  <a:cubicBezTo>
                    <a:pt x="26" y="18"/>
                    <a:pt x="28" y="21"/>
                    <a:pt x="26" y="25"/>
                  </a:cubicBezTo>
                  <a:cubicBezTo>
                    <a:pt x="25" y="27"/>
                    <a:pt x="14" y="28"/>
                    <a:pt x="14" y="32"/>
                  </a:cubicBezTo>
                  <a:cubicBezTo>
                    <a:pt x="13" y="34"/>
                    <a:pt x="17" y="36"/>
                    <a:pt x="14" y="37"/>
                  </a:cubicBezTo>
                  <a:cubicBezTo>
                    <a:pt x="10" y="40"/>
                    <a:pt x="3" y="40"/>
                    <a:pt x="3" y="40"/>
                  </a:cubicBezTo>
                  <a:cubicBezTo>
                    <a:pt x="3" y="40"/>
                    <a:pt x="4" y="33"/>
                    <a:pt x="6" y="32"/>
                  </a:cubicBezTo>
                  <a:cubicBezTo>
                    <a:pt x="7" y="30"/>
                    <a:pt x="6" y="25"/>
                    <a:pt x="4" y="25"/>
                  </a:cubicBezTo>
                  <a:cubicBezTo>
                    <a:pt x="2" y="25"/>
                    <a:pt x="0" y="22"/>
                    <a:pt x="2" y="20"/>
                  </a:cubicBezTo>
                  <a:cubicBezTo>
                    <a:pt x="4" y="17"/>
                    <a:pt x="3" y="13"/>
                    <a:pt x="3" y="10"/>
                  </a:cubicBezTo>
                  <a:cubicBezTo>
                    <a:pt x="2" y="8"/>
                    <a:pt x="3" y="4"/>
                    <a:pt x="8" y="3"/>
                  </a:cubicBezTo>
                  <a:cubicBezTo>
                    <a:pt x="14" y="1"/>
                    <a:pt x="15" y="0"/>
                    <a:pt x="17" y="3"/>
                  </a:cubicBezTo>
                  <a:cubicBezTo>
                    <a:pt x="18" y="6"/>
                    <a:pt x="24" y="8"/>
                    <a:pt x="26" y="6"/>
                  </a:cubicBezTo>
                  <a:cubicBezTo>
                    <a:pt x="29" y="5"/>
                    <a:pt x="31" y="5"/>
                    <a:pt x="33" y="5"/>
                  </a:cubicBezTo>
                  <a:cubicBezTo>
                    <a:pt x="35" y="6"/>
                    <a:pt x="36" y="9"/>
                    <a:pt x="36" y="9"/>
                  </a:cubicBezTo>
                  <a:lnTo>
                    <a:pt x="36" y="9"/>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3" name="Freeform 67"/>
            <p:cNvSpPr>
              <a:spLocks/>
            </p:cNvSpPr>
            <p:nvPr/>
          </p:nvSpPr>
          <p:spPr bwMode="auto">
            <a:xfrm>
              <a:off x="11149015" y="2522538"/>
              <a:ext cx="25400" cy="38100"/>
            </a:xfrm>
            <a:custGeom>
              <a:avLst/>
              <a:gdLst>
                <a:gd name="T0" fmla="*/ 26 w 27"/>
                <a:gd name="T1" fmla="*/ 19 h 40"/>
                <a:gd name="T2" fmla="*/ 26 w 27"/>
                <a:gd name="T3" fmla="*/ 19 h 40"/>
                <a:gd name="T4" fmla="*/ 23 w 27"/>
                <a:gd name="T5" fmla="*/ 25 h 40"/>
                <a:gd name="T6" fmla="*/ 20 w 27"/>
                <a:gd name="T7" fmla="*/ 34 h 40"/>
                <a:gd name="T8" fmla="*/ 12 w 27"/>
                <a:gd name="T9" fmla="*/ 38 h 40"/>
                <a:gd name="T10" fmla="*/ 4 w 27"/>
                <a:gd name="T11" fmla="*/ 29 h 40"/>
                <a:gd name="T12" fmla="*/ 2 w 27"/>
                <a:gd name="T13" fmla="*/ 15 h 40"/>
                <a:gd name="T14" fmla="*/ 6 w 27"/>
                <a:gd name="T15" fmla="*/ 6 h 40"/>
                <a:gd name="T16" fmla="*/ 20 w 27"/>
                <a:gd name="T17" fmla="*/ 6 h 40"/>
                <a:gd name="T18" fmla="*/ 26 w 27"/>
                <a:gd name="T19" fmla="*/ 19 h 40"/>
                <a:gd name="T20" fmla="*/ 26 w 27"/>
                <a:gd name="T2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26" y="19"/>
                  </a:moveTo>
                  <a:lnTo>
                    <a:pt x="26" y="19"/>
                  </a:lnTo>
                  <a:cubicBezTo>
                    <a:pt x="26" y="19"/>
                    <a:pt x="27" y="24"/>
                    <a:pt x="23" y="25"/>
                  </a:cubicBezTo>
                  <a:cubicBezTo>
                    <a:pt x="20" y="27"/>
                    <a:pt x="21" y="29"/>
                    <a:pt x="20" y="34"/>
                  </a:cubicBezTo>
                  <a:cubicBezTo>
                    <a:pt x="18" y="38"/>
                    <a:pt x="14" y="37"/>
                    <a:pt x="12" y="38"/>
                  </a:cubicBezTo>
                  <a:cubicBezTo>
                    <a:pt x="9" y="40"/>
                    <a:pt x="6" y="33"/>
                    <a:pt x="4" y="29"/>
                  </a:cubicBezTo>
                  <a:cubicBezTo>
                    <a:pt x="2" y="24"/>
                    <a:pt x="0" y="20"/>
                    <a:pt x="2" y="15"/>
                  </a:cubicBezTo>
                  <a:cubicBezTo>
                    <a:pt x="4" y="11"/>
                    <a:pt x="3" y="7"/>
                    <a:pt x="6" y="6"/>
                  </a:cubicBezTo>
                  <a:cubicBezTo>
                    <a:pt x="8" y="5"/>
                    <a:pt x="14" y="0"/>
                    <a:pt x="20" y="6"/>
                  </a:cubicBezTo>
                  <a:cubicBezTo>
                    <a:pt x="25" y="12"/>
                    <a:pt x="26" y="19"/>
                    <a:pt x="26" y="19"/>
                  </a:cubicBezTo>
                  <a:lnTo>
                    <a:pt x="26" y="19"/>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4" name="Freeform 68"/>
            <p:cNvSpPr>
              <a:spLocks/>
            </p:cNvSpPr>
            <p:nvPr/>
          </p:nvSpPr>
          <p:spPr bwMode="auto">
            <a:xfrm>
              <a:off x="11174415" y="2509838"/>
              <a:ext cx="12700" cy="25400"/>
            </a:xfrm>
            <a:custGeom>
              <a:avLst/>
              <a:gdLst>
                <a:gd name="T0" fmla="*/ 13 w 13"/>
                <a:gd name="T1" fmla="*/ 7 h 27"/>
                <a:gd name="T2" fmla="*/ 13 w 13"/>
                <a:gd name="T3" fmla="*/ 7 h 27"/>
                <a:gd name="T4" fmla="*/ 11 w 13"/>
                <a:gd name="T5" fmla="*/ 15 h 27"/>
                <a:gd name="T6" fmla="*/ 11 w 13"/>
                <a:gd name="T7" fmla="*/ 27 h 27"/>
                <a:gd name="T8" fmla="*/ 0 w 13"/>
                <a:gd name="T9" fmla="*/ 13 h 27"/>
                <a:gd name="T10" fmla="*/ 6 w 13"/>
                <a:gd name="T11" fmla="*/ 1 h 27"/>
                <a:gd name="T12" fmla="*/ 13 w 13"/>
                <a:gd name="T13" fmla="*/ 7 h 27"/>
                <a:gd name="T14" fmla="*/ 13 w 13"/>
                <a:gd name="T15" fmla="*/ 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13" y="7"/>
                  </a:moveTo>
                  <a:lnTo>
                    <a:pt x="13" y="7"/>
                  </a:lnTo>
                  <a:cubicBezTo>
                    <a:pt x="13" y="7"/>
                    <a:pt x="11" y="13"/>
                    <a:pt x="11" y="15"/>
                  </a:cubicBezTo>
                  <a:cubicBezTo>
                    <a:pt x="12" y="18"/>
                    <a:pt x="12" y="27"/>
                    <a:pt x="11" y="27"/>
                  </a:cubicBezTo>
                  <a:cubicBezTo>
                    <a:pt x="9" y="27"/>
                    <a:pt x="2" y="17"/>
                    <a:pt x="0" y="13"/>
                  </a:cubicBezTo>
                  <a:cubicBezTo>
                    <a:pt x="0" y="9"/>
                    <a:pt x="0" y="1"/>
                    <a:pt x="6" y="1"/>
                  </a:cubicBezTo>
                  <a:cubicBezTo>
                    <a:pt x="12" y="0"/>
                    <a:pt x="13" y="7"/>
                    <a:pt x="13" y="7"/>
                  </a:cubicBezTo>
                  <a:lnTo>
                    <a:pt x="13" y="7"/>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5" name="Freeform 69"/>
            <p:cNvSpPr>
              <a:spLocks/>
            </p:cNvSpPr>
            <p:nvPr/>
          </p:nvSpPr>
          <p:spPr bwMode="auto">
            <a:xfrm>
              <a:off x="10855327" y="2509838"/>
              <a:ext cx="12700" cy="25400"/>
            </a:xfrm>
            <a:custGeom>
              <a:avLst/>
              <a:gdLst>
                <a:gd name="T0" fmla="*/ 11 w 13"/>
                <a:gd name="T1" fmla="*/ 27 h 27"/>
                <a:gd name="T2" fmla="*/ 11 w 13"/>
                <a:gd name="T3" fmla="*/ 27 h 27"/>
                <a:gd name="T4" fmla="*/ 11 w 13"/>
                <a:gd name="T5" fmla="*/ 16 h 27"/>
                <a:gd name="T6" fmla="*/ 6 w 13"/>
                <a:gd name="T7" fmla="*/ 2 h 27"/>
                <a:gd name="T8" fmla="*/ 0 w 13"/>
                <a:gd name="T9" fmla="*/ 7 h 27"/>
                <a:gd name="T10" fmla="*/ 2 w 13"/>
                <a:gd name="T11" fmla="*/ 18 h 27"/>
                <a:gd name="T12" fmla="*/ 8 w 13"/>
                <a:gd name="T13" fmla="*/ 23 h 27"/>
                <a:gd name="T14" fmla="*/ 11 w 13"/>
                <a:gd name="T15" fmla="*/ 27 h 27"/>
                <a:gd name="T16" fmla="*/ 11 w 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7">
                  <a:moveTo>
                    <a:pt x="11" y="27"/>
                  </a:moveTo>
                  <a:lnTo>
                    <a:pt x="11" y="27"/>
                  </a:lnTo>
                  <a:cubicBezTo>
                    <a:pt x="11" y="27"/>
                    <a:pt x="13" y="18"/>
                    <a:pt x="11" y="16"/>
                  </a:cubicBezTo>
                  <a:cubicBezTo>
                    <a:pt x="8" y="11"/>
                    <a:pt x="8" y="3"/>
                    <a:pt x="6" y="2"/>
                  </a:cubicBezTo>
                  <a:cubicBezTo>
                    <a:pt x="4" y="0"/>
                    <a:pt x="0" y="3"/>
                    <a:pt x="0" y="7"/>
                  </a:cubicBezTo>
                  <a:cubicBezTo>
                    <a:pt x="1" y="10"/>
                    <a:pt x="0" y="16"/>
                    <a:pt x="2" y="18"/>
                  </a:cubicBezTo>
                  <a:cubicBezTo>
                    <a:pt x="5" y="21"/>
                    <a:pt x="7" y="20"/>
                    <a:pt x="8" y="23"/>
                  </a:cubicBezTo>
                  <a:cubicBezTo>
                    <a:pt x="8" y="25"/>
                    <a:pt x="11" y="27"/>
                    <a:pt x="11" y="27"/>
                  </a:cubicBezTo>
                  <a:lnTo>
                    <a:pt x="11" y="27"/>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6" name="Freeform 70"/>
            <p:cNvSpPr>
              <a:spLocks/>
            </p:cNvSpPr>
            <p:nvPr/>
          </p:nvSpPr>
          <p:spPr bwMode="auto">
            <a:xfrm>
              <a:off x="10933115" y="2573338"/>
              <a:ext cx="12700" cy="12700"/>
            </a:xfrm>
            <a:custGeom>
              <a:avLst/>
              <a:gdLst>
                <a:gd name="T0" fmla="*/ 10 w 13"/>
                <a:gd name="T1" fmla="*/ 13 h 13"/>
                <a:gd name="T2" fmla="*/ 10 w 13"/>
                <a:gd name="T3" fmla="*/ 13 h 13"/>
                <a:gd name="T4" fmla="*/ 10 w 13"/>
                <a:gd name="T5" fmla="*/ 7 h 13"/>
                <a:gd name="T6" fmla="*/ 5 w 13"/>
                <a:gd name="T7" fmla="*/ 0 h 13"/>
                <a:gd name="T8" fmla="*/ 2 w 13"/>
                <a:gd name="T9" fmla="*/ 4 h 13"/>
                <a:gd name="T10" fmla="*/ 2 w 13"/>
                <a:gd name="T11" fmla="*/ 10 h 13"/>
                <a:gd name="T12" fmla="*/ 10 w 13"/>
                <a:gd name="T13" fmla="*/ 13 h 13"/>
                <a:gd name="T14" fmla="*/ 10 w 1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0" y="13"/>
                  </a:moveTo>
                  <a:lnTo>
                    <a:pt x="10" y="13"/>
                  </a:lnTo>
                  <a:cubicBezTo>
                    <a:pt x="10" y="13"/>
                    <a:pt x="13" y="10"/>
                    <a:pt x="10" y="7"/>
                  </a:cubicBezTo>
                  <a:cubicBezTo>
                    <a:pt x="9" y="4"/>
                    <a:pt x="8" y="0"/>
                    <a:pt x="5" y="0"/>
                  </a:cubicBezTo>
                  <a:cubicBezTo>
                    <a:pt x="2" y="1"/>
                    <a:pt x="5" y="1"/>
                    <a:pt x="2" y="4"/>
                  </a:cubicBezTo>
                  <a:cubicBezTo>
                    <a:pt x="1" y="6"/>
                    <a:pt x="0" y="7"/>
                    <a:pt x="2" y="10"/>
                  </a:cubicBezTo>
                  <a:cubicBezTo>
                    <a:pt x="5" y="13"/>
                    <a:pt x="10" y="13"/>
                    <a:pt x="10" y="13"/>
                  </a:cubicBezTo>
                  <a:lnTo>
                    <a:pt x="10" y="13"/>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7" name="Freeform 71"/>
            <p:cNvSpPr>
              <a:spLocks/>
            </p:cNvSpPr>
            <p:nvPr/>
          </p:nvSpPr>
          <p:spPr bwMode="auto">
            <a:xfrm>
              <a:off x="11060115" y="2535238"/>
              <a:ext cx="38100" cy="25400"/>
            </a:xfrm>
            <a:custGeom>
              <a:avLst/>
              <a:gdLst>
                <a:gd name="T0" fmla="*/ 39 w 40"/>
                <a:gd name="T1" fmla="*/ 10 h 27"/>
                <a:gd name="T2" fmla="*/ 39 w 40"/>
                <a:gd name="T3" fmla="*/ 10 h 27"/>
                <a:gd name="T4" fmla="*/ 33 w 40"/>
                <a:gd name="T5" fmla="*/ 16 h 27"/>
                <a:gd name="T6" fmla="*/ 32 w 40"/>
                <a:gd name="T7" fmla="*/ 21 h 27"/>
                <a:gd name="T8" fmla="*/ 25 w 40"/>
                <a:gd name="T9" fmla="*/ 21 h 27"/>
                <a:gd name="T10" fmla="*/ 19 w 40"/>
                <a:gd name="T11" fmla="*/ 23 h 27"/>
                <a:gd name="T12" fmla="*/ 15 w 40"/>
                <a:gd name="T13" fmla="*/ 27 h 27"/>
                <a:gd name="T14" fmla="*/ 3 w 40"/>
                <a:gd name="T15" fmla="*/ 21 h 27"/>
                <a:gd name="T16" fmla="*/ 1 w 40"/>
                <a:gd name="T17" fmla="*/ 13 h 27"/>
                <a:gd name="T18" fmla="*/ 4 w 40"/>
                <a:gd name="T19" fmla="*/ 4 h 27"/>
                <a:gd name="T20" fmla="*/ 11 w 40"/>
                <a:gd name="T21" fmla="*/ 2 h 27"/>
                <a:gd name="T22" fmla="*/ 19 w 40"/>
                <a:gd name="T23" fmla="*/ 4 h 27"/>
                <a:gd name="T24" fmla="*/ 31 w 40"/>
                <a:gd name="T25" fmla="*/ 2 h 27"/>
                <a:gd name="T26" fmla="*/ 40 w 40"/>
                <a:gd name="T27" fmla="*/ 9 h 27"/>
                <a:gd name="T28" fmla="*/ 39 w 40"/>
                <a:gd name="T29" fmla="*/ 10 h 27"/>
                <a:gd name="T30" fmla="*/ 39 w 40"/>
                <a:gd name="T3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7">
                  <a:moveTo>
                    <a:pt x="39" y="10"/>
                  </a:moveTo>
                  <a:lnTo>
                    <a:pt x="39" y="10"/>
                  </a:lnTo>
                  <a:cubicBezTo>
                    <a:pt x="39" y="10"/>
                    <a:pt x="32" y="14"/>
                    <a:pt x="33" y="16"/>
                  </a:cubicBezTo>
                  <a:cubicBezTo>
                    <a:pt x="35" y="18"/>
                    <a:pt x="36" y="21"/>
                    <a:pt x="32" y="21"/>
                  </a:cubicBezTo>
                  <a:cubicBezTo>
                    <a:pt x="29" y="22"/>
                    <a:pt x="28" y="19"/>
                    <a:pt x="25" y="21"/>
                  </a:cubicBezTo>
                  <a:cubicBezTo>
                    <a:pt x="24" y="23"/>
                    <a:pt x="23" y="23"/>
                    <a:pt x="19" y="23"/>
                  </a:cubicBezTo>
                  <a:cubicBezTo>
                    <a:pt x="16" y="23"/>
                    <a:pt x="17" y="27"/>
                    <a:pt x="15" y="27"/>
                  </a:cubicBezTo>
                  <a:cubicBezTo>
                    <a:pt x="11" y="27"/>
                    <a:pt x="3" y="23"/>
                    <a:pt x="3" y="21"/>
                  </a:cubicBezTo>
                  <a:cubicBezTo>
                    <a:pt x="3" y="19"/>
                    <a:pt x="4" y="16"/>
                    <a:pt x="1" y="13"/>
                  </a:cubicBezTo>
                  <a:cubicBezTo>
                    <a:pt x="0" y="10"/>
                    <a:pt x="0" y="5"/>
                    <a:pt x="4" y="4"/>
                  </a:cubicBezTo>
                  <a:cubicBezTo>
                    <a:pt x="8" y="3"/>
                    <a:pt x="9" y="0"/>
                    <a:pt x="11" y="2"/>
                  </a:cubicBezTo>
                  <a:cubicBezTo>
                    <a:pt x="12" y="4"/>
                    <a:pt x="16" y="5"/>
                    <a:pt x="19" y="4"/>
                  </a:cubicBezTo>
                  <a:cubicBezTo>
                    <a:pt x="21" y="3"/>
                    <a:pt x="27" y="1"/>
                    <a:pt x="31" y="2"/>
                  </a:cubicBezTo>
                  <a:cubicBezTo>
                    <a:pt x="33" y="3"/>
                    <a:pt x="40" y="7"/>
                    <a:pt x="40" y="9"/>
                  </a:cubicBezTo>
                  <a:cubicBezTo>
                    <a:pt x="40" y="10"/>
                    <a:pt x="39" y="10"/>
                    <a:pt x="39" y="10"/>
                  </a:cubicBezTo>
                  <a:lnTo>
                    <a:pt x="39" y="10"/>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8" name="Freeform 72"/>
            <p:cNvSpPr>
              <a:spLocks/>
            </p:cNvSpPr>
            <p:nvPr/>
          </p:nvSpPr>
          <p:spPr bwMode="auto">
            <a:xfrm>
              <a:off x="10753727" y="2497138"/>
              <a:ext cx="12700" cy="25400"/>
            </a:xfrm>
            <a:custGeom>
              <a:avLst/>
              <a:gdLst>
                <a:gd name="T0" fmla="*/ 8 w 13"/>
                <a:gd name="T1" fmla="*/ 2 h 27"/>
                <a:gd name="T2" fmla="*/ 8 w 13"/>
                <a:gd name="T3" fmla="*/ 2 h 27"/>
                <a:gd name="T4" fmla="*/ 1 w 13"/>
                <a:gd name="T5" fmla="*/ 1 h 27"/>
                <a:gd name="T6" fmla="*/ 0 w 13"/>
                <a:gd name="T7" fmla="*/ 1 h 27"/>
                <a:gd name="T8" fmla="*/ 6 w 13"/>
                <a:gd name="T9" fmla="*/ 9 h 27"/>
                <a:gd name="T10" fmla="*/ 0 w 13"/>
                <a:gd name="T11" fmla="*/ 16 h 27"/>
                <a:gd name="T12" fmla="*/ 0 w 13"/>
                <a:gd name="T13" fmla="*/ 21 h 27"/>
                <a:gd name="T14" fmla="*/ 5 w 13"/>
                <a:gd name="T15" fmla="*/ 26 h 27"/>
                <a:gd name="T16" fmla="*/ 10 w 13"/>
                <a:gd name="T17" fmla="*/ 25 h 27"/>
                <a:gd name="T18" fmla="*/ 9 w 13"/>
                <a:gd name="T19" fmla="*/ 18 h 27"/>
                <a:gd name="T20" fmla="*/ 12 w 13"/>
                <a:gd name="T21" fmla="*/ 9 h 27"/>
                <a:gd name="T22" fmla="*/ 8 w 13"/>
                <a:gd name="T23" fmla="*/ 2 h 27"/>
                <a:gd name="T24" fmla="*/ 8 w 13"/>
                <a:gd name="T2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7">
                  <a:moveTo>
                    <a:pt x="8" y="2"/>
                  </a:moveTo>
                  <a:lnTo>
                    <a:pt x="8" y="2"/>
                  </a:lnTo>
                  <a:cubicBezTo>
                    <a:pt x="7" y="0"/>
                    <a:pt x="1" y="1"/>
                    <a:pt x="1" y="1"/>
                  </a:cubicBezTo>
                  <a:cubicBezTo>
                    <a:pt x="1" y="1"/>
                    <a:pt x="1" y="1"/>
                    <a:pt x="0" y="1"/>
                  </a:cubicBezTo>
                  <a:cubicBezTo>
                    <a:pt x="5" y="4"/>
                    <a:pt x="8" y="7"/>
                    <a:pt x="6" y="9"/>
                  </a:cubicBezTo>
                  <a:cubicBezTo>
                    <a:pt x="3" y="11"/>
                    <a:pt x="1" y="14"/>
                    <a:pt x="0" y="16"/>
                  </a:cubicBezTo>
                  <a:cubicBezTo>
                    <a:pt x="0" y="18"/>
                    <a:pt x="0" y="20"/>
                    <a:pt x="0" y="21"/>
                  </a:cubicBezTo>
                  <a:cubicBezTo>
                    <a:pt x="0" y="24"/>
                    <a:pt x="2" y="26"/>
                    <a:pt x="5" y="26"/>
                  </a:cubicBezTo>
                  <a:cubicBezTo>
                    <a:pt x="7" y="27"/>
                    <a:pt x="9" y="27"/>
                    <a:pt x="10" y="25"/>
                  </a:cubicBezTo>
                  <a:cubicBezTo>
                    <a:pt x="11" y="23"/>
                    <a:pt x="11" y="21"/>
                    <a:pt x="9" y="18"/>
                  </a:cubicBezTo>
                  <a:cubicBezTo>
                    <a:pt x="8" y="15"/>
                    <a:pt x="12" y="11"/>
                    <a:pt x="12" y="9"/>
                  </a:cubicBezTo>
                  <a:cubicBezTo>
                    <a:pt x="13" y="7"/>
                    <a:pt x="9" y="4"/>
                    <a:pt x="8" y="2"/>
                  </a:cubicBezTo>
                  <a:lnTo>
                    <a:pt x="8" y="2"/>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49" name="Freeform 73"/>
            <p:cNvSpPr>
              <a:spLocks noEditPoints="1"/>
            </p:cNvSpPr>
            <p:nvPr/>
          </p:nvSpPr>
          <p:spPr bwMode="auto">
            <a:xfrm>
              <a:off x="10906127" y="2446338"/>
              <a:ext cx="141288" cy="165100"/>
            </a:xfrm>
            <a:custGeom>
              <a:avLst/>
              <a:gdLst>
                <a:gd name="T0" fmla="*/ 20 w 147"/>
                <a:gd name="T1" fmla="*/ 5 h 173"/>
                <a:gd name="T2" fmla="*/ 25 w 147"/>
                <a:gd name="T3" fmla="*/ 30 h 173"/>
                <a:gd name="T4" fmla="*/ 24 w 147"/>
                <a:gd name="T5" fmla="*/ 46 h 173"/>
                <a:gd name="T6" fmla="*/ 8 w 147"/>
                <a:gd name="T7" fmla="*/ 56 h 173"/>
                <a:gd name="T8" fmla="*/ 0 w 147"/>
                <a:gd name="T9" fmla="*/ 79 h 173"/>
                <a:gd name="T10" fmla="*/ 10 w 147"/>
                <a:gd name="T11" fmla="*/ 78 h 173"/>
                <a:gd name="T12" fmla="*/ 21 w 147"/>
                <a:gd name="T13" fmla="*/ 98 h 173"/>
                <a:gd name="T14" fmla="*/ 27 w 147"/>
                <a:gd name="T15" fmla="*/ 119 h 173"/>
                <a:gd name="T16" fmla="*/ 40 w 147"/>
                <a:gd name="T17" fmla="*/ 115 h 173"/>
                <a:gd name="T18" fmla="*/ 37 w 147"/>
                <a:gd name="T19" fmla="*/ 83 h 173"/>
                <a:gd name="T20" fmla="*/ 53 w 147"/>
                <a:gd name="T21" fmla="*/ 102 h 173"/>
                <a:gd name="T22" fmla="*/ 65 w 147"/>
                <a:gd name="T23" fmla="*/ 104 h 173"/>
                <a:gd name="T24" fmla="*/ 72 w 147"/>
                <a:gd name="T25" fmla="*/ 125 h 173"/>
                <a:gd name="T26" fmla="*/ 78 w 147"/>
                <a:gd name="T27" fmla="*/ 147 h 173"/>
                <a:gd name="T28" fmla="*/ 88 w 147"/>
                <a:gd name="T29" fmla="*/ 165 h 173"/>
                <a:gd name="T30" fmla="*/ 97 w 147"/>
                <a:gd name="T31" fmla="*/ 164 h 173"/>
                <a:gd name="T32" fmla="*/ 116 w 147"/>
                <a:gd name="T33" fmla="*/ 166 h 173"/>
                <a:gd name="T34" fmla="*/ 131 w 147"/>
                <a:gd name="T35" fmla="*/ 171 h 173"/>
                <a:gd name="T36" fmla="*/ 137 w 147"/>
                <a:gd name="T37" fmla="*/ 165 h 173"/>
                <a:gd name="T38" fmla="*/ 129 w 147"/>
                <a:gd name="T39" fmla="*/ 157 h 173"/>
                <a:gd name="T40" fmla="*/ 126 w 147"/>
                <a:gd name="T41" fmla="*/ 130 h 173"/>
                <a:gd name="T42" fmla="*/ 140 w 147"/>
                <a:gd name="T43" fmla="*/ 129 h 173"/>
                <a:gd name="T44" fmla="*/ 141 w 147"/>
                <a:gd name="T45" fmla="*/ 121 h 173"/>
                <a:gd name="T46" fmla="*/ 135 w 147"/>
                <a:gd name="T47" fmla="*/ 113 h 173"/>
                <a:gd name="T48" fmla="*/ 122 w 147"/>
                <a:gd name="T49" fmla="*/ 83 h 173"/>
                <a:gd name="T50" fmla="*/ 118 w 147"/>
                <a:gd name="T51" fmla="*/ 58 h 173"/>
                <a:gd name="T52" fmla="*/ 130 w 147"/>
                <a:gd name="T53" fmla="*/ 55 h 173"/>
                <a:gd name="T54" fmla="*/ 143 w 147"/>
                <a:gd name="T55" fmla="*/ 61 h 173"/>
                <a:gd name="T56" fmla="*/ 143 w 147"/>
                <a:gd name="T57" fmla="*/ 39 h 173"/>
                <a:gd name="T58" fmla="*/ 137 w 147"/>
                <a:gd name="T59" fmla="*/ 17 h 173"/>
                <a:gd name="T60" fmla="*/ 118 w 147"/>
                <a:gd name="T61" fmla="*/ 17 h 173"/>
                <a:gd name="T62" fmla="*/ 103 w 147"/>
                <a:gd name="T63" fmla="*/ 4 h 173"/>
                <a:gd name="T64" fmla="*/ 25 w 147"/>
                <a:gd name="T65" fmla="*/ 0 h 173"/>
                <a:gd name="T66" fmla="*/ 20 w 147"/>
                <a:gd name="T67" fmla="*/ 5 h 173"/>
                <a:gd name="T68" fmla="*/ 31 w 147"/>
                <a:gd name="T69" fmla="*/ 55 h 173"/>
                <a:gd name="T70" fmla="*/ 40 w 147"/>
                <a:gd name="T71" fmla="*/ 40 h 173"/>
                <a:gd name="T72" fmla="*/ 62 w 147"/>
                <a:gd name="T73" fmla="*/ 36 h 173"/>
                <a:gd name="T74" fmla="*/ 49 w 147"/>
                <a:gd name="T75" fmla="*/ 48 h 173"/>
                <a:gd name="T76" fmla="*/ 32 w 147"/>
                <a:gd name="T77" fmla="*/ 64 h 173"/>
                <a:gd name="T78" fmla="*/ 31 w 147"/>
                <a:gd name="T79" fmla="*/ 5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 h="173">
                  <a:moveTo>
                    <a:pt x="20" y="5"/>
                  </a:moveTo>
                  <a:lnTo>
                    <a:pt x="20" y="5"/>
                  </a:lnTo>
                  <a:cubicBezTo>
                    <a:pt x="17" y="8"/>
                    <a:pt x="18" y="13"/>
                    <a:pt x="18" y="16"/>
                  </a:cubicBezTo>
                  <a:cubicBezTo>
                    <a:pt x="18" y="19"/>
                    <a:pt x="20" y="27"/>
                    <a:pt x="25" y="30"/>
                  </a:cubicBezTo>
                  <a:cubicBezTo>
                    <a:pt x="30" y="32"/>
                    <a:pt x="27" y="34"/>
                    <a:pt x="24" y="39"/>
                  </a:cubicBezTo>
                  <a:cubicBezTo>
                    <a:pt x="20" y="42"/>
                    <a:pt x="25" y="43"/>
                    <a:pt x="24" y="46"/>
                  </a:cubicBezTo>
                  <a:cubicBezTo>
                    <a:pt x="23" y="47"/>
                    <a:pt x="23" y="55"/>
                    <a:pt x="19" y="52"/>
                  </a:cubicBezTo>
                  <a:cubicBezTo>
                    <a:pt x="16" y="49"/>
                    <a:pt x="11" y="55"/>
                    <a:pt x="8" y="56"/>
                  </a:cubicBezTo>
                  <a:cubicBezTo>
                    <a:pt x="6" y="57"/>
                    <a:pt x="4" y="58"/>
                    <a:pt x="3" y="60"/>
                  </a:cubicBezTo>
                  <a:cubicBezTo>
                    <a:pt x="0" y="61"/>
                    <a:pt x="0" y="75"/>
                    <a:pt x="0" y="79"/>
                  </a:cubicBezTo>
                  <a:cubicBezTo>
                    <a:pt x="0" y="83"/>
                    <a:pt x="6" y="93"/>
                    <a:pt x="8" y="93"/>
                  </a:cubicBezTo>
                  <a:cubicBezTo>
                    <a:pt x="11" y="93"/>
                    <a:pt x="8" y="78"/>
                    <a:pt x="10" y="78"/>
                  </a:cubicBezTo>
                  <a:cubicBezTo>
                    <a:pt x="12" y="77"/>
                    <a:pt x="13" y="86"/>
                    <a:pt x="14" y="90"/>
                  </a:cubicBezTo>
                  <a:cubicBezTo>
                    <a:pt x="16" y="93"/>
                    <a:pt x="20" y="94"/>
                    <a:pt x="21" y="98"/>
                  </a:cubicBezTo>
                  <a:cubicBezTo>
                    <a:pt x="23" y="102"/>
                    <a:pt x="21" y="106"/>
                    <a:pt x="24" y="109"/>
                  </a:cubicBezTo>
                  <a:cubicBezTo>
                    <a:pt x="25" y="113"/>
                    <a:pt x="25" y="117"/>
                    <a:pt x="27" y="119"/>
                  </a:cubicBezTo>
                  <a:cubicBezTo>
                    <a:pt x="29" y="120"/>
                    <a:pt x="34" y="124"/>
                    <a:pt x="37" y="123"/>
                  </a:cubicBezTo>
                  <a:cubicBezTo>
                    <a:pt x="39" y="122"/>
                    <a:pt x="40" y="120"/>
                    <a:pt x="40" y="115"/>
                  </a:cubicBezTo>
                  <a:cubicBezTo>
                    <a:pt x="40" y="109"/>
                    <a:pt x="34" y="94"/>
                    <a:pt x="34" y="90"/>
                  </a:cubicBezTo>
                  <a:cubicBezTo>
                    <a:pt x="33" y="85"/>
                    <a:pt x="33" y="83"/>
                    <a:pt x="37" y="83"/>
                  </a:cubicBezTo>
                  <a:cubicBezTo>
                    <a:pt x="40" y="83"/>
                    <a:pt x="39" y="88"/>
                    <a:pt x="42" y="92"/>
                  </a:cubicBezTo>
                  <a:cubicBezTo>
                    <a:pt x="45" y="95"/>
                    <a:pt x="51" y="99"/>
                    <a:pt x="53" y="102"/>
                  </a:cubicBezTo>
                  <a:cubicBezTo>
                    <a:pt x="55" y="107"/>
                    <a:pt x="55" y="115"/>
                    <a:pt x="56" y="117"/>
                  </a:cubicBezTo>
                  <a:cubicBezTo>
                    <a:pt x="58" y="119"/>
                    <a:pt x="64" y="106"/>
                    <a:pt x="65" y="104"/>
                  </a:cubicBezTo>
                  <a:cubicBezTo>
                    <a:pt x="68" y="101"/>
                    <a:pt x="69" y="105"/>
                    <a:pt x="69" y="112"/>
                  </a:cubicBezTo>
                  <a:cubicBezTo>
                    <a:pt x="69" y="117"/>
                    <a:pt x="69" y="123"/>
                    <a:pt x="72" y="125"/>
                  </a:cubicBezTo>
                  <a:cubicBezTo>
                    <a:pt x="76" y="127"/>
                    <a:pt x="76" y="131"/>
                    <a:pt x="75" y="135"/>
                  </a:cubicBezTo>
                  <a:cubicBezTo>
                    <a:pt x="72" y="138"/>
                    <a:pt x="78" y="142"/>
                    <a:pt x="78" y="147"/>
                  </a:cubicBezTo>
                  <a:cubicBezTo>
                    <a:pt x="78" y="152"/>
                    <a:pt x="77" y="154"/>
                    <a:pt x="77" y="158"/>
                  </a:cubicBezTo>
                  <a:cubicBezTo>
                    <a:pt x="77" y="162"/>
                    <a:pt x="84" y="166"/>
                    <a:pt x="88" y="165"/>
                  </a:cubicBezTo>
                  <a:cubicBezTo>
                    <a:pt x="90" y="165"/>
                    <a:pt x="88" y="158"/>
                    <a:pt x="91" y="158"/>
                  </a:cubicBezTo>
                  <a:cubicBezTo>
                    <a:pt x="95" y="158"/>
                    <a:pt x="96" y="164"/>
                    <a:pt x="97" y="164"/>
                  </a:cubicBezTo>
                  <a:cubicBezTo>
                    <a:pt x="100" y="164"/>
                    <a:pt x="102" y="165"/>
                    <a:pt x="104" y="167"/>
                  </a:cubicBezTo>
                  <a:cubicBezTo>
                    <a:pt x="107" y="169"/>
                    <a:pt x="114" y="168"/>
                    <a:pt x="116" y="166"/>
                  </a:cubicBezTo>
                  <a:cubicBezTo>
                    <a:pt x="118" y="165"/>
                    <a:pt x="124" y="168"/>
                    <a:pt x="126" y="169"/>
                  </a:cubicBezTo>
                  <a:cubicBezTo>
                    <a:pt x="128" y="171"/>
                    <a:pt x="130" y="172"/>
                    <a:pt x="131" y="171"/>
                  </a:cubicBezTo>
                  <a:cubicBezTo>
                    <a:pt x="134" y="169"/>
                    <a:pt x="135" y="173"/>
                    <a:pt x="136" y="173"/>
                  </a:cubicBezTo>
                  <a:cubicBezTo>
                    <a:pt x="139" y="173"/>
                    <a:pt x="137" y="169"/>
                    <a:pt x="137" y="165"/>
                  </a:cubicBezTo>
                  <a:cubicBezTo>
                    <a:pt x="137" y="160"/>
                    <a:pt x="136" y="161"/>
                    <a:pt x="135" y="159"/>
                  </a:cubicBezTo>
                  <a:cubicBezTo>
                    <a:pt x="134" y="157"/>
                    <a:pt x="131" y="158"/>
                    <a:pt x="129" y="157"/>
                  </a:cubicBezTo>
                  <a:cubicBezTo>
                    <a:pt x="128" y="154"/>
                    <a:pt x="127" y="150"/>
                    <a:pt x="129" y="147"/>
                  </a:cubicBezTo>
                  <a:cubicBezTo>
                    <a:pt x="131" y="145"/>
                    <a:pt x="124" y="131"/>
                    <a:pt x="126" y="130"/>
                  </a:cubicBezTo>
                  <a:cubicBezTo>
                    <a:pt x="127" y="129"/>
                    <a:pt x="134" y="131"/>
                    <a:pt x="136" y="132"/>
                  </a:cubicBezTo>
                  <a:cubicBezTo>
                    <a:pt x="139" y="134"/>
                    <a:pt x="139" y="131"/>
                    <a:pt x="140" y="129"/>
                  </a:cubicBezTo>
                  <a:cubicBezTo>
                    <a:pt x="141" y="125"/>
                    <a:pt x="137" y="124"/>
                    <a:pt x="136" y="122"/>
                  </a:cubicBezTo>
                  <a:cubicBezTo>
                    <a:pt x="136" y="120"/>
                    <a:pt x="139" y="121"/>
                    <a:pt x="141" y="121"/>
                  </a:cubicBezTo>
                  <a:cubicBezTo>
                    <a:pt x="142" y="121"/>
                    <a:pt x="142" y="119"/>
                    <a:pt x="144" y="117"/>
                  </a:cubicBezTo>
                  <a:cubicBezTo>
                    <a:pt x="146" y="115"/>
                    <a:pt x="137" y="114"/>
                    <a:pt x="135" y="113"/>
                  </a:cubicBezTo>
                  <a:cubicBezTo>
                    <a:pt x="133" y="113"/>
                    <a:pt x="128" y="109"/>
                    <a:pt x="126" y="106"/>
                  </a:cubicBezTo>
                  <a:cubicBezTo>
                    <a:pt x="123" y="104"/>
                    <a:pt x="122" y="87"/>
                    <a:pt x="122" y="83"/>
                  </a:cubicBezTo>
                  <a:cubicBezTo>
                    <a:pt x="122" y="78"/>
                    <a:pt x="117" y="69"/>
                    <a:pt x="114" y="67"/>
                  </a:cubicBezTo>
                  <a:cubicBezTo>
                    <a:pt x="110" y="64"/>
                    <a:pt x="115" y="60"/>
                    <a:pt x="118" y="58"/>
                  </a:cubicBezTo>
                  <a:cubicBezTo>
                    <a:pt x="122" y="58"/>
                    <a:pt x="123" y="50"/>
                    <a:pt x="123" y="50"/>
                  </a:cubicBezTo>
                  <a:cubicBezTo>
                    <a:pt x="123" y="50"/>
                    <a:pt x="127" y="55"/>
                    <a:pt x="130" y="55"/>
                  </a:cubicBezTo>
                  <a:cubicBezTo>
                    <a:pt x="134" y="56"/>
                    <a:pt x="135" y="56"/>
                    <a:pt x="136" y="60"/>
                  </a:cubicBezTo>
                  <a:cubicBezTo>
                    <a:pt x="139" y="63"/>
                    <a:pt x="141" y="61"/>
                    <a:pt x="143" y="61"/>
                  </a:cubicBezTo>
                  <a:cubicBezTo>
                    <a:pt x="146" y="60"/>
                    <a:pt x="146" y="56"/>
                    <a:pt x="146" y="53"/>
                  </a:cubicBezTo>
                  <a:cubicBezTo>
                    <a:pt x="146" y="49"/>
                    <a:pt x="142" y="41"/>
                    <a:pt x="143" y="39"/>
                  </a:cubicBezTo>
                  <a:cubicBezTo>
                    <a:pt x="144" y="35"/>
                    <a:pt x="147" y="33"/>
                    <a:pt x="147" y="27"/>
                  </a:cubicBezTo>
                  <a:cubicBezTo>
                    <a:pt x="147" y="20"/>
                    <a:pt x="137" y="17"/>
                    <a:pt x="137" y="17"/>
                  </a:cubicBezTo>
                  <a:cubicBezTo>
                    <a:pt x="137" y="17"/>
                    <a:pt x="137" y="13"/>
                    <a:pt x="134" y="13"/>
                  </a:cubicBezTo>
                  <a:cubicBezTo>
                    <a:pt x="131" y="13"/>
                    <a:pt x="121" y="15"/>
                    <a:pt x="118" y="17"/>
                  </a:cubicBezTo>
                  <a:cubicBezTo>
                    <a:pt x="117" y="18"/>
                    <a:pt x="111" y="13"/>
                    <a:pt x="109" y="9"/>
                  </a:cubicBezTo>
                  <a:cubicBezTo>
                    <a:pt x="107" y="3"/>
                    <a:pt x="103" y="4"/>
                    <a:pt x="103" y="4"/>
                  </a:cubicBezTo>
                  <a:cubicBezTo>
                    <a:pt x="100" y="2"/>
                    <a:pt x="100" y="2"/>
                    <a:pt x="100" y="2"/>
                  </a:cubicBezTo>
                  <a:cubicBezTo>
                    <a:pt x="77" y="1"/>
                    <a:pt x="50" y="1"/>
                    <a:pt x="25" y="0"/>
                  </a:cubicBezTo>
                  <a:cubicBezTo>
                    <a:pt x="24" y="1"/>
                    <a:pt x="21" y="4"/>
                    <a:pt x="20" y="5"/>
                  </a:cubicBezTo>
                  <a:lnTo>
                    <a:pt x="20" y="5"/>
                  </a:lnTo>
                  <a:close/>
                  <a:moveTo>
                    <a:pt x="31" y="55"/>
                  </a:moveTo>
                  <a:lnTo>
                    <a:pt x="31" y="55"/>
                  </a:lnTo>
                  <a:cubicBezTo>
                    <a:pt x="34" y="54"/>
                    <a:pt x="38" y="48"/>
                    <a:pt x="38" y="45"/>
                  </a:cubicBezTo>
                  <a:cubicBezTo>
                    <a:pt x="38" y="41"/>
                    <a:pt x="38" y="39"/>
                    <a:pt x="40" y="40"/>
                  </a:cubicBezTo>
                  <a:cubicBezTo>
                    <a:pt x="44" y="40"/>
                    <a:pt x="51" y="39"/>
                    <a:pt x="55" y="36"/>
                  </a:cubicBezTo>
                  <a:cubicBezTo>
                    <a:pt x="58" y="35"/>
                    <a:pt x="62" y="36"/>
                    <a:pt x="62" y="36"/>
                  </a:cubicBezTo>
                  <a:cubicBezTo>
                    <a:pt x="62" y="36"/>
                    <a:pt x="63" y="46"/>
                    <a:pt x="59" y="46"/>
                  </a:cubicBezTo>
                  <a:cubicBezTo>
                    <a:pt x="56" y="47"/>
                    <a:pt x="52" y="47"/>
                    <a:pt x="49" y="48"/>
                  </a:cubicBezTo>
                  <a:cubicBezTo>
                    <a:pt x="45" y="50"/>
                    <a:pt x="44" y="49"/>
                    <a:pt x="40" y="53"/>
                  </a:cubicBezTo>
                  <a:cubicBezTo>
                    <a:pt x="36" y="56"/>
                    <a:pt x="32" y="64"/>
                    <a:pt x="32" y="64"/>
                  </a:cubicBezTo>
                  <a:cubicBezTo>
                    <a:pt x="32" y="64"/>
                    <a:pt x="27" y="57"/>
                    <a:pt x="31" y="55"/>
                  </a:cubicBezTo>
                  <a:lnTo>
                    <a:pt x="31" y="55"/>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50" name="Freeform 74"/>
            <p:cNvSpPr>
              <a:spLocks/>
            </p:cNvSpPr>
            <p:nvPr/>
          </p:nvSpPr>
          <p:spPr bwMode="auto">
            <a:xfrm>
              <a:off x="10652127" y="2471738"/>
              <a:ext cx="50800" cy="101600"/>
            </a:xfrm>
            <a:custGeom>
              <a:avLst/>
              <a:gdLst>
                <a:gd name="T0" fmla="*/ 0 w 54"/>
                <a:gd name="T1" fmla="*/ 104 h 107"/>
                <a:gd name="T2" fmla="*/ 0 w 54"/>
                <a:gd name="T3" fmla="*/ 104 h 107"/>
                <a:gd name="T4" fmla="*/ 8 w 54"/>
                <a:gd name="T5" fmla="*/ 103 h 107"/>
                <a:gd name="T6" fmla="*/ 27 w 54"/>
                <a:gd name="T7" fmla="*/ 81 h 107"/>
                <a:gd name="T8" fmla="*/ 27 w 54"/>
                <a:gd name="T9" fmla="*/ 60 h 107"/>
                <a:gd name="T10" fmla="*/ 31 w 54"/>
                <a:gd name="T11" fmla="*/ 37 h 107"/>
                <a:gd name="T12" fmla="*/ 49 w 54"/>
                <a:gd name="T13" fmla="*/ 25 h 107"/>
                <a:gd name="T14" fmla="*/ 53 w 54"/>
                <a:gd name="T15" fmla="*/ 12 h 107"/>
                <a:gd name="T16" fmla="*/ 50 w 54"/>
                <a:gd name="T17" fmla="*/ 3 h 107"/>
                <a:gd name="T18" fmla="*/ 29 w 54"/>
                <a:gd name="T19" fmla="*/ 3 h 107"/>
                <a:gd name="T20" fmla="*/ 26 w 54"/>
                <a:gd name="T21" fmla="*/ 7 h 107"/>
                <a:gd name="T22" fmla="*/ 20 w 54"/>
                <a:gd name="T23" fmla="*/ 20 h 107"/>
                <a:gd name="T24" fmla="*/ 16 w 54"/>
                <a:gd name="T25" fmla="*/ 38 h 107"/>
                <a:gd name="T26" fmla="*/ 11 w 54"/>
                <a:gd name="T27" fmla="*/ 59 h 107"/>
                <a:gd name="T28" fmla="*/ 11 w 54"/>
                <a:gd name="T29" fmla="*/ 63 h 107"/>
                <a:gd name="T30" fmla="*/ 10 w 54"/>
                <a:gd name="T31" fmla="*/ 65 h 107"/>
                <a:gd name="T32" fmla="*/ 9 w 54"/>
                <a:gd name="T33" fmla="*/ 72 h 107"/>
                <a:gd name="T34" fmla="*/ 0 w 54"/>
                <a:gd name="T35" fmla="*/ 104 h 107"/>
                <a:gd name="T36" fmla="*/ 0 w 54"/>
                <a:gd name="T37" fmla="*/ 10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7">
                  <a:moveTo>
                    <a:pt x="0" y="104"/>
                  </a:moveTo>
                  <a:lnTo>
                    <a:pt x="0" y="104"/>
                  </a:lnTo>
                  <a:cubicBezTo>
                    <a:pt x="0" y="107"/>
                    <a:pt x="6" y="106"/>
                    <a:pt x="8" y="103"/>
                  </a:cubicBezTo>
                  <a:cubicBezTo>
                    <a:pt x="10" y="99"/>
                    <a:pt x="24" y="83"/>
                    <a:pt x="27" y="81"/>
                  </a:cubicBezTo>
                  <a:cubicBezTo>
                    <a:pt x="29" y="78"/>
                    <a:pt x="27" y="65"/>
                    <a:pt x="27" y="60"/>
                  </a:cubicBezTo>
                  <a:cubicBezTo>
                    <a:pt x="27" y="54"/>
                    <a:pt x="29" y="43"/>
                    <a:pt x="31" y="37"/>
                  </a:cubicBezTo>
                  <a:cubicBezTo>
                    <a:pt x="33" y="31"/>
                    <a:pt x="45" y="27"/>
                    <a:pt x="49" y="25"/>
                  </a:cubicBezTo>
                  <a:cubicBezTo>
                    <a:pt x="53" y="22"/>
                    <a:pt x="53" y="12"/>
                    <a:pt x="53" y="12"/>
                  </a:cubicBezTo>
                  <a:cubicBezTo>
                    <a:pt x="53" y="12"/>
                    <a:pt x="54" y="4"/>
                    <a:pt x="50" y="3"/>
                  </a:cubicBezTo>
                  <a:cubicBezTo>
                    <a:pt x="46" y="1"/>
                    <a:pt x="32" y="0"/>
                    <a:pt x="29" y="3"/>
                  </a:cubicBezTo>
                  <a:cubicBezTo>
                    <a:pt x="28" y="4"/>
                    <a:pt x="27" y="5"/>
                    <a:pt x="26" y="7"/>
                  </a:cubicBezTo>
                  <a:cubicBezTo>
                    <a:pt x="23" y="11"/>
                    <a:pt x="21" y="17"/>
                    <a:pt x="20" y="20"/>
                  </a:cubicBezTo>
                  <a:cubicBezTo>
                    <a:pt x="20" y="22"/>
                    <a:pt x="18" y="34"/>
                    <a:pt x="16" y="38"/>
                  </a:cubicBezTo>
                  <a:cubicBezTo>
                    <a:pt x="14" y="40"/>
                    <a:pt x="12" y="51"/>
                    <a:pt x="11" y="59"/>
                  </a:cubicBezTo>
                  <a:cubicBezTo>
                    <a:pt x="11" y="60"/>
                    <a:pt x="11" y="61"/>
                    <a:pt x="11" y="63"/>
                  </a:cubicBezTo>
                  <a:cubicBezTo>
                    <a:pt x="10" y="64"/>
                    <a:pt x="10" y="64"/>
                    <a:pt x="10" y="65"/>
                  </a:cubicBezTo>
                  <a:cubicBezTo>
                    <a:pt x="10" y="68"/>
                    <a:pt x="9" y="70"/>
                    <a:pt x="9" y="72"/>
                  </a:cubicBezTo>
                  <a:cubicBezTo>
                    <a:pt x="9" y="77"/>
                    <a:pt x="1" y="102"/>
                    <a:pt x="0" y="104"/>
                  </a:cubicBezTo>
                  <a:lnTo>
                    <a:pt x="0" y="104"/>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grpSp>
        <p:nvGrpSpPr>
          <p:cNvPr id="13" name="Group 12"/>
          <p:cNvGrpSpPr/>
          <p:nvPr/>
        </p:nvGrpSpPr>
        <p:grpSpPr>
          <a:xfrm>
            <a:off x="11387226" y="4273442"/>
            <a:ext cx="446088" cy="420688"/>
            <a:chOff x="11391902" y="4379913"/>
            <a:chExt cx="446088" cy="420688"/>
          </a:xfrm>
        </p:grpSpPr>
        <p:sp>
          <p:nvSpPr>
            <p:cNvPr id="253" name="Freeform 77"/>
            <p:cNvSpPr>
              <a:spLocks/>
            </p:cNvSpPr>
            <p:nvPr/>
          </p:nvSpPr>
          <p:spPr bwMode="auto">
            <a:xfrm>
              <a:off x="11468102" y="4470401"/>
              <a:ext cx="306388" cy="330200"/>
            </a:xfrm>
            <a:custGeom>
              <a:avLst/>
              <a:gdLst>
                <a:gd name="T0" fmla="*/ 0 w 320"/>
                <a:gd name="T1" fmla="*/ 141 h 346"/>
                <a:gd name="T2" fmla="*/ 0 w 320"/>
                <a:gd name="T3" fmla="*/ 141 h 346"/>
                <a:gd name="T4" fmla="*/ 0 w 320"/>
                <a:gd name="T5" fmla="*/ 332 h 346"/>
                <a:gd name="T6" fmla="*/ 7 w 320"/>
                <a:gd name="T7" fmla="*/ 346 h 346"/>
                <a:gd name="T8" fmla="*/ 21 w 320"/>
                <a:gd name="T9" fmla="*/ 346 h 346"/>
                <a:gd name="T10" fmla="*/ 106 w 320"/>
                <a:gd name="T11" fmla="*/ 346 h 346"/>
                <a:gd name="T12" fmla="*/ 114 w 320"/>
                <a:gd name="T13" fmla="*/ 346 h 346"/>
                <a:gd name="T14" fmla="*/ 114 w 320"/>
                <a:gd name="T15" fmla="*/ 339 h 346"/>
                <a:gd name="T16" fmla="*/ 114 w 320"/>
                <a:gd name="T17" fmla="*/ 247 h 346"/>
                <a:gd name="T18" fmla="*/ 199 w 320"/>
                <a:gd name="T19" fmla="*/ 247 h 346"/>
                <a:gd name="T20" fmla="*/ 199 w 320"/>
                <a:gd name="T21" fmla="*/ 339 h 346"/>
                <a:gd name="T22" fmla="*/ 206 w 320"/>
                <a:gd name="T23" fmla="*/ 346 h 346"/>
                <a:gd name="T24" fmla="*/ 213 w 320"/>
                <a:gd name="T25" fmla="*/ 346 h 346"/>
                <a:gd name="T26" fmla="*/ 298 w 320"/>
                <a:gd name="T27" fmla="*/ 346 h 346"/>
                <a:gd name="T28" fmla="*/ 313 w 320"/>
                <a:gd name="T29" fmla="*/ 346 h 346"/>
                <a:gd name="T30" fmla="*/ 320 w 320"/>
                <a:gd name="T31" fmla="*/ 332 h 346"/>
                <a:gd name="T32" fmla="*/ 320 w 320"/>
                <a:gd name="T33" fmla="*/ 141 h 346"/>
                <a:gd name="T34" fmla="*/ 156 w 320"/>
                <a:gd name="T35" fmla="*/ 0 h 346"/>
                <a:gd name="T36" fmla="*/ 0 w 320"/>
                <a:gd name="T37" fmla="*/ 141 h 346"/>
                <a:gd name="T38" fmla="*/ 0 w 320"/>
                <a:gd name="T39" fmla="*/ 14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346">
                  <a:moveTo>
                    <a:pt x="0" y="141"/>
                  </a:moveTo>
                  <a:lnTo>
                    <a:pt x="0" y="141"/>
                  </a:lnTo>
                  <a:cubicBezTo>
                    <a:pt x="0" y="332"/>
                    <a:pt x="0" y="332"/>
                    <a:pt x="0" y="332"/>
                  </a:cubicBezTo>
                  <a:cubicBezTo>
                    <a:pt x="0" y="339"/>
                    <a:pt x="0" y="339"/>
                    <a:pt x="7" y="346"/>
                  </a:cubicBezTo>
                  <a:cubicBezTo>
                    <a:pt x="14" y="346"/>
                    <a:pt x="14" y="346"/>
                    <a:pt x="21" y="346"/>
                  </a:cubicBezTo>
                  <a:cubicBezTo>
                    <a:pt x="106" y="346"/>
                    <a:pt x="106" y="346"/>
                    <a:pt x="106" y="346"/>
                  </a:cubicBezTo>
                  <a:cubicBezTo>
                    <a:pt x="106" y="346"/>
                    <a:pt x="114" y="346"/>
                    <a:pt x="114" y="346"/>
                  </a:cubicBezTo>
                  <a:cubicBezTo>
                    <a:pt x="114" y="339"/>
                    <a:pt x="114" y="339"/>
                    <a:pt x="114" y="339"/>
                  </a:cubicBezTo>
                  <a:cubicBezTo>
                    <a:pt x="114" y="247"/>
                    <a:pt x="114" y="247"/>
                    <a:pt x="114" y="247"/>
                  </a:cubicBezTo>
                  <a:cubicBezTo>
                    <a:pt x="199" y="247"/>
                    <a:pt x="199" y="247"/>
                    <a:pt x="199" y="247"/>
                  </a:cubicBezTo>
                  <a:cubicBezTo>
                    <a:pt x="199" y="339"/>
                    <a:pt x="199" y="339"/>
                    <a:pt x="199" y="339"/>
                  </a:cubicBezTo>
                  <a:cubicBezTo>
                    <a:pt x="199" y="339"/>
                    <a:pt x="199" y="339"/>
                    <a:pt x="206" y="346"/>
                  </a:cubicBezTo>
                  <a:cubicBezTo>
                    <a:pt x="206" y="346"/>
                    <a:pt x="206" y="346"/>
                    <a:pt x="213" y="346"/>
                  </a:cubicBezTo>
                  <a:cubicBezTo>
                    <a:pt x="298" y="346"/>
                    <a:pt x="298" y="346"/>
                    <a:pt x="298" y="346"/>
                  </a:cubicBezTo>
                  <a:cubicBezTo>
                    <a:pt x="298" y="346"/>
                    <a:pt x="306" y="346"/>
                    <a:pt x="313" y="346"/>
                  </a:cubicBezTo>
                  <a:cubicBezTo>
                    <a:pt x="313" y="339"/>
                    <a:pt x="320" y="339"/>
                    <a:pt x="320" y="332"/>
                  </a:cubicBezTo>
                  <a:cubicBezTo>
                    <a:pt x="320" y="141"/>
                    <a:pt x="320" y="141"/>
                    <a:pt x="320" y="141"/>
                  </a:cubicBezTo>
                  <a:cubicBezTo>
                    <a:pt x="156" y="0"/>
                    <a:pt x="156" y="0"/>
                    <a:pt x="156" y="0"/>
                  </a:cubicBezTo>
                  <a:lnTo>
                    <a:pt x="0" y="141"/>
                  </a:lnTo>
                  <a:lnTo>
                    <a:pt x="0" y="141"/>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54" name="Freeform 78"/>
            <p:cNvSpPr>
              <a:spLocks/>
            </p:cNvSpPr>
            <p:nvPr/>
          </p:nvSpPr>
          <p:spPr bwMode="auto">
            <a:xfrm>
              <a:off x="11391902" y="4379913"/>
              <a:ext cx="446088" cy="230188"/>
            </a:xfrm>
            <a:custGeom>
              <a:avLst/>
              <a:gdLst>
                <a:gd name="T0" fmla="*/ 452 w 466"/>
                <a:gd name="T1" fmla="*/ 185 h 240"/>
                <a:gd name="T2" fmla="*/ 452 w 466"/>
                <a:gd name="T3" fmla="*/ 185 h 240"/>
                <a:gd name="T4" fmla="*/ 254 w 466"/>
                <a:gd name="T5" fmla="*/ 7 h 240"/>
                <a:gd name="T6" fmla="*/ 212 w 466"/>
                <a:gd name="T7" fmla="*/ 7 h 240"/>
                <a:gd name="T8" fmla="*/ 14 w 466"/>
                <a:gd name="T9" fmla="*/ 185 h 240"/>
                <a:gd name="T10" fmla="*/ 14 w 466"/>
                <a:gd name="T11" fmla="*/ 226 h 240"/>
                <a:gd name="T12" fmla="*/ 14 w 466"/>
                <a:gd name="T13" fmla="*/ 226 h 240"/>
                <a:gd name="T14" fmla="*/ 35 w 466"/>
                <a:gd name="T15" fmla="*/ 240 h 240"/>
                <a:gd name="T16" fmla="*/ 56 w 466"/>
                <a:gd name="T17" fmla="*/ 226 h 240"/>
                <a:gd name="T18" fmla="*/ 233 w 466"/>
                <a:gd name="T19" fmla="*/ 69 h 240"/>
                <a:gd name="T20" fmla="*/ 417 w 466"/>
                <a:gd name="T21" fmla="*/ 226 h 240"/>
                <a:gd name="T22" fmla="*/ 459 w 466"/>
                <a:gd name="T23" fmla="*/ 226 h 240"/>
                <a:gd name="T24" fmla="*/ 452 w 466"/>
                <a:gd name="T25" fmla="*/ 185 h 240"/>
                <a:gd name="T26" fmla="*/ 452 w 466"/>
                <a:gd name="T27" fmla="*/ 1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6" h="240">
                  <a:moveTo>
                    <a:pt x="452" y="185"/>
                  </a:moveTo>
                  <a:lnTo>
                    <a:pt x="452" y="185"/>
                  </a:lnTo>
                  <a:cubicBezTo>
                    <a:pt x="254" y="7"/>
                    <a:pt x="254" y="7"/>
                    <a:pt x="254" y="7"/>
                  </a:cubicBezTo>
                  <a:cubicBezTo>
                    <a:pt x="240" y="0"/>
                    <a:pt x="226" y="0"/>
                    <a:pt x="212" y="7"/>
                  </a:cubicBezTo>
                  <a:cubicBezTo>
                    <a:pt x="14" y="185"/>
                    <a:pt x="14" y="185"/>
                    <a:pt x="14" y="185"/>
                  </a:cubicBezTo>
                  <a:cubicBezTo>
                    <a:pt x="0" y="199"/>
                    <a:pt x="0" y="213"/>
                    <a:pt x="14" y="226"/>
                  </a:cubicBezTo>
                  <a:cubicBezTo>
                    <a:pt x="14" y="226"/>
                    <a:pt x="14" y="226"/>
                    <a:pt x="14" y="226"/>
                  </a:cubicBezTo>
                  <a:cubicBezTo>
                    <a:pt x="21" y="233"/>
                    <a:pt x="28" y="240"/>
                    <a:pt x="35" y="240"/>
                  </a:cubicBezTo>
                  <a:cubicBezTo>
                    <a:pt x="42" y="240"/>
                    <a:pt x="49" y="233"/>
                    <a:pt x="56" y="226"/>
                  </a:cubicBezTo>
                  <a:cubicBezTo>
                    <a:pt x="233" y="69"/>
                    <a:pt x="233" y="69"/>
                    <a:pt x="233" y="69"/>
                  </a:cubicBezTo>
                  <a:cubicBezTo>
                    <a:pt x="417" y="226"/>
                    <a:pt x="417" y="226"/>
                    <a:pt x="417" y="226"/>
                  </a:cubicBezTo>
                  <a:cubicBezTo>
                    <a:pt x="424" y="240"/>
                    <a:pt x="445" y="240"/>
                    <a:pt x="459" y="226"/>
                  </a:cubicBezTo>
                  <a:cubicBezTo>
                    <a:pt x="466" y="213"/>
                    <a:pt x="466" y="199"/>
                    <a:pt x="452" y="185"/>
                  </a:cubicBezTo>
                  <a:lnTo>
                    <a:pt x="452" y="185"/>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grpSp>
      <p:sp>
        <p:nvSpPr>
          <p:cNvPr id="255" name="Freeform 79"/>
          <p:cNvSpPr>
            <a:spLocks noEditPoints="1"/>
          </p:cNvSpPr>
          <p:nvPr/>
        </p:nvSpPr>
        <p:spPr bwMode="auto">
          <a:xfrm>
            <a:off x="10837472" y="3405471"/>
            <a:ext cx="395288" cy="585788"/>
          </a:xfrm>
          <a:custGeom>
            <a:avLst/>
            <a:gdLst>
              <a:gd name="T0" fmla="*/ 34 w 414"/>
              <a:gd name="T1" fmla="*/ 483 h 614"/>
              <a:gd name="T2" fmla="*/ 65 w 414"/>
              <a:gd name="T3" fmla="*/ 443 h 614"/>
              <a:gd name="T4" fmla="*/ 67 w 414"/>
              <a:gd name="T5" fmla="*/ 440 h 614"/>
              <a:gd name="T6" fmla="*/ 159 w 414"/>
              <a:gd name="T7" fmla="*/ 428 h 614"/>
              <a:gd name="T8" fmla="*/ 208 w 414"/>
              <a:gd name="T9" fmla="*/ 410 h 614"/>
              <a:gd name="T10" fmla="*/ 254 w 414"/>
              <a:gd name="T11" fmla="*/ 357 h 614"/>
              <a:gd name="T12" fmla="*/ 264 w 414"/>
              <a:gd name="T13" fmla="*/ 346 h 614"/>
              <a:gd name="T14" fmla="*/ 282 w 414"/>
              <a:gd name="T15" fmla="*/ 346 h 614"/>
              <a:gd name="T16" fmla="*/ 336 w 414"/>
              <a:gd name="T17" fmla="*/ 407 h 614"/>
              <a:gd name="T18" fmla="*/ 341 w 414"/>
              <a:gd name="T19" fmla="*/ 496 h 614"/>
              <a:gd name="T20" fmla="*/ 336 w 414"/>
              <a:gd name="T21" fmla="*/ 532 h 614"/>
              <a:gd name="T22" fmla="*/ 330 w 414"/>
              <a:gd name="T23" fmla="*/ 553 h 614"/>
              <a:gd name="T24" fmla="*/ 319 w 414"/>
              <a:gd name="T25" fmla="*/ 577 h 614"/>
              <a:gd name="T26" fmla="*/ 348 w 414"/>
              <a:gd name="T27" fmla="*/ 600 h 614"/>
              <a:gd name="T28" fmla="*/ 412 w 414"/>
              <a:gd name="T29" fmla="*/ 605 h 614"/>
              <a:gd name="T30" fmla="*/ 376 w 414"/>
              <a:gd name="T31" fmla="*/ 569 h 614"/>
              <a:gd name="T32" fmla="*/ 365 w 414"/>
              <a:gd name="T33" fmla="*/ 554 h 614"/>
              <a:gd name="T34" fmla="*/ 364 w 414"/>
              <a:gd name="T35" fmla="*/ 535 h 614"/>
              <a:gd name="T36" fmla="*/ 376 w 414"/>
              <a:gd name="T37" fmla="*/ 480 h 614"/>
              <a:gd name="T38" fmla="*/ 386 w 414"/>
              <a:gd name="T39" fmla="*/ 417 h 614"/>
              <a:gd name="T40" fmla="*/ 343 w 414"/>
              <a:gd name="T41" fmla="*/ 311 h 614"/>
              <a:gd name="T42" fmla="*/ 344 w 414"/>
              <a:gd name="T43" fmla="*/ 300 h 614"/>
              <a:gd name="T44" fmla="*/ 329 w 414"/>
              <a:gd name="T45" fmla="*/ 279 h 614"/>
              <a:gd name="T46" fmla="*/ 343 w 414"/>
              <a:gd name="T47" fmla="*/ 204 h 614"/>
              <a:gd name="T48" fmla="*/ 379 w 414"/>
              <a:gd name="T49" fmla="*/ 182 h 614"/>
              <a:gd name="T50" fmla="*/ 394 w 414"/>
              <a:gd name="T51" fmla="*/ 164 h 614"/>
              <a:gd name="T52" fmla="*/ 394 w 414"/>
              <a:gd name="T53" fmla="*/ 154 h 614"/>
              <a:gd name="T54" fmla="*/ 389 w 414"/>
              <a:gd name="T55" fmla="*/ 142 h 614"/>
              <a:gd name="T56" fmla="*/ 369 w 414"/>
              <a:gd name="T57" fmla="*/ 151 h 614"/>
              <a:gd name="T58" fmla="*/ 371 w 414"/>
              <a:gd name="T59" fmla="*/ 136 h 614"/>
              <a:gd name="T60" fmla="*/ 365 w 414"/>
              <a:gd name="T61" fmla="*/ 135 h 614"/>
              <a:gd name="T62" fmla="*/ 348 w 414"/>
              <a:gd name="T63" fmla="*/ 172 h 614"/>
              <a:gd name="T64" fmla="*/ 329 w 414"/>
              <a:gd name="T65" fmla="*/ 159 h 614"/>
              <a:gd name="T66" fmla="*/ 322 w 414"/>
              <a:gd name="T67" fmla="*/ 114 h 614"/>
              <a:gd name="T68" fmla="*/ 312 w 414"/>
              <a:gd name="T69" fmla="*/ 91 h 614"/>
              <a:gd name="T70" fmla="*/ 330 w 414"/>
              <a:gd name="T71" fmla="*/ 84 h 614"/>
              <a:gd name="T72" fmla="*/ 336 w 414"/>
              <a:gd name="T73" fmla="*/ 72 h 614"/>
              <a:gd name="T74" fmla="*/ 337 w 414"/>
              <a:gd name="T75" fmla="*/ 70 h 614"/>
              <a:gd name="T76" fmla="*/ 335 w 414"/>
              <a:gd name="T77" fmla="*/ 51 h 614"/>
              <a:gd name="T78" fmla="*/ 326 w 414"/>
              <a:gd name="T79" fmla="*/ 18 h 614"/>
              <a:gd name="T80" fmla="*/ 268 w 414"/>
              <a:gd name="T81" fmla="*/ 15 h 614"/>
              <a:gd name="T82" fmla="*/ 268 w 414"/>
              <a:gd name="T83" fmla="*/ 67 h 614"/>
              <a:gd name="T84" fmla="*/ 255 w 414"/>
              <a:gd name="T85" fmla="*/ 72 h 614"/>
              <a:gd name="T86" fmla="*/ 198 w 414"/>
              <a:gd name="T87" fmla="*/ 106 h 614"/>
              <a:gd name="T88" fmla="*/ 205 w 414"/>
              <a:gd name="T89" fmla="*/ 139 h 614"/>
              <a:gd name="T90" fmla="*/ 233 w 414"/>
              <a:gd name="T91" fmla="*/ 171 h 614"/>
              <a:gd name="T92" fmla="*/ 211 w 414"/>
              <a:gd name="T93" fmla="*/ 268 h 614"/>
              <a:gd name="T94" fmla="*/ 195 w 414"/>
              <a:gd name="T95" fmla="*/ 333 h 614"/>
              <a:gd name="T96" fmla="*/ 144 w 414"/>
              <a:gd name="T97" fmla="*/ 389 h 614"/>
              <a:gd name="T98" fmla="*/ 65 w 414"/>
              <a:gd name="T99" fmla="*/ 412 h 614"/>
              <a:gd name="T100" fmla="*/ 48 w 414"/>
              <a:gd name="T101" fmla="*/ 412 h 614"/>
              <a:gd name="T102" fmla="*/ 44 w 414"/>
              <a:gd name="T103" fmla="*/ 410 h 614"/>
              <a:gd name="T104" fmla="*/ 5 w 414"/>
              <a:gd name="T105" fmla="*/ 430 h 614"/>
              <a:gd name="T106" fmla="*/ 21 w 414"/>
              <a:gd name="T107" fmla="*/ 504 h 614"/>
              <a:gd name="T108" fmla="*/ 234 w 414"/>
              <a:gd name="T109" fmla="*/ 117 h 614"/>
              <a:gd name="T110" fmla="*/ 240 w 414"/>
              <a:gd name="T111" fmla="*/ 12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4" h="614">
                <a:moveTo>
                  <a:pt x="21" y="504"/>
                </a:moveTo>
                <a:lnTo>
                  <a:pt x="21" y="504"/>
                </a:lnTo>
                <a:cubicBezTo>
                  <a:pt x="33" y="505"/>
                  <a:pt x="34" y="493"/>
                  <a:pt x="34" y="486"/>
                </a:cubicBezTo>
                <a:cubicBezTo>
                  <a:pt x="34" y="485"/>
                  <a:pt x="34" y="483"/>
                  <a:pt x="34" y="483"/>
                </a:cubicBezTo>
                <a:cubicBezTo>
                  <a:pt x="34" y="478"/>
                  <a:pt x="35" y="469"/>
                  <a:pt x="45" y="460"/>
                </a:cubicBezTo>
                <a:cubicBezTo>
                  <a:pt x="52" y="454"/>
                  <a:pt x="52" y="453"/>
                  <a:pt x="53" y="450"/>
                </a:cubicBezTo>
                <a:cubicBezTo>
                  <a:pt x="53" y="450"/>
                  <a:pt x="53" y="450"/>
                  <a:pt x="53" y="449"/>
                </a:cubicBezTo>
                <a:cubicBezTo>
                  <a:pt x="55" y="447"/>
                  <a:pt x="59" y="444"/>
                  <a:pt x="65" y="443"/>
                </a:cubicBezTo>
                <a:cubicBezTo>
                  <a:pt x="67" y="443"/>
                  <a:pt x="67" y="441"/>
                  <a:pt x="67" y="441"/>
                </a:cubicBezTo>
                <a:cubicBezTo>
                  <a:pt x="67" y="441"/>
                  <a:pt x="67" y="440"/>
                  <a:pt x="67" y="440"/>
                </a:cubicBezTo>
                <a:cubicBezTo>
                  <a:pt x="67" y="440"/>
                  <a:pt x="67" y="440"/>
                  <a:pt x="67" y="440"/>
                </a:cubicBezTo>
                <a:cubicBezTo>
                  <a:pt x="67" y="440"/>
                  <a:pt x="67" y="440"/>
                  <a:pt x="67" y="440"/>
                </a:cubicBezTo>
                <a:cubicBezTo>
                  <a:pt x="69" y="440"/>
                  <a:pt x="88" y="434"/>
                  <a:pt x="101" y="436"/>
                </a:cubicBezTo>
                <a:cubicBezTo>
                  <a:pt x="102" y="436"/>
                  <a:pt x="105" y="436"/>
                  <a:pt x="106" y="436"/>
                </a:cubicBezTo>
                <a:cubicBezTo>
                  <a:pt x="116" y="436"/>
                  <a:pt x="129" y="434"/>
                  <a:pt x="145" y="430"/>
                </a:cubicBezTo>
                <a:cubicBezTo>
                  <a:pt x="152" y="428"/>
                  <a:pt x="156" y="428"/>
                  <a:pt x="159" y="428"/>
                </a:cubicBezTo>
                <a:cubicBezTo>
                  <a:pt x="161" y="428"/>
                  <a:pt x="162" y="428"/>
                  <a:pt x="163" y="428"/>
                </a:cubicBezTo>
                <a:cubicBezTo>
                  <a:pt x="166" y="428"/>
                  <a:pt x="168" y="428"/>
                  <a:pt x="169" y="428"/>
                </a:cubicBezTo>
                <a:cubicBezTo>
                  <a:pt x="173" y="428"/>
                  <a:pt x="177" y="428"/>
                  <a:pt x="181" y="427"/>
                </a:cubicBezTo>
                <a:cubicBezTo>
                  <a:pt x="195" y="425"/>
                  <a:pt x="202" y="417"/>
                  <a:pt x="208" y="410"/>
                </a:cubicBezTo>
                <a:cubicBezTo>
                  <a:pt x="209" y="408"/>
                  <a:pt x="212" y="405"/>
                  <a:pt x="213" y="404"/>
                </a:cubicBezTo>
                <a:cubicBezTo>
                  <a:pt x="219" y="399"/>
                  <a:pt x="234" y="382"/>
                  <a:pt x="241" y="373"/>
                </a:cubicBezTo>
                <a:cubicBezTo>
                  <a:pt x="244" y="372"/>
                  <a:pt x="244" y="372"/>
                  <a:pt x="244" y="372"/>
                </a:cubicBezTo>
                <a:cubicBezTo>
                  <a:pt x="250" y="366"/>
                  <a:pt x="254" y="357"/>
                  <a:pt x="254" y="357"/>
                </a:cubicBezTo>
                <a:cubicBezTo>
                  <a:pt x="255" y="357"/>
                  <a:pt x="255" y="356"/>
                  <a:pt x="258" y="353"/>
                </a:cubicBezTo>
                <a:cubicBezTo>
                  <a:pt x="258" y="353"/>
                  <a:pt x="258" y="352"/>
                  <a:pt x="259" y="352"/>
                </a:cubicBezTo>
                <a:cubicBezTo>
                  <a:pt x="259" y="350"/>
                  <a:pt x="259" y="350"/>
                  <a:pt x="259" y="350"/>
                </a:cubicBezTo>
                <a:cubicBezTo>
                  <a:pt x="261" y="347"/>
                  <a:pt x="262" y="346"/>
                  <a:pt x="264" y="346"/>
                </a:cubicBezTo>
                <a:cubicBezTo>
                  <a:pt x="265" y="346"/>
                  <a:pt x="268" y="347"/>
                  <a:pt x="270" y="349"/>
                </a:cubicBezTo>
                <a:cubicBezTo>
                  <a:pt x="273" y="350"/>
                  <a:pt x="275" y="350"/>
                  <a:pt x="276" y="350"/>
                </a:cubicBezTo>
                <a:cubicBezTo>
                  <a:pt x="279" y="350"/>
                  <a:pt x="279" y="349"/>
                  <a:pt x="280" y="347"/>
                </a:cubicBezTo>
                <a:cubicBezTo>
                  <a:pt x="280" y="347"/>
                  <a:pt x="282" y="346"/>
                  <a:pt x="282" y="346"/>
                </a:cubicBezTo>
                <a:cubicBezTo>
                  <a:pt x="282" y="346"/>
                  <a:pt x="282" y="346"/>
                  <a:pt x="283" y="346"/>
                </a:cubicBezTo>
                <a:cubicBezTo>
                  <a:pt x="284" y="346"/>
                  <a:pt x="286" y="349"/>
                  <a:pt x="286" y="349"/>
                </a:cubicBezTo>
                <a:cubicBezTo>
                  <a:pt x="289" y="356"/>
                  <a:pt x="302" y="369"/>
                  <a:pt x="312" y="376"/>
                </a:cubicBezTo>
                <a:cubicBezTo>
                  <a:pt x="319" y="384"/>
                  <a:pt x="329" y="398"/>
                  <a:pt x="336" y="407"/>
                </a:cubicBezTo>
                <a:cubicBezTo>
                  <a:pt x="337" y="408"/>
                  <a:pt x="339" y="411"/>
                  <a:pt x="340" y="412"/>
                </a:cubicBezTo>
                <a:cubicBezTo>
                  <a:pt x="346" y="420"/>
                  <a:pt x="343" y="433"/>
                  <a:pt x="343" y="433"/>
                </a:cubicBezTo>
                <a:cubicBezTo>
                  <a:pt x="341" y="440"/>
                  <a:pt x="341" y="459"/>
                  <a:pt x="341" y="475"/>
                </a:cubicBezTo>
                <a:cubicBezTo>
                  <a:pt x="341" y="483"/>
                  <a:pt x="341" y="491"/>
                  <a:pt x="341" y="496"/>
                </a:cubicBezTo>
                <a:cubicBezTo>
                  <a:pt x="341" y="512"/>
                  <a:pt x="337" y="532"/>
                  <a:pt x="337" y="532"/>
                </a:cubicBezTo>
                <a:cubicBezTo>
                  <a:pt x="337" y="532"/>
                  <a:pt x="337" y="532"/>
                  <a:pt x="337" y="532"/>
                </a:cubicBezTo>
                <a:cubicBezTo>
                  <a:pt x="336" y="532"/>
                  <a:pt x="336" y="532"/>
                  <a:pt x="336" y="532"/>
                </a:cubicBezTo>
                <a:cubicBezTo>
                  <a:pt x="336" y="532"/>
                  <a:pt x="336" y="532"/>
                  <a:pt x="336" y="532"/>
                </a:cubicBezTo>
                <a:cubicBezTo>
                  <a:pt x="336" y="532"/>
                  <a:pt x="335" y="532"/>
                  <a:pt x="335" y="537"/>
                </a:cubicBezTo>
                <a:cubicBezTo>
                  <a:pt x="333" y="540"/>
                  <a:pt x="330" y="553"/>
                  <a:pt x="330" y="553"/>
                </a:cubicBezTo>
                <a:cubicBezTo>
                  <a:pt x="330" y="554"/>
                  <a:pt x="330" y="554"/>
                  <a:pt x="330" y="554"/>
                </a:cubicBezTo>
                <a:cubicBezTo>
                  <a:pt x="330" y="553"/>
                  <a:pt x="330" y="553"/>
                  <a:pt x="330" y="553"/>
                </a:cubicBezTo>
                <a:cubicBezTo>
                  <a:pt x="329" y="553"/>
                  <a:pt x="329" y="553"/>
                  <a:pt x="329" y="553"/>
                </a:cubicBezTo>
                <a:cubicBezTo>
                  <a:pt x="325" y="553"/>
                  <a:pt x="323" y="561"/>
                  <a:pt x="322" y="569"/>
                </a:cubicBezTo>
                <a:cubicBezTo>
                  <a:pt x="321" y="569"/>
                  <a:pt x="321" y="570"/>
                  <a:pt x="321" y="572"/>
                </a:cubicBezTo>
                <a:cubicBezTo>
                  <a:pt x="321" y="574"/>
                  <a:pt x="319" y="576"/>
                  <a:pt x="319" y="577"/>
                </a:cubicBezTo>
                <a:cubicBezTo>
                  <a:pt x="316" y="582"/>
                  <a:pt x="315" y="586"/>
                  <a:pt x="318" y="590"/>
                </a:cubicBezTo>
                <a:cubicBezTo>
                  <a:pt x="322" y="598"/>
                  <a:pt x="333" y="600"/>
                  <a:pt x="341" y="600"/>
                </a:cubicBezTo>
                <a:cubicBezTo>
                  <a:pt x="343" y="600"/>
                  <a:pt x="344" y="600"/>
                  <a:pt x="347" y="600"/>
                </a:cubicBezTo>
                <a:cubicBezTo>
                  <a:pt x="347" y="600"/>
                  <a:pt x="348" y="600"/>
                  <a:pt x="348" y="600"/>
                </a:cubicBezTo>
                <a:cubicBezTo>
                  <a:pt x="354" y="600"/>
                  <a:pt x="358" y="603"/>
                  <a:pt x="362" y="606"/>
                </a:cubicBezTo>
                <a:cubicBezTo>
                  <a:pt x="368" y="609"/>
                  <a:pt x="373" y="612"/>
                  <a:pt x="380" y="612"/>
                </a:cubicBezTo>
                <a:cubicBezTo>
                  <a:pt x="382" y="612"/>
                  <a:pt x="383" y="614"/>
                  <a:pt x="386" y="614"/>
                </a:cubicBezTo>
                <a:cubicBezTo>
                  <a:pt x="396" y="614"/>
                  <a:pt x="408" y="611"/>
                  <a:pt x="412" y="605"/>
                </a:cubicBezTo>
                <a:cubicBezTo>
                  <a:pt x="414" y="603"/>
                  <a:pt x="414" y="600"/>
                  <a:pt x="414" y="599"/>
                </a:cubicBezTo>
                <a:cubicBezTo>
                  <a:pt x="411" y="590"/>
                  <a:pt x="403" y="589"/>
                  <a:pt x="396" y="589"/>
                </a:cubicBezTo>
                <a:cubicBezTo>
                  <a:pt x="394" y="587"/>
                  <a:pt x="393" y="587"/>
                  <a:pt x="390" y="587"/>
                </a:cubicBezTo>
                <a:cubicBezTo>
                  <a:pt x="385" y="585"/>
                  <a:pt x="378" y="576"/>
                  <a:pt x="376" y="569"/>
                </a:cubicBezTo>
                <a:cubicBezTo>
                  <a:pt x="375" y="563"/>
                  <a:pt x="372" y="560"/>
                  <a:pt x="369" y="560"/>
                </a:cubicBezTo>
                <a:cubicBezTo>
                  <a:pt x="369" y="560"/>
                  <a:pt x="369" y="560"/>
                  <a:pt x="369" y="560"/>
                </a:cubicBezTo>
                <a:cubicBezTo>
                  <a:pt x="368" y="560"/>
                  <a:pt x="368" y="560"/>
                  <a:pt x="368" y="560"/>
                </a:cubicBezTo>
                <a:cubicBezTo>
                  <a:pt x="367" y="560"/>
                  <a:pt x="365" y="559"/>
                  <a:pt x="365" y="554"/>
                </a:cubicBezTo>
                <a:cubicBezTo>
                  <a:pt x="365" y="554"/>
                  <a:pt x="365" y="554"/>
                  <a:pt x="365" y="554"/>
                </a:cubicBezTo>
                <a:cubicBezTo>
                  <a:pt x="365" y="550"/>
                  <a:pt x="365" y="540"/>
                  <a:pt x="365" y="537"/>
                </a:cubicBezTo>
                <a:cubicBezTo>
                  <a:pt x="365" y="537"/>
                  <a:pt x="365" y="535"/>
                  <a:pt x="365" y="535"/>
                </a:cubicBezTo>
                <a:cubicBezTo>
                  <a:pt x="365" y="535"/>
                  <a:pt x="365" y="535"/>
                  <a:pt x="364" y="535"/>
                </a:cubicBezTo>
                <a:cubicBezTo>
                  <a:pt x="364" y="535"/>
                  <a:pt x="364" y="535"/>
                  <a:pt x="364" y="535"/>
                </a:cubicBezTo>
                <a:cubicBezTo>
                  <a:pt x="364" y="535"/>
                  <a:pt x="364" y="535"/>
                  <a:pt x="364" y="535"/>
                </a:cubicBezTo>
                <a:cubicBezTo>
                  <a:pt x="365" y="518"/>
                  <a:pt x="368" y="509"/>
                  <a:pt x="371" y="498"/>
                </a:cubicBezTo>
                <a:cubicBezTo>
                  <a:pt x="373" y="492"/>
                  <a:pt x="375" y="488"/>
                  <a:pt x="376" y="480"/>
                </a:cubicBezTo>
                <a:cubicBezTo>
                  <a:pt x="379" y="466"/>
                  <a:pt x="380" y="447"/>
                  <a:pt x="382" y="437"/>
                </a:cubicBezTo>
                <a:cubicBezTo>
                  <a:pt x="382" y="433"/>
                  <a:pt x="382" y="431"/>
                  <a:pt x="382" y="430"/>
                </a:cubicBezTo>
                <a:cubicBezTo>
                  <a:pt x="382" y="427"/>
                  <a:pt x="383" y="427"/>
                  <a:pt x="383" y="425"/>
                </a:cubicBezTo>
                <a:cubicBezTo>
                  <a:pt x="385" y="424"/>
                  <a:pt x="386" y="421"/>
                  <a:pt x="386" y="417"/>
                </a:cubicBezTo>
                <a:cubicBezTo>
                  <a:pt x="387" y="410"/>
                  <a:pt x="387" y="405"/>
                  <a:pt x="383" y="402"/>
                </a:cubicBezTo>
                <a:cubicBezTo>
                  <a:pt x="383" y="401"/>
                  <a:pt x="379" y="398"/>
                  <a:pt x="379" y="392"/>
                </a:cubicBezTo>
                <a:cubicBezTo>
                  <a:pt x="378" y="386"/>
                  <a:pt x="371" y="363"/>
                  <a:pt x="368" y="353"/>
                </a:cubicBezTo>
                <a:cubicBezTo>
                  <a:pt x="362" y="339"/>
                  <a:pt x="343" y="311"/>
                  <a:pt x="343" y="311"/>
                </a:cubicBezTo>
                <a:cubicBezTo>
                  <a:pt x="343" y="311"/>
                  <a:pt x="343" y="311"/>
                  <a:pt x="343" y="311"/>
                </a:cubicBezTo>
                <a:cubicBezTo>
                  <a:pt x="343" y="311"/>
                  <a:pt x="343" y="311"/>
                  <a:pt x="343" y="311"/>
                </a:cubicBezTo>
                <a:cubicBezTo>
                  <a:pt x="348" y="305"/>
                  <a:pt x="347" y="304"/>
                  <a:pt x="347" y="304"/>
                </a:cubicBezTo>
                <a:cubicBezTo>
                  <a:pt x="347" y="302"/>
                  <a:pt x="346" y="301"/>
                  <a:pt x="344" y="300"/>
                </a:cubicBezTo>
                <a:cubicBezTo>
                  <a:pt x="341" y="297"/>
                  <a:pt x="340" y="294"/>
                  <a:pt x="339" y="291"/>
                </a:cubicBezTo>
                <a:cubicBezTo>
                  <a:pt x="336" y="285"/>
                  <a:pt x="329" y="279"/>
                  <a:pt x="329" y="279"/>
                </a:cubicBezTo>
                <a:cubicBezTo>
                  <a:pt x="329" y="279"/>
                  <a:pt x="329" y="279"/>
                  <a:pt x="329" y="279"/>
                </a:cubicBezTo>
                <a:cubicBezTo>
                  <a:pt x="329" y="279"/>
                  <a:pt x="329" y="279"/>
                  <a:pt x="329" y="279"/>
                </a:cubicBezTo>
                <a:cubicBezTo>
                  <a:pt x="330" y="278"/>
                  <a:pt x="330" y="272"/>
                  <a:pt x="328" y="266"/>
                </a:cubicBezTo>
                <a:cubicBezTo>
                  <a:pt x="323" y="259"/>
                  <a:pt x="323" y="246"/>
                  <a:pt x="326" y="239"/>
                </a:cubicBezTo>
                <a:cubicBezTo>
                  <a:pt x="329" y="232"/>
                  <a:pt x="330" y="213"/>
                  <a:pt x="330" y="213"/>
                </a:cubicBezTo>
                <a:cubicBezTo>
                  <a:pt x="330" y="211"/>
                  <a:pt x="337" y="207"/>
                  <a:pt x="343" y="204"/>
                </a:cubicBezTo>
                <a:cubicBezTo>
                  <a:pt x="346" y="201"/>
                  <a:pt x="348" y="200"/>
                  <a:pt x="351" y="198"/>
                </a:cubicBezTo>
                <a:cubicBezTo>
                  <a:pt x="351" y="198"/>
                  <a:pt x="351" y="198"/>
                  <a:pt x="351" y="198"/>
                </a:cubicBezTo>
                <a:cubicBezTo>
                  <a:pt x="355" y="194"/>
                  <a:pt x="362" y="190"/>
                  <a:pt x="365" y="190"/>
                </a:cubicBezTo>
                <a:cubicBezTo>
                  <a:pt x="369" y="190"/>
                  <a:pt x="378" y="185"/>
                  <a:pt x="379" y="182"/>
                </a:cubicBezTo>
                <a:cubicBezTo>
                  <a:pt x="379" y="181"/>
                  <a:pt x="382" y="180"/>
                  <a:pt x="385" y="178"/>
                </a:cubicBezTo>
                <a:cubicBezTo>
                  <a:pt x="387" y="177"/>
                  <a:pt x="389" y="175"/>
                  <a:pt x="392" y="174"/>
                </a:cubicBezTo>
                <a:cubicBezTo>
                  <a:pt x="397" y="171"/>
                  <a:pt x="397" y="168"/>
                  <a:pt x="396" y="165"/>
                </a:cubicBezTo>
                <a:cubicBezTo>
                  <a:pt x="396" y="165"/>
                  <a:pt x="396" y="164"/>
                  <a:pt x="394" y="164"/>
                </a:cubicBezTo>
                <a:cubicBezTo>
                  <a:pt x="394" y="164"/>
                  <a:pt x="394" y="162"/>
                  <a:pt x="394" y="162"/>
                </a:cubicBezTo>
                <a:cubicBezTo>
                  <a:pt x="394" y="162"/>
                  <a:pt x="394" y="162"/>
                  <a:pt x="396" y="161"/>
                </a:cubicBezTo>
                <a:cubicBezTo>
                  <a:pt x="396" y="161"/>
                  <a:pt x="396" y="161"/>
                  <a:pt x="396" y="159"/>
                </a:cubicBezTo>
                <a:cubicBezTo>
                  <a:pt x="397" y="158"/>
                  <a:pt x="396" y="155"/>
                  <a:pt x="394" y="154"/>
                </a:cubicBezTo>
                <a:cubicBezTo>
                  <a:pt x="393" y="154"/>
                  <a:pt x="394" y="152"/>
                  <a:pt x="394" y="152"/>
                </a:cubicBezTo>
                <a:cubicBezTo>
                  <a:pt x="394" y="151"/>
                  <a:pt x="394" y="149"/>
                  <a:pt x="394" y="148"/>
                </a:cubicBezTo>
                <a:cubicBezTo>
                  <a:pt x="394" y="146"/>
                  <a:pt x="393" y="143"/>
                  <a:pt x="392" y="143"/>
                </a:cubicBezTo>
                <a:cubicBezTo>
                  <a:pt x="389" y="143"/>
                  <a:pt x="389" y="142"/>
                  <a:pt x="389" y="142"/>
                </a:cubicBezTo>
                <a:cubicBezTo>
                  <a:pt x="389" y="139"/>
                  <a:pt x="386" y="138"/>
                  <a:pt x="383" y="138"/>
                </a:cubicBezTo>
                <a:cubicBezTo>
                  <a:pt x="382" y="138"/>
                  <a:pt x="382" y="138"/>
                  <a:pt x="380" y="138"/>
                </a:cubicBezTo>
                <a:cubicBezTo>
                  <a:pt x="380" y="139"/>
                  <a:pt x="378" y="140"/>
                  <a:pt x="376" y="143"/>
                </a:cubicBezTo>
                <a:cubicBezTo>
                  <a:pt x="373" y="148"/>
                  <a:pt x="371" y="151"/>
                  <a:pt x="369" y="151"/>
                </a:cubicBezTo>
                <a:cubicBezTo>
                  <a:pt x="368" y="151"/>
                  <a:pt x="368" y="151"/>
                  <a:pt x="368" y="149"/>
                </a:cubicBezTo>
                <a:cubicBezTo>
                  <a:pt x="367" y="148"/>
                  <a:pt x="368" y="145"/>
                  <a:pt x="369" y="142"/>
                </a:cubicBezTo>
                <a:cubicBezTo>
                  <a:pt x="369" y="140"/>
                  <a:pt x="369" y="139"/>
                  <a:pt x="369" y="139"/>
                </a:cubicBezTo>
                <a:cubicBezTo>
                  <a:pt x="369" y="138"/>
                  <a:pt x="369" y="136"/>
                  <a:pt x="371" y="136"/>
                </a:cubicBezTo>
                <a:cubicBezTo>
                  <a:pt x="371" y="133"/>
                  <a:pt x="371" y="132"/>
                  <a:pt x="369" y="130"/>
                </a:cubicBezTo>
                <a:cubicBezTo>
                  <a:pt x="368" y="130"/>
                  <a:pt x="368" y="129"/>
                  <a:pt x="367" y="129"/>
                </a:cubicBezTo>
                <a:cubicBezTo>
                  <a:pt x="367" y="129"/>
                  <a:pt x="365" y="130"/>
                  <a:pt x="365" y="130"/>
                </a:cubicBezTo>
                <a:cubicBezTo>
                  <a:pt x="365" y="130"/>
                  <a:pt x="365" y="132"/>
                  <a:pt x="365" y="135"/>
                </a:cubicBezTo>
                <a:cubicBezTo>
                  <a:pt x="364" y="138"/>
                  <a:pt x="364" y="140"/>
                  <a:pt x="362" y="143"/>
                </a:cubicBezTo>
                <a:cubicBezTo>
                  <a:pt x="358" y="149"/>
                  <a:pt x="355" y="156"/>
                  <a:pt x="355" y="161"/>
                </a:cubicBezTo>
                <a:cubicBezTo>
                  <a:pt x="355" y="164"/>
                  <a:pt x="354" y="165"/>
                  <a:pt x="351" y="168"/>
                </a:cubicBezTo>
                <a:cubicBezTo>
                  <a:pt x="350" y="169"/>
                  <a:pt x="350" y="171"/>
                  <a:pt x="348" y="172"/>
                </a:cubicBezTo>
                <a:cubicBezTo>
                  <a:pt x="343" y="178"/>
                  <a:pt x="329" y="184"/>
                  <a:pt x="329" y="184"/>
                </a:cubicBezTo>
                <a:cubicBezTo>
                  <a:pt x="329" y="184"/>
                  <a:pt x="329" y="184"/>
                  <a:pt x="329" y="184"/>
                </a:cubicBezTo>
                <a:cubicBezTo>
                  <a:pt x="329" y="184"/>
                  <a:pt x="329" y="184"/>
                  <a:pt x="329" y="184"/>
                </a:cubicBezTo>
                <a:cubicBezTo>
                  <a:pt x="329" y="184"/>
                  <a:pt x="329" y="177"/>
                  <a:pt x="329" y="159"/>
                </a:cubicBezTo>
                <a:cubicBezTo>
                  <a:pt x="329" y="146"/>
                  <a:pt x="329" y="140"/>
                  <a:pt x="328" y="136"/>
                </a:cubicBezTo>
                <a:cubicBezTo>
                  <a:pt x="328" y="133"/>
                  <a:pt x="328" y="130"/>
                  <a:pt x="328" y="127"/>
                </a:cubicBezTo>
                <a:cubicBezTo>
                  <a:pt x="326" y="120"/>
                  <a:pt x="325" y="117"/>
                  <a:pt x="322" y="114"/>
                </a:cubicBezTo>
                <a:cubicBezTo>
                  <a:pt x="322" y="114"/>
                  <a:pt x="322" y="114"/>
                  <a:pt x="322" y="114"/>
                </a:cubicBezTo>
                <a:cubicBezTo>
                  <a:pt x="321" y="112"/>
                  <a:pt x="319" y="109"/>
                  <a:pt x="318" y="103"/>
                </a:cubicBezTo>
                <a:cubicBezTo>
                  <a:pt x="316" y="97"/>
                  <a:pt x="312" y="91"/>
                  <a:pt x="312" y="91"/>
                </a:cubicBezTo>
                <a:cubicBezTo>
                  <a:pt x="312" y="91"/>
                  <a:pt x="312" y="91"/>
                  <a:pt x="312" y="91"/>
                </a:cubicBezTo>
                <a:cubicBezTo>
                  <a:pt x="312" y="91"/>
                  <a:pt x="312" y="91"/>
                  <a:pt x="312" y="91"/>
                </a:cubicBezTo>
                <a:cubicBezTo>
                  <a:pt x="312" y="90"/>
                  <a:pt x="314" y="90"/>
                  <a:pt x="316" y="91"/>
                </a:cubicBezTo>
                <a:cubicBezTo>
                  <a:pt x="318" y="91"/>
                  <a:pt x="319" y="91"/>
                  <a:pt x="323" y="91"/>
                </a:cubicBezTo>
                <a:cubicBezTo>
                  <a:pt x="326" y="91"/>
                  <a:pt x="328" y="91"/>
                  <a:pt x="329" y="88"/>
                </a:cubicBezTo>
                <a:cubicBezTo>
                  <a:pt x="330" y="87"/>
                  <a:pt x="330" y="84"/>
                  <a:pt x="330" y="84"/>
                </a:cubicBezTo>
                <a:cubicBezTo>
                  <a:pt x="330" y="83"/>
                  <a:pt x="330" y="78"/>
                  <a:pt x="332" y="78"/>
                </a:cubicBezTo>
                <a:cubicBezTo>
                  <a:pt x="333" y="78"/>
                  <a:pt x="333" y="78"/>
                  <a:pt x="333" y="78"/>
                </a:cubicBezTo>
                <a:cubicBezTo>
                  <a:pt x="335" y="78"/>
                  <a:pt x="335" y="78"/>
                  <a:pt x="336" y="77"/>
                </a:cubicBezTo>
                <a:cubicBezTo>
                  <a:pt x="337" y="74"/>
                  <a:pt x="336" y="72"/>
                  <a:pt x="336" y="72"/>
                </a:cubicBezTo>
                <a:cubicBezTo>
                  <a:pt x="335" y="72"/>
                  <a:pt x="335" y="72"/>
                  <a:pt x="335" y="72"/>
                </a:cubicBezTo>
                <a:cubicBezTo>
                  <a:pt x="336" y="72"/>
                  <a:pt x="336" y="72"/>
                  <a:pt x="336" y="72"/>
                </a:cubicBezTo>
                <a:cubicBezTo>
                  <a:pt x="336" y="72"/>
                  <a:pt x="337" y="72"/>
                  <a:pt x="337" y="71"/>
                </a:cubicBezTo>
                <a:cubicBezTo>
                  <a:pt x="337" y="71"/>
                  <a:pt x="337" y="70"/>
                  <a:pt x="337" y="70"/>
                </a:cubicBezTo>
                <a:cubicBezTo>
                  <a:pt x="336" y="67"/>
                  <a:pt x="336" y="65"/>
                  <a:pt x="340" y="64"/>
                </a:cubicBezTo>
                <a:cubicBezTo>
                  <a:pt x="340" y="62"/>
                  <a:pt x="340" y="62"/>
                  <a:pt x="340" y="61"/>
                </a:cubicBezTo>
                <a:cubicBezTo>
                  <a:pt x="341" y="59"/>
                  <a:pt x="339" y="57"/>
                  <a:pt x="337" y="54"/>
                </a:cubicBezTo>
                <a:cubicBezTo>
                  <a:pt x="336" y="54"/>
                  <a:pt x="336" y="52"/>
                  <a:pt x="335" y="51"/>
                </a:cubicBezTo>
                <a:cubicBezTo>
                  <a:pt x="332" y="46"/>
                  <a:pt x="332" y="42"/>
                  <a:pt x="333" y="42"/>
                </a:cubicBezTo>
                <a:cubicBezTo>
                  <a:pt x="335" y="41"/>
                  <a:pt x="335" y="39"/>
                  <a:pt x="335" y="35"/>
                </a:cubicBezTo>
                <a:cubicBezTo>
                  <a:pt x="335" y="31"/>
                  <a:pt x="330" y="23"/>
                  <a:pt x="328" y="22"/>
                </a:cubicBezTo>
                <a:cubicBezTo>
                  <a:pt x="326" y="19"/>
                  <a:pt x="326" y="18"/>
                  <a:pt x="326" y="18"/>
                </a:cubicBezTo>
                <a:cubicBezTo>
                  <a:pt x="325" y="7"/>
                  <a:pt x="308" y="3"/>
                  <a:pt x="308" y="3"/>
                </a:cubicBezTo>
                <a:cubicBezTo>
                  <a:pt x="302" y="2"/>
                  <a:pt x="297" y="0"/>
                  <a:pt x="293" y="0"/>
                </a:cubicBezTo>
                <a:cubicBezTo>
                  <a:pt x="280" y="0"/>
                  <a:pt x="275" y="7"/>
                  <a:pt x="269" y="13"/>
                </a:cubicBezTo>
                <a:cubicBezTo>
                  <a:pt x="268" y="15"/>
                  <a:pt x="268" y="15"/>
                  <a:pt x="268" y="15"/>
                </a:cubicBezTo>
                <a:cubicBezTo>
                  <a:pt x="261" y="22"/>
                  <a:pt x="262" y="41"/>
                  <a:pt x="264" y="44"/>
                </a:cubicBezTo>
                <a:cubicBezTo>
                  <a:pt x="264" y="45"/>
                  <a:pt x="264" y="48"/>
                  <a:pt x="265" y="51"/>
                </a:cubicBezTo>
                <a:cubicBezTo>
                  <a:pt x="265" y="55"/>
                  <a:pt x="266" y="61"/>
                  <a:pt x="268" y="62"/>
                </a:cubicBezTo>
                <a:cubicBezTo>
                  <a:pt x="269" y="64"/>
                  <a:pt x="268" y="67"/>
                  <a:pt x="268" y="67"/>
                </a:cubicBezTo>
                <a:cubicBezTo>
                  <a:pt x="268" y="68"/>
                  <a:pt x="268" y="68"/>
                  <a:pt x="268" y="68"/>
                </a:cubicBezTo>
                <a:cubicBezTo>
                  <a:pt x="268" y="68"/>
                  <a:pt x="268" y="68"/>
                  <a:pt x="268" y="68"/>
                </a:cubicBezTo>
                <a:cubicBezTo>
                  <a:pt x="268" y="67"/>
                  <a:pt x="266" y="67"/>
                  <a:pt x="266" y="67"/>
                </a:cubicBezTo>
                <a:cubicBezTo>
                  <a:pt x="262" y="67"/>
                  <a:pt x="258" y="70"/>
                  <a:pt x="255" y="72"/>
                </a:cubicBezTo>
                <a:cubicBezTo>
                  <a:pt x="251" y="75"/>
                  <a:pt x="250" y="77"/>
                  <a:pt x="245" y="78"/>
                </a:cubicBezTo>
                <a:cubicBezTo>
                  <a:pt x="243" y="80"/>
                  <a:pt x="240" y="81"/>
                  <a:pt x="236" y="84"/>
                </a:cubicBezTo>
                <a:cubicBezTo>
                  <a:pt x="233" y="86"/>
                  <a:pt x="233" y="86"/>
                  <a:pt x="233" y="86"/>
                </a:cubicBezTo>
                <a:cubicBezTo>
                  <a:pt x="220" y="91"/>
                  <a:pt x="208" y="99"/>
                  <a:pt x="198" y="106"/>
                </a:cubicBezTo>
                <a:cubicBezTo>
                  <a:pt x="190" y="114"/>
                  <a:pt x="190" y="120"/>
                  <a:pt x="191" y="123"/>
                </a:cubicBezTo>
                <a:cubicBezTo>
                  <a:pt x="191" y="123"/>
                  <a:pt x="191" y="125"/>
                  <a:pt x="191" y="125"/>
                </a:cubicBezTo>
                <a:cubicBezTo>
                  <a:pt x="191" y="126"/>
                  <a:pt x="194" y="129"/>
                  <a:pt x="197" y="132"/>
                </a:cubicBezTo>
                <a:cubicBezTo>
                  <a:pt x="200" y="133"/>
                  <a:pt x="202" y="136"/>
                  <a:pt x="205" y="139"/>
                </a:cubicBezTo>
                <a:cubicBezTo>
                  <a:pt x="212" y="145"/>
                  <a:pt x="234" y="156"/>
                  <a:pt x="234" y="156"/>
                </a:cubicBezTo>
                <a:cubicBezTo>
                  <a:pt x="234" y="156"/>
                  <a:pt x="234" y="156"/>
                  <a:pt x="234" y="156"/>
                </a:cubicBezTo>
                <a:cubicBezTo>
                  <a:pt x="234" y="156"/>
                  <a:pt x="234" y="156"/>
                  <a:pt x="234" y="156"/>
                </a:cubicBezTo>
                <a:cubicBezTo>
                  <a:pt x="234" y="156"/>
                  <a:pt x="232" y="162"/>
                  <a:pt x="233" y="171"/>
                </a:cubicBezTo>
                <a:cubicBezTo>
                  <a:pt x="236" y="178"/>
                  <a:pt x="229" y="201"/>
                  <a:pt x="227" y="206"/>
                </a:cubicBezTo>
                <a:cubicBezTo>
                  <a:pt x="226" y="208"/>
                  <a:pt x="225" y="237"/>
                  <a:pt x="225" y="237"/>
                </a:cubicBezTo>
                <a:cubicBezTo>
                  <a:pt x="222" y="240"/>
                  <a:pt x="220" y="246"/>
                  <a:pt x="218" y="252"/>
                </a:cubicBezTo>
                <a:cubicBezTo>
                  <a:pt x="216" y="258"/>
                  <a:pt x="215" y="263"/>
                  <a:pt x="211" y="268"/>
                </a:cubicBezTo>
                <a:cubicBezTo>
                  <a:pt x="205" y="275"/>
                  <a:pt x="202" y="295"/>
                  <a:pt x="202" y="302"/>
                </a:cubicBezTo>
                <a:cubicBezTo>
                  <a:pt x="202" y="310"/>
                  <a:pt x="200" y="323"/>
                  <a:pt x="197" y="327"/>
                </a:cubicBezTo>
                <a:cubicBezTo>
                  <a:pt x="194" y="330"/>
                  <a:pt x="195" y="333"/>
                  <a:pt x="195" y="333"/>
                </a:cubicBezTo>
                <a:cubicBezTo>
                  <a:pt x="195" y="333"/>
                  <a:pt x="195" y="333"/>
                  <a:pt x="195" y="333"/>
                </a:cubicBezTo>
                <a:cubicBezTo>
                  <a:pt x="195" y="333"/>
                  <a:pt x="195" y="333"/>
                  <a:pt x="195" y="333"/>
                </a:cubicBezTo>
                <a:cubicBezTo>
                  <a:pt x="193" y="336"/>
                  <a:pt x="186" y="353"/>
                  <a:pt x="181" y="363"/>
                </a:cubicBezTo>
                <a:cubicBezTo>
                  <a:pt x="181" y="365"/>
                  <a:pt x="180" y="366"/>
                  <a:pt x="180" y="366"/>
                </a:cubicBezTo>
                <a:cubicBezTo>
                  <a:pt x="177" y="372"/>
                  <a:pt x="170" y="389"/>
                  <a:pt x="144" y="389"/>
                </a:cubicBezTo>
                <a:cubicBezTo>
                  <a:pt x="126" y="389"/>
                  <a:pt x="112" y="397"/>
                  <a:pt x="103" y="401"/>
                </a:cubicBezTo>
                <a:cubicBezTo>
                  <a:pt x="101" y="402"/>
                  <a:pt x="98" y="404"/>
                  <a:pt x="97" y="404"/>
                </a:cubicBezTo>
                <a:cubicBezTo>
                  <a:pt x="90" y="407"/>
                  <a:pt x="65" y="412"/>
                  <a:pt x="65" y="412"/>
                </a:cubicBezTo>
                <a:cubicBezTo>
                  <a:pt x="65" y="412"/>
                  <a:pt x="65" y="412"/>
                  <a:pt x="65" y="412"/>
                </a:cubicBezTo>
                <a:cubicBezTo>
                  <a:pt x="65" y="412"/>
                  <a:pt x="65" y="412"/>
                  <a:pt x="65" y="412"/>
                </a:cubicBezTo>
                <a:cubicBezTo>
                  <a:pt x="65" y="412"/>
                  <a:pt x="63" y="412"/>
                  <a:pt x="60" y="412"/>
                </a:cubicBezTo>
                <a:cubicBezTo>
                  <a:pt x="59" y="412"/>
                  <a:pt x="58" y="412"/>
                  <a:pt x="55" y="412"/>
                </a:cubicBezTo>
                <a:cubicBezTo>
                  <a:pt x="51" y="412"/>
                  <a:pt x="48" y="412"/>
                  <a:pt x="48" y="412"/>
                </a:cubicBezTo>
                <a:cubicBezTo>
                  <a:pt x="46" y="412"/>
                  <a:pt x="46" y="412"/>
                  <a:pt x="46" y="412"/>
                </a:cubicBezTo>
                <a:cubicBezTo>
                  <a:pt x="46" y="412"/>
                  <a:pt x="46" y="412"/>
                  <a:pt x="46" y="412"/>
                </a:cubicBezTo>
                <a:cubicBezTo>
                  <a:pt x="48" y="411"/>
                  <a:pt x="48" y="411"/>
                  <a:pt x="46" y="411"/>
                </a:cubicBezTo>
                <a:cubicBezTo>
                  <a:pt x="46" y="410"/>
                  <a:pt x="44" y="410"/>
                  <a:pt x="44" y="410"/>
                </a:cubicBezTo>
                <a:cubicBezTo>
                  <a:pt x="39" y="408"/>
                  <a:pt x="38" y="407"/>
                  <a:pt x="35" y="405"/>
                </a:cubicBezTo>
                <a:cubicBezTo>
                  <a:pt x="33" y="404"/>
                  <a:pt x="30" y="402"/>
                  <a:pt x="23" y="398"/>
                </a:cubicBezTo>
                <a:cubicBezTo>
                  <a:pt x="19" y="397"/>
                  <a:pt x="16" y="398"/>
                  <a:pt x="12" y="401"/>
                </a:cubicBezTo>
                <a:cubicBezTo>
                  <a:pt x="7" y="407"/>
                  <a:pt x="5" y="421"/>
                  <a:pt x="5" y="430"/>
                </a:cubicBezTo>
                <a:cubicBezTo>
                  <a:pt x="6" y="437"/>
                  <a:pt x="5" y="443"/>
                  <a:pt x="3" y="449"/>
                </a:cubicBezTo>
                <a:cubicBezTo>
                  <a:pt x="3" y="454"/>
                  <a:pt x="2" y="459"/>
                  <a:pt x="2" y="466"/>
                </a:cubicBezTo>
                <a:cubicBezTo>
                  <a:pt x="0" y="483"/>
                  <a:pt x="7" y="504"/>
                  <a:pt x="21" y="504"/>
                </a:cubicBezTo>
                <a:lnTo>
                  <a:pt x="21" y="504"/>
                </a:lnTo>
                <a:close/>
                <a:moveTo>
                  <a:pt x="236" y="122"/>
                </a:moveTo>
                <a:lnTo>
                  <a:pt x="236" y="122"/>
                </a:lnTo>
                <a:cubicBezTo>
                  <a:pt x="234" y="120"/>
                  <a:pt x="233" y="120"/>
                  <a:pt x="233" y="119"/>
                </a:cubicBezTo>
                <a:cubicBezTo>
                  <a:pt x="233" y="119"/>
                  <a:pt x="233" y="119"/>
                  <a:pt x="234" y="117"/>
                </a:cubicBezTo>
                <a:cubicBezTo>
                  <a:pt x="238" y="117"/>
                  <a:pt x="240" y="116"/>
                  <a:pt x="240" y="116"/>
                </a:cubicBezTo>
                <a:cubicBezTo>
                  <a:pt x="240" y="116"/>
                  <a:pt x="240" y="116"/>
                  <a:pt x="240" y="116"/>
                </a:cubicBezTo>
                <a:cubicBezTo>
                  <a:pt x="240" y="116"/>
                  <a:pt x="240" y="116"/>
                  <a:pt x="240" y="116"/>
                </a:cubicBezTo>
                <a:cubicBezTo>
                  <a:pt x="238" y="119"/>
                  <a:pt x="240" y="125"/>
                  <a:pt x="240" y="125"/>
                </a:cubicBezTo>
                <a:cubicBezTo>
                  <a:pt x="238" y="125"/>
                  <a:pt x="238" y="125"/>
                  <a:pt x="238" y="125"/>
                </a:cubicBezTo>
                <a:cubicBezTo>
                  <a:pt x="238" y="123"/>
                  <a:pt x="237" y="123"/>
                  <a:pt x="236" y="122"/>
                </a:cubicBezTo>
                <a:lnTo>
                  <a:pt x="236" y="122"/>
                </a:lnTo>
                <a:close/>
              </a:path>
            </a:pathLst>
          </a:custGeom>
          <a:noFill/>
          <a:ln w="12700"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sp>
        <p:nvSpPr>
          <p:cNvPr id="2" name="Title 1"/>
          <p:cNvSpPr>
            <a:spLocks noGrp="1"/>
          </p:cNvSpPr>
          <p:nvPr>
            <p:ph type="title"/>
          </p:nvPr>
        </p:nvSpPr>
        <p:spPr/>
        <p:txBody>
          <a:bodyPr>
            <a:normAutofit fontScale="90000"/>
          </a:bodyPr>
          <a:lstStyle/>
          <a:p>
            <a:r>
              <a:rPr lang="en-US" altLang="zh-CN" dirty="0"/>
              <a:t>SAP HANA </a:t>
            </a:r>
            <a:r>
              <a:rPr lang="zh-CN" altLang="en-US" dirty="0"/>
              <a:t>数据管理套件</a:t>
            </a:r>
            <a:r>
              <a:rPr dirty="0">
                <a:latin typeface="Arial"/>
                <a:ea typeface="微软雅黑"/>
                <a:cs typeface="SimSun"/>
              </a:rPr>
              <a:t>：SAP 的核心</a:t>
            </a:r>
          </a:p>
        </p:txBody>
      </p:sp>
      <p:sp>
        <p:nvSpPr>
          <p:cNvPr id="93" name="Oval 92"/>
          <p:cNvSpPr>
            <a:spLocks noChangeAspect="1"/>
          </p:cNvSpPr>
          <p:nvPr/>
        </p:nvSpPr>
        <p:spPr bwMode="gray">
          <a:xfrm>
            <a:off x="4278675" y="1550469"/>
            <a:ext cx="4139760" cy="4140500"/>
          </a:xfrm>
          <a:prstGeom prst="ellipse">
            <a:avLst/>
          </a:prstGeom>
          <a:noFill/>
          <a:ln w="19050" algn="ctr">
            <a:solidFill>
              <a:schemeClr val="tx2"/>
            </a:solidFill>
            <a:miter lim="800000"/>
            <a:headEnd/>
            <a:tailEnd/>
          </a:ln>
        </p:spPr>
        <p:txBody>
          <a:bodyPr lIns="89973" tIns="71977" rIns="89973" bIns="71977" rtlCol="0" anchor="ctr"/>
          <a:lstStyle/>
          <a:p>
            <a:pPr algn="ctr" fontAlgn="base">
              <a:spcBef>
                <a:spcPct val="50000"/>
              </a:spcBef>
              <a:spcAft>
                <a:spcPct val="0"/>
              </a:spcAft>
              <a:buClr>
                <a:srgbClr val="F0AB00"/>
              </a:buClr>
              <a:buSzPct val="80000"/>
            </a:pPr>
            <a:endParaRPr lang="de-DE" sz="1997" kern="0" dirty="0" err="1">
              <a:solidFill>
                <a:srgbClr val="000000"/>
              </a:solidFill>
              <a:ea typeface="微软雅黑"/>
              <a:cs typeface="Arial" panose="020B0604020202020204" pitchFamily="34" charset="0"/>
            </a:endParaRPr>
          </a:p>
        </p:txBody>
      </p:sp>
      <p:sp>
        <p:nvSpPr>
          <p:cNvPr id="94" name="Textfeld 28"/>
          <p:cNvSpPr txBox="1"/>
          <p:nvPr/>
        </p:nvSpPr>
        <p:spPr>
          <a:xfrm>
            <a:off x="5745244" y="6031899"/>
            <a:ext cx="1231086" cy="353603"/>
          </a:xfrm>
          <a:prstGeom prst="rect">
            <a:avLst/>
          </a:prstGeom>
          <a:noFill/>
        </p:spPr>
        <p:txBody>
          <a:bodyPr wrap="none" lIns="38090" tIns="38090" rIns="38090" bIns="38090" rtlCol="0" anchor="ctr" anchorCtr="0">
            <a:spAutoFit/>
          </a:bodyPr>
          <a:lstStyle/>
          <a:p>
            <a:pPr algn="ctr" defTabSz="967221">
              <a:buClr>
                <a:srgbClr val="F0AB00"/>
              </a:buClr>
              <a:buSzPct val="80000"/>
              <a:defRPr/>
            </a:pPr>
            <a:r>
              <a:rPr lang="en-US" sz="1798" b="1" kern="0" dirty="0" err="1">
                <a:ea typeface="微软雅黑"/>
                <a:cs typeface="SimSun"/>
              </a:rPr>
              <a:t>分析和洞察</a:t>
            </a:r>
            <a:endParaRPr lang="en-US" sz="1798" b="1" kern="0" dirty="0">
              <a:ea typeface="微软雅黑"/>
              <a:cs typeface="SimSun"/>
            </a:endParaRPr>
          </a:p>
        </p:txBody>
      </p:sp>
      <p:sp>
        <p:nvSpPr>
          <p:cNvPr id="95" name="Textfeld 29"/>
          <p:cNvSpPr txBox="1"/>
          <p:nvPr/>
        </p:nvSpPr>
        <p:spPr>
          <a:xfrm>
            <a:off x="960602" y="5430454"/>
            <a:ext cx="2519854" cy="564237"/>
          </a:xfrm>
          <a:prstGeom prst="rect">
            <a:avLst/>
          </a:prstGeom>
          <a:noFill/>
        </p:spPr>
        <p:txBody>
          <a:bodyPr wrap="square" lIns="38090" tIns="38090" rIns="38090" bIns="38090" rtlCol="0" anchor="ctr" anchorCtr="0">
            <a:spAutoFit/>
          </a:bodyPr>
          <a:lstStyle/>
          <a:p>
            <a:pPr algn="r" defTabSz="967221">
              <a:lnSpc>
                <a:spcPts val="1858"/>
              </a:lnSpc>
              <a:buClr>
                <a:srgbClr val="F0AB00"/>
              </a:buClr>
              <a:buSzPct val="80000"/>
              <a:defRPr/>
            </a:pPr>
            <a:r>
              <a:rPr lang="en-US" sz="1798" b="1" kern="0" dirty="0" err="1">
                <a:ea typeface="微软雅黑"/>
                <a:cs typeface="SimSun"/>
              </a:rPr>
              <a:t>员工</a:t>
            </a:r>
            <a:br>
              <a:rPr lang="en-US" sz="1798" b="1" kern="0" dirty="0">
                <a:ea typeface="微软雅黑"/>
                <a:cs typeface="SimSun"/>
              </a:rPr>
            </a:br>
            <a:r>
              <a:rPr lang="en-US" sz="1798" b="1" kern="0" dirty="0" err="1">
                <a:ea typeface="微软雅黑"/>
                <a:cs typeface="SimSun"/>
              </a:rPr>
              <a:t>敬业度</a:t>
            </a:r>
            <a:endParaRPr lang="en-US" sz="1798" b="1" kern="0" dirty="0">
              <a:ea typeface="微软雅黑"/>
              <a:cs typeface="SimSun"/>
            </a:endParaRPr>
          </a:p>
        </p:txBody>
      </p:sp>
      <p:sp>
        <p:nvSpPr>
          <p:cNvPr id="96" name="Textfeld 31"/>
          <p:cNvSpPr txBox="1"/>
          <p:nvPr/>
        </p:nvSpPr>
        <p:spPr>
          <a:xfrm>
            <a:off x="8750179" y="5397432"/>
            <a:ext cx="2519854" cy="630281"/>
          </a:xfrm>
          <a:prstGeom prst="rect">
            <a:avLst/>
          </a:prstGeom>
          <a:noFill/>
        </p:spPr>
        <p:txBody>
          <a:bodyPr wrap="square" lIns="38090" tIns="38090" rIns="38090" bIns="38090" rtlCol="0" anchor="ctr" anchorCtr="0">
            <a:spAutoFit/>
          </a:bodyPr>
          <a:lstStyle/>
          <a:p>
            <a:pPr defTabSz="967221">
              <a:buClr>
                <a:srgbClr val="F0AB00"/>
              </a:buClr>
              <a:buSzPct val="80000"/>
              <a:defRPr/>
            </a:pPr>
            <a:r>
              <a:rPr lang="en-US" sz="1798" b="1" kern="0" dirty="0" err="1">
                <a:ea typeface="微软雅黑"/>
                <a:cs typeface="SimSun"/>
              </a:rPr>
              <a:t>客户</a:t>
            </a:r>
            <a:br>
              <a:rPr lang="en-US" sz="1798" b="1" kern="0" dirty="0">
                <a:ea typeface="微软雅黑"/>
                <a:cs typeface="SimSun"/>
              </a:rPr>
            </a:br>
            <a:r>
              <a:rPr lang="en-US" sz="1798" b="1" kern="0" dirty="0" err="1">
                <a:ea typeface="微软雅黑"/>
                <a:cs typeface="SimSun"/>
              </a:rPr>
              <a:t>体验</a:t>
            </a:r>
            <a:endParaRPr lang="en-US" sz="1798" b="1" kern="0" dirty="0">
              <a:ea typeface="微软雅黑"/>
              <a:cs typeface="SimSun"/>
            </a:endParaRPr>
          </a:p>
        </p:txBody>
      </p:sp>
      <p:sp>
        <p:nvSpPr>
          <p:cNvPr id="97" name="Textfeld 32"/>
          <p:cNvSpPr txBox="1"/>
          <p:nvPr/>
        </p:nvSpPr>
        <p:spPr>
          <a:xfrm>
            <a:off x="7326763" y="5484774"/>
            <a:ext cx="384701" cy="26159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预测</a:t>
            </a:r>
          </a:p>
        </p:txBody>
      </p:sp>
      <p:sp>
        <p:nvSpPr>
          <p:cNvPr id="98" name="Textfeld 33"/>
          <p:cNvSpPr txBox="1"/>
          <p:nvPr/>
        </p:nvSpPr>
        <p:spPr>
          <a:xfrm>
            <a:off x="2748081" y="3925965"/>
            <a:ext cx="1535696" cy="446256"/>
          </a:xfrm>
          <a:prstGeom prst="rect">
            <a:avLst/>
          </a:prstGeom>
          <a:noFill/>
        </p:spPr>
        <p:txBody>
          <a:bodyPr wrap="squar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SAP Leonardo Internet of Things</a:t>
            </a:r>
          </a:p>
        </p:txBody>
      </p:sp>
      <p:sp>
        <p:nvSpPr>
          <p:cNvPr id="99" name="Textfeld 36"/>
          <p:cNvSpPr txBox="1"/>
          <p:nvPr/>
        </p:nvSpPr>
        <p:spPr>
          <a:xfrm>
            <a:off x="8372819" y="2828317"/>
            <a:ext cx="1416713" cy="261590"/>
          </a:xfrm>
          <a:prstGeom prst="rect">
            <a:avLst/>
          </a:prstGeom>
          <a:noFill/>
        </p:spPr>
        <p:txBody>
          <a:bodyPr wrap="square" lIns="38090" tIns="38090" rIns="38090" bIns="38090" rtlCol="0" anchor="ctr" anchorCtr="0">
            <a:spAutoFit/>
          </a:bodyPr>
          <a:lstStyle/>
          <a:p>
            <a:pPr defTabSz="967221">
              <a:spcBef>
                <a:spcPct val="50000"/>
              </a:spcBef>
              <a:buClr>
                <a:srgbClr val="FFFFFF"/>
              </a:buClr>
              <a:buSzPct val="120000"/>
              <a:defRPr/>
            </a:pPr>
            <a:r>
              <a:rPr lang="en-US" sz="1200" kern="0" dirty="0">
                <a:solidFill>
                  <a:schemeClr val="tx1">
                    <a:lumMod val="75000"/>
                  </a:schemeClr>
                </a:solidFill>
                <a:ea typeface="微软雅黑"/>
                <a:cs typeface="SimSun"/>
              </a:rPr>
              <a:t>客户特定与第三方</a:t>
            </a:r>
          </a:p>
        </p:txBody>
      </p:sp>
      <p:sp>
        <p:nvSpPr>
          <p:cNvPr id="100" name="Textfeld 37"/>
          <p:cNvSpPr txBox="1"/>
          <p:nvPr/>
        </p:nvSpPr>
        <p:spPr>
          <a:xfrm>
            <a:off x="8440927" y="3920691"/>
            <a:ext cx="1644818" cy="446256"/>
          </a:xfrm>
          <a:prstGeom prst="rect">
            <a:avLst/>
          </a:prstGeom>
          <a:noFill/>
        </p:spPr>
        <p:txBody>
          <a:bodyPr wrap="square" lIns="38090" tIns="38090" rIns="38090" bIns="38090" rtlCol="0" anchor="ctr" anchorCtr="0">
            <a:spAutoFit/>
          </a:bodyPr>
          <a:lstStyle/>
          <a:p>
            <a:pPr defTabSz="967221">
              <a:spcBef>
                <a:spcPct val="50000"/>
              </a:spcBef>
              <a:buClr>
                <a:srgbClr val="F0AB00"/>
              </a:buClr>
              <a:buSzPct val="80000"/>
              <a:defRPr/>
            </a:pPr>
            <a:r>
              <a:rPr lang="en-US" sz="1200" kern="0" dirty="0">
                <a:solidFill>
                  <a:schemeClr val="tx1">
                    <a:lumMod val="75000"/>
                  </a:schemeClr>
                </a:solidFill>
                <a:ea typeface="微软雅黑"/>
                <a:cs typeface="SimSun"/>
              </a:rPr>
              <a:t>SAP Leonardo Machine Learning</a:t>
            </a:r>
          </a:p>
        </p:txBody>
      </p:sp>
      <p:sp>
        <p:nvSpPr>
          <p:cNvPr id="101" name="Textfeld 59"/>
          <p:cNvSpPr txBox="1"/>
          <p:nvPr/>
        </p:nvSpPr>
        <p:spPr>
          <a:xfrm>
            <a:off x="3256409" y="2852271"/>
            <a:ext cx="1000254" cy="26159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行业解决方案</a:t>
            </a:r>
          </a:p>
        </p:txBody>
      </p:sp>
      <p:sp>
        <p:nvSpPr>
          <p:cNvPr id="102" name="Textfeld 31"/>
          <p:cNvSpPr txBox="1"/>
          <p:nvPr/>
        </p:nvSpPr>
        <p:spPr>
          <a:xfrm>
            <a:off x="8875014" y="3304935"/>
            <a:ext cx="1000254" cy="630281"/>
          </a:xfrm>
          <a:prstGeom prst="rect">
            <a:avLst/>
          </a:prstGeom>
          <a:noFill/>
        </p:spPr>
        <p:txBody>
          <a:bodyPr wrap="none" lIns="38090" tIns="38090" rIns="38090" bIns="38090" rtlCol="0" anchor="ctr" anchorCtr="0">
            <a:spAutoFit/>
          </a:bodyPr>
          <a:lstStyle/>
          <a:p>
            <a:pPr defTabSz="967221">
              <a:buClr>
                <a:srgbClr val="F0AB00"/>
              </a:buClr>
              <a:buSzPct val="80000"/>
              <a:defRPr/>
            </a:pPr>
            <a:r>
              <a:rPr lang="en-US" sz="1798" b="1" kern="0" dirty="0" err="1">
                <a:ea typeface="微软雅黑"/>
                <a:cs typeface="SimSun"/>
              </a:rPr>
              <a:t>物联网和</a:t>
            </a:r>
            <a:br>
              <a:rPr lang="en-US" sz="1798" b="1" kern="0" dirty="0">
                <a:ea typeface="微软雅黑"/>
                <a:cs typeface="SimSun"/>
              </a:rPr>
            </a:br>
            <a:r>
              <a:rPr lang="en-US" sz="1798" b="1" kern="0" dirty="0" err="1">
                <a:ea typeface="微软雅黑"/>
                <a:cs typeface="SimSun"/>
              </a:rPr>
              <a:t>供应链</a:t>
            </a:r>
            <a:endParaRPr lang="en-US" sz="1798" b="1" kern="0" dirty="0">
              <a:ea typeface="微软雅黑"/>
              <a:cs typeface="SimSun"/>
            </a:endParaRPr>
          </a:p>
        </p:txBody>
      </p:sp>
      <p:sp>
        <p:nvSpPr>
          <p:cNvPr id="103" name="Textfeld 33"/>
          <p:cNvSpPr txBox="1"/>
          <p:nvPr/>
        </p:nvSpPr>
        <p:spPr>
          <a:xfrm>
            <a:off x="1746089" y="3325078"/>
            <a:ext cx="1516832" cy="564237"/>
          </a:xfrm>
          <a:prstGeom prst="rect">
            <a:avLst/>
          </a:prstGeom>
          <a:noFill/>
        </p:spPr>
        <p:txBody>
          <a:bodyPr wrap="square" lIns="38090" tIns="38090" rIns="38090" bIns="38090" rtlCol="0" anchor="ctr" anchorCtr="0">
            <a:spAutoFit/>
          </a:bodyPr>
          <a:lstStyle>
            <a:defPPr>
              <a:defRPr lang="de-DE"/>
            </a:defPPr>
            <a:lvl1pPr algn="r" defTabSz="967608" fontAlgn="base">
              <a:spcAft>
                <a:spcPct val="0"/>
              </a:spcAft>
              <a:buClr>
                <a:srgbClr val="F0AB00"/>
              </a:buClr>
              <a:buSzPct val="80000"/>
              <a:defRPr kern="0">
                <a:solidFill>
                  <a:schemeClr val="accent1"/>
                </a:solidFill>
                <a:latin typeface="Arial" panose="020B0604020202020204" pitchFamily="34" charset="0"/>
                <a:ea typeface="Arial Unicode MS" pitchFamily="34" charset="-128"/>
                <a:cs typeface="Arial" panose="020B0604020202020204" pitchFamily="34" charset="0"/>
              </a:defRPr>
            </a:lvl1pPr>
          </a:lstStyle>
          <a:p>
            <a:pPr>
              <a:lnSpc>
                <a:spcPts val="1858"/>
              </a:lnSpc>
            </a:pPr>
            <a:r>
              <a:rPr lang="en-US" sz="1798" b="1" dirty="0" err="1">
                <a:solidFill>
                  <a:schemeClr val="tx1"/>
                </a:solidFill>
                <a:latin typeface="Arial"/>
                <a:ea typeface="微软雅黑"/>
                <a:cs typeface="SimSun"/>
              </a:rPr>
              <a:t>机器</a:t>
            </a:r>
            <a:br>
              <a:rPr lang="en-US" sz="1798" b="1" dirty="0">
                <a:solidFill>
                  <a:schemeClr val="tx1"/>
                </a:solidFill>
                <a:latin typeface="Arial"/>
                <a:ea typeface="微软雅黑"/>
                <a:cs typeface="SimSun"/>
              </a:rPr>
            </a:br>
            <a:r>
              <a:rPr lang="en-US" sz="1798" b="1" dirty="0" err="1">
                <a:solidFill>
                  <a:schemeClr val="tx1"/>
                </a:solidFill>
                <a:latin typeface="Arial"/>
                <a:ea typeface="微软雅黑"/>
                <a:cs typeface="SimSun"/>
              </a:rPr>
              <a:t>学习</a:t>
            </a:r>
            <a:endParaRPr lang="en-US" sz="1798" b="1" dirty="0">
              <a:solidFill>
                <a:schemeClr val="tx1"/>
              </a:solidFill>
              <a:latin typeface="Arial"/>
              <a:ea typeface="微软雅黑"/>
              <a:cs typeface="SimSun"/>
            </a:endParaRPr>
          </a:p>
        </p:txBody>
      </p:sp>
      <p:sp>
        <p:nvSpPr>
          <p:cNvPr id="104" name="Textfeld 33"/>
          <p:cNvSpPr txBox="1"/>
          <p:nvPr/>
        </p:nvSpPr>
        <p:spPr>
          <a:xfrm>
            <a:off x="8202952" y="4548721"/>
            <a:ext cx="862349" cy="26158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SAP Hybris</a:t>
            </a:r>
          </a:p>
        </p:txBody>
      </p:sp>
      <p:sp>
        <p:nvSpPr>
          <p:cNvPr id="105" name="TextBox 104"/>
          <p:cNvSpPr txBox="1"/>
          <p:nvPr/>
        </p:nvSpPr>
        <p:spPr>
          <a:xfrm>
            <a:off x="2841871" y="4497661"/>
            <a:ext cx="1675118" cy="446256"/>
          </a:xfrm>
          <a:prstGeom prst="rect">
            <a:avLst/>
          </a:prstGeom>
          <a:noFill/>
        </p:spPr>
        <p:txBody>
          <a:bodyPr wrap="none" lIns="38090" tIns="38090" rIns="38090" bIns="38090" rtlCol="0" anchor="ctr" anchorCtr="0">
            <a:spAutoFit/>
          </a:bodyPr>
          <a:lstStyle>
            <a:defPPr>
              <a:defRPr lang="de-DE"/>
            </a:defPPr>
            <a:lvl1pPr algn="ctr" defTabSz="967705" fontAlgn="base">
              <a:spcBef>
                <a:spcPct val="50000"/>
              </a:spcBef>
              <a:spcAft>
                <a:spcPct val="0"/>
              </a:spcAft>
              <a:buClr>
                <a:srgbClr val="F0AB00"/>
              </a:buClr>
              <a:buSzPct val="80000"/>
              <a:defRPr sz="1400" b="1" kern="0">
                <a:latin typeface="Bradley Hand ITC" panose="03070402050302030203" pitchFamily="66" charset="0"/>
                <a:ea typeface="Arial Unicode MS" pitchFamily="34" charset="-128"/>
                <a:cs typeface="Arial Unicode MS" pitchFamily="34" charset="-128"/>
              </a:defRPr>
            </a:lvl1pPr>
          </a:lstStyle>
          <a:p>
            <a:pPr algn="r"/>
            <a:r>
              <a:rPr lang="en-US" sz="1200" b="0" dirty="0">
                <a:solidFill>
                  <a:schemeClr val="tx1">
                    <a:lumMod val="75000"/>
                  </a:schemeClr>
                </a:solidFill>
                <a:latin typeface="Arial"/>
                <a:ea typeface="微软雅黑"/>
                <a:cs typeface="SimSun"/>
              </a:rPr>
              <a:t>SAP SuccessFactors，</a:t>
            </a:r>
            <a:br>
              <a:rPr dirty="0">
                <a:latin typeface="Arial"/>
                <a:ea typeface="微软雅黑"/>
              </a:rPr>
            </a:br>
            <a:r>
              <a:rPr lang="en-US" sz="1200" b="0" dirty="0">
                <a:solidFill>
                  <a:schemeClr val="tx1">
                    <a:lumMod val="75000"/>
                  </a:schemeClr>
                </a:solidFill>
                <a:latin typeface="Arial"/>
                <a:ea typeface="微软雅黑"/>
                <a:cs typeface="SimSun"/>
              </a:rPr>
              <a:t>SAP Fieldglass</a:t>
            </a:r>
          </a:p>
        </p:txBody>
      </p:sp>
      <p:sp>
        <p:nvSpPr>
          <p:cNvPr id="106" name="Textfeld 30"/>
          <p:cNvSpPr txBox="1"/>
          <p:nvPr/>
        </p:nvSpPr>
        <p:spPr>
          <a:xfrm>
            <a:off x="8750179" y="1167437"/>
            <a:ext cx="2519854" cy="564237"/>
          </a:xfrm>
          <a:prstGeom prst="rect">
            <a:avLst/>
          </a:prstGeom>
          <a:noFill/>
        </p:spPr>
        <p:txBody>
          <a:bodyPr wrap="square" lIns="38090" tIns="38090" rIns="38090" bIns="38090" rtlCol="0" anchor="ctr" anchorCtr="0">
            <a:spAutoFit/>
          </a:bodyPr>
          <a:lstStyle/>
          <a:p>
            <a:pPr defTabSz="967221">
              <a:lnSpc>
                <a:spcPts val="1858"/>
              </a:lnSpc>
              <a:buClr>
                <a:srgbClr val="F0AB00"/>
              </a:buClr>
              <a:buSzPct val="80000"/>
              <a:defRPr/>
            </a:pPr>
            <a:r>
              <a:rPr lang="en-US" sz="1798" b="1" kern="0" dirty="0" err="1">
                <a:ea typeface="微软雅黑"/>
                <a:cs typeface="SimSun"/>
              </a:rPr>
              <a:t>定制</a:t>
            </a:r>
            <a:br>
              <a:rPr lang="en-US" sz="1798" b="1" kern="0" dirty="0">
                <a:ea typeface="微软雅黑"/>
                <a:cs typeface="SimSun"/>
              </a:rPr>
            </a:br>
            <a:r>
              <a:rPr lang="en-US" sz="1798" b="1" kern="0" dirty="0" err="1">
                <a:ea typeface="微软雅黑"/>
                <a:cs typeface="SimSun"/>
              </a:rPr>
              <a:t>应用</a:t>
            </a:r>
            <a:endParaRPr lang="en-US" sz="1798" b="1" kern="0" dirty="0">
              <a:ea typeface="微软雅黑"/>
              <a:cs typeface="SimSun"/>
            </a:endParaRPr>
          </a:p>
        </p:txBody>
      </p:sp>
      <p:sp>
        <p:nvSpPr>
          <p:cNvPr id="107" name="Textfeld 29"/>
          <p:cNvSpPr txBox="1"/>
          <p:nvPr/>
        </p:nvSpPr>
        <p:spPr>
          <a:xfrm>
            <a:off x="960602" y="1167437"/>
            <a:ext cx="2519854" cy="564237"/>
          </a:xfrm>
          <a:prstGeom prst="rect">
            <a:avLst/>
          </a:prstGeom>
          <a:noFill/>
        </p:spPr>
        <p:txBody>
          <a:bodyPr wrap="square" lIns="38090" tIns="38090" rIns="38090" bIns="38090" rtlCol="0" anchor="ctr" anchorCtr="0">
            <a:spAutoFit/>
          </a:bodyPr>
          <a:lstStyle/>
          <a:p>
            <a:pPr algn="r" defTabSz="967221">
              <a:lnSpc>
                <a:spcPts val="1858"/>
              </a:lnSpc>
              <a:buClr>
                <a:srgbClr val="F0AB00"/>
              </a:buClr>
              <a:buSzPct val="80000"/>
              <a:defRPr/>
            </a:pPr>
            <a:r>
              <a:rPr lang="en-US" sz="1798" b="1" kern="0" dirty="0">
                <a:ea typeface="微软雅黑"/>
                <a:cs typeface="SimSun"/>
              </a:rPr>
              <a:t>支出 </a:t>
            </a:r>
            <a:br>
              <a:rPr>
                <a:ea typeface="微软雅黑"/>
              </a:rPr>
            </a:br>
            <a:r>
              <a:rPr lang="en-US" sz="1798" b="1" kern="0" dirty="0">
                <a:ea typeface="微软雅黑"/>
                <a:cs typeface="SimSun"/>
              </a:rPr>
              <a:t>管理</a:t>
            </a:r>
          </a:p>
        </p:txBody>
      </p:sp>
      <p:sp>
        <p:nvSpPr>
          <p:cNvPr id="108" name="Textfeld 59"/>
          <p:cNvSpPr txBox="1"/>
          <p:nvPr/>
        </p:nvSpPr>
        <p:spPr>
          <a:xfrm>
            <a:off x="2686589" y="2265610"/>
            <a:ext cx="1870685" cy="26159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SAP Ariba 和 SAP Concur</a:t>
            </a:r>
          </a:p>
        </p:txBody>
      </p:sp>
      <p:sp>
        <p:nvSpPr>
          <p:cNvPr id="109" name="Textfeld 33"/>
          <p:cNvSpPr txBox="1"/>
          <p:nvPr/>
        </p:nvSpPr>
        <p:spPr>
          <a:xfrm>
            <a:off x="4589140" y="5453510"/>
            <a:ext cx="852777" cy="446256"/>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SAP Digital</a:t>
            </a:r>
            <a:br>
              <a:rPr>
                <a:ea typeface="微软雅黑"/>
              </a:rPr>
            </a:br>
            <a:r>
              <a:rPr lang="en-US" sz="1200" kern="0" dirty="0">
                <a:solidFill>
                  <a:schemeClr val="tx1">
                    <a:lumMod val="75000"/>
                  </a:schemeClr>
                </a:solidFill>
                <a:ea typeface="微软雅黑"/>
                <a:cs typeface="SimSun"/>
              </a:rPr>
              <a:t>Boardroom</a:t>
            </a:r>
          </a:p>
        </p:txBody>
      </p:sp>
      <p:sp>
        <p:nvSpPr>
          <p:cNvPr id="110" name="Textfeld 33"/>
          <p:cNvSpPr txBox="1"/>
          <p:nvPr/>
        </p:nvSpPr>
        <p:spPr>
          <a:xfrm>
            <a:off x="8120574" y="2186363"/>
            <a:ext cx="538589" cy="26159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微服务</a:t>
            </a:r>
            <a:endParaRPr lang="zh-CN" sz="1200" kern="0" dirty="0">
              <a:solidFill>
                <a:schemeClr val="tx1">
                  <a:lumMod val="75000"/>
                </a:schemeClr>
              </a:solidFill>
              <a:ea typeface="微软雅黑"/>
              <a:cs typeface="SimSun"/>
            </a:endParaRPr>
          </a:p>
        </p:txBody>
      </p:sp>
      <p:sp>
        <p:nvSpPr>
          <p:cNvPr id="111" name="Oval 110"/>
          <p:cNvSpPr>
            <a:spLocks noChangeAspect="1"/>
          </p:cNvSpPr>
          <p:nvPr/>
        </p:nvSpPr>
        <p:spPr bwMode="gray">
          <a:xfrm>
            <a:off x="4976629" y="1931804"/>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2" name="Oval 111"/>
          <p:cNvSpPr>
            <a:spLocks noChangeAspect="1"/>
          </p:cNvSpPr>
          <p:nvPr/>
        </p:nvSpPr>
        <p:spPr bwMode="gray">
          <a:xfrm>
            <a:off x="4610680" y="2389647"/>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3" name="Oval 112"/>
          <p:cNvSpPr>
            <a:spLocks noChangeAspect="1"/>
          </p:cNvSpPr>
          <p:nvPr/>
        </p:nvSpPr>
        <p:spPr bwMode="gray">
          <a:xfrm>
            <a:off x="4782675" y="4980918"/>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4" name="Oval 113"/>
          <p:cNvSpPr>
            <a:spLocks noChangeAspect="1"/>
          </p:cNvSpPr>
          <p:nvPr/>
        </p:nvSpPr>
        <p:spPr bwMode="gray">
          <a:xfrm>
            <a:off x="8343625" y="3548724"/>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5" name="Oval 114"/>
          <p:cNvSpPr>
            <a:spLocks noChangeAspect="1"/>
          </p:cNvSpPr>
          <p:nvPr/>
        </p:nvSpPr>
        <p:spPr bwMode="gray">
          <a:xfrm>
            <a:off x="4201596" y="3548724"/>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6" name="Oval 115"/>
          <p:cNvSpPr>
            <a:spLocks noChangeAspect="1"/>
          </p:cNvSpPr>
          <p:nvPr/>
        </p:nvSpPr>
        <p:spPr bwMode="gray">
          <a:xfrm>
            <a:off x="7598420" y="1934941"/>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17" name="Oval 116"/>
          <p:cNvSpPr>
            <a:spLocks noChangeAspect="1"/>
          </p:cNvSpPr>
          <p:nvPr/>
        </p:nvSpPr>
        <p:spPr bwMode="gray">
          <a:xfrm>
            <a:off x="6288792" y="5623773"/>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cxnSp>
        <p:nvCxnSpPr>
          <p:cNvPr id="118" name="Straight Connector 117"/>
          <p:cNvCxnSpPr>
            <a:stCxn id="94" idx="0"/>
          </p:cNvCxnSpPr>
          <p:nvPr/>
        </p:nvCxnSpPr>
        <p:spPr>
          <a:xfrm flipV="1">
            <a:off x="6360787" y="5767769"/>
            <a:ext cx="1" cy="2641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323908" y="3620719"/>
            <a:ext cx="87769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487616" y="3620719"/>
            <a:ext cx="34887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1" name="Oval 120"/>
          <p:cNvSpPr>
            <a:spLocks noChangeAspect="1"/>
          </p:cNvSpPr>
          <p:nvPr/>
        </p:nvSpPr>
        <p:spPr bwMode="gray">
          <a:xfrm>
            <a:off x="7765947" y="4980779"/>
            <a:ext cx="143992" cy="143992"/>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cxnSp>
        <p:nvCxnSpPr>
          <p:cNvPr id="122" name="Straight Connector 121"/>
          <p:cNvCxnSpPr/>
          <p:nvPr/>
        </p:nvCxnSpPr>
        <p:spPr>
          <a:xfrm>
            <a:off x="3763791" y="1416901"/>
            <a:ext cx="1233925" cy="50333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3" name="Oval 122"/>
          <p:cNvSpPr>
            <a:spLocks noChangeAspect="1"/>
          </p:cNvSpPr>
          <p:nvPr/>
        </p:nvSpPr>
        <p:spPr bwMode="gray">
          <a:xfrm>
            <a:off x="4328601" y="2978187"/>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cxnSp>
        <p:nvCxnSpPr>
          <p:cNvPr id="124" name="Straight Connector 123"/>
          <p:cNvCxnSpPr/>
          <p:nvPr/>
        </p:nvCxnSpPr>
        <p:spPr>
          <a:xfrm flipV="1">
            <a:off x="3504641" y="5103825"/>
            <a:ext cx="1299122" cy="39545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6" name="Oval 125"/>
          <p:cNvSpPr>
            <a:spLocks noChangeAspect="1"/>
          </p:cNvSpPr>
          <p:nvPr/>
        </p:nvSpPr>
        <p:spPr bwMode="gray">
          <a:xfrm>
            <a:off x="4503359" y="4613112"/>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27" name="Oval 126"/>
          <p:cNvSpPr>
            <a:spLocks noChangeAspect="1"/>
          </p:cNvSpPr>
          <p:nvPr/>
        </p:nvSpPr>
        <p:spPr bwMode="gray">
          <a:xfrm>
            <a:off x="4302421" y="4078254"/>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28" name="Oval 127"/>
          <p:cNvSpPr>
            <a:spLocks noChangeAspect="1"/>
          </p:cNvSpPr>
          <p:nvPr/>
        </p:nvSpPr>
        <p:spPr bwMode="gray">
          <a:xfrm>
            <a:off x="8101461" y="4613112"/>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29" name="Oval 128"/>
          <p:cNvSpPr>
            <a:spLocks noChangeAspect="1"/>
          </p:cNvSpPr>
          <p:nvPr/>
        </p:nvSpPr>
        <p:spPr bwMode="gray">
          <a:xfrm>
            <a:off x="5432978" y="5463621"/>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30" name="Oval 129"/>
          <p:cNvSpPr>
            <a:spLocks noChangeAspect="1"/>
          </p:cNvSpPr>
          <p:nvPr/>
        </p:nvSpPr>
        <p:spPr bwMode="gray">
          <a:xfrm>
            <a:off x="8317684" y="4078254"/>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31" name="Oval 130"/>
          <p:cNvSpPr>
            <a:spLocks noChangeAspect="1"/>
          </p:cNvSpPr>
          <p:nvPr/>
        </p:nvSpPr>
        <p:spPr bwMode="gray">
          <a:xfrm>
            <a:off x="8294318" y="2978187"/>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32" name="Oval 131"/>
          <p:cNvSpPr>
            <a:spLocks noChangeAspect="1"/>
          </p:cNvSpPr>
          <p:nvPr/>
        </p:nvSpPr>
        <p:spPr bwMode="gray">
          <a:xfrm>
            <a:off x="8000323" y="2389647"/>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33" name="Oval 132"/>
          <p:cNvSpPr>
            <a:spLocks noChangeAspect="1"/>
          </p:cNvSpPr>
          <p:nvPr/>
        </p:nvSpPr>
        <p:spPr bwMode="gray">
          <a:xfrm>
            <a:off x="7164144" y="5468172"/>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35" name="Rectangle 134"/>
          <p:cNvSpPr/>
          <p:nvPr/>
        </p:nvSpPr>
        <p:spPr>
          <a:xfrm>
            <a:off x="6371214" y="3133651"/>
            <a:ext cx="1060184" cy="261610"/>
          </a:xfrm>
          <a:prstGeom prst="rect">
            <a:avLst/>
          </a:prstGeom>
        </p:spPr>
        <p:txBody>
          <a:bodyPr wrap="square">
            <a:spAutoFit/>
          </a:bodyPr>
          <a:lstStyle/>
          <a:p>
            <a:pPr algn="ctr"/>
            <a:r>
              <a:rPr lang="en-US" sz="1100" kern="0" dirty="0">
                <a:solidFill>
                  <a:schemeClr val="bg1"/>
                </a:solidFill>
                <a:ea typeface="微软雅黑"/>
                <a:cs typeface="SimSun"/>
              </a:rPr>
              <a:t>商务智能</a:t>
            </a:r>
            <a:endParaRPr lang="zh-CN" sz="1100" b="1" dirty="0">
              <a:solidFill>
                <a:schemeClr val="bg1"/>
              </a:solidFill>
              <a:ea typeface="微软雅黑"/>
              <a:cs typeface="SimSun"/>
            </a:endParaRPr>
          </a:p>
        </p:txBody>
      </p:sp>
      <p:sp>
        <p:nvSpPr>
          <p:cNvPr id="138" name="Textfeld 59"/>
          <p:cNvSpPr txBox="1"/>
          <p:nvPr/>
        </p:nvSpPr>
        <p:spPr>
          <a:xfrm>
            <a:off x="6129249" y="1215820"/>
            <a:ext cx="538589" cy="261590"/>
          </a:xfrm>
          <a:prstGeom prst="rect">
            <a:avLst/>
          </a:prstGeom>
          <a:noFill/>
        </p:spPr>
        <p:txBody>
          <a:bodyPr wrap="none" lIns="38090" tIns="38090" rIns="38090" bIns="38090" rtlCol="0" anchor="ctr" anchorCtr="0">
            <a:spAutoFit/>
          </a:bodyPr>
          <a:lstStyle/>
          <a:p>
            <a:pPr algn="r" defTabSz="967221">
              <a:spcBef>
                <a:spcPct val="50000"/>
              </a:spcBef>
              <a:buClr>
                <a:srgbClr val="F0AB00"/>
              </a:buClr>
              <a:buSzPct val="80000"/>
              <a:defRPr/>
            </a:pPr>
            <a:r>
              <a:rPr lang="en-US" sz="1200" kern="0" dirty="0">
                <a:solidFill>
                  <a:schemeClr val="tx1">
                    <a:lumMod val="75000"/>
                  </a:schemeClr>
                </a:solidFill>
                <a:ea typeface="微软雅黑"/>
                <a:cs typeface="SimSun"/>
              </a:rPr>
              <a:t>区块链</a:t>
            </a:r>
          </a:p>
        </p:txBody>
      </p:sp>
      <p:sp>
        <p:nvSpPr>
          <p:cNvPr id="139" name="Oval 138"/>
          <p:cNvSpPr>
            <a:spLocks noChangeAspect="1"/>
          </p:cNvSpPr>
          <p:nvPr/>
        </p:nvSpPr>
        <p:spPr bwMode="gray">
          <a:xfrm>
            <a:off x="6350149" y="1512042"/>
            <a:ext cx="71996" cy="71996"/>
          </a:xfrm>
          <a:prstGeom prst="ellipse">
            <a:avLst/>
          </a:prstGeom>
          <a:solidFill>
            <a:schemeClr val="tx2"/>
          </a:solidFill>
          <a:ln>
            <a:headEnd/>
            <a:tailEnd/>
          </a:ln>
        </p:spPr>
        <p:style>
          <a:lnRef idx="2">
            <a:schemeClr val="accent3"/>
          </a:lnRef>
          <a:fillRef idx="1">
            <a:schemeClr val="lt1"/>
          </a:fillRef>
          <a:effectRef idx="0">
            <a:schemeClr val="accent3"/>
          </a:effectRef>
          <a:fontRef idx="minor">
            <a:schemeClr val="dk1"/>
          </a:fontRef>
        </p:style>
        <p:txBody>
          <a:bodyPr lIns="89973" tIns="71977" rIns="89973" bIns="71977" rtlCol="0" anchor="ctr"/>
          <a:lstStyle/>
          <a:p>
            <a:pPr algn="ctr" defTabSz="913944">
              <a:spcBef>
                <a:spcPct val="50000"/>
              </a:spcBef>
              <a:buClr>
                <a:srgbClr val="F0AB00"/>
              </a:buClr>
              <a:buSzPct val="80000"/>
            </a:pPr>
            <a:endParaRPr lang="de-DE" sz="1997" kern="0" dirty="0" err="1">
              <a:latin typeface="Arial"/>
              <a:ea typeface="微软雅黑"/>
              <a:cs typeface="Arial Unicode MS" pitchFamily="34" charset="-128"/>
            </a:endParaRPr>
          </a:p>
        </p:txBody>
      </p:sp>
      <p:sp>
        <p:nvSpPr>
          <p:cNvPr id="140" name="Textfeld 56"/>
          <p:cNvSpPr txBox="1"/>
          <p:nvPr/>
        </p:nvSpPr>
        <p:spPr>
          <a:xfrm>
            <a:off x="5202046" y="4724258"/>
            <a:ext cx="2382248" cy="692477"/>
          </a:xfrm>
          <a:prstGeom prst="rect">
            <a:avLst/>
          </a:prstGeom>
          <a:noFill/>
        </p:spPr>
        <p:txBody>
          <a:bodyPr wrap="square" lIns="38090" tIns="38090" rIns="38090" bIns="38090" rtlCol="0" anchor="ctr" anchorCtr="0">
            <a:spAutoFit/>
          </a:bodyPr>
          <a:lstStyle/>
          <a:p>
            <a:pPr algn="ctr" defTabSz="967221">
              <a:spcBef>
                <a:spcPct val="50000"/>
              </a:spcBef>
              <a:buClr>
                <a:srgbClr val="F0AB00"/>
              </a:buClr>
              <a:buSzPct val="80000"/>
              <a:defRPr/>
            </a:pPr>
            <a:r>
              <a:rPr lang="en-US" altLang="en-US" sz="2000" dirty="0">
                <a:ea typeface="微软雅黑"/>
              </a:rPr>
              <a:t>SAP HANA </a:t>
            </a:r>
            <a:br>
              <a:rPr lang="en-US" altLang="en-US" sz="2000" dirty="0">
                <a:ea typeface="微软雅黑"/>
              </a:rPr>
            </a:br>
            <a:r>
              <a:rPr lang="zh-CN" altLang="en-US" sz="2000" dirty="0">
                <a:ea typeface="微软雅黑"/>
              </a:rPr>
              <a:t>数据管理套件</a:t>
            </a:r>
            <a:endParaRPr lang="en-US" sz="2000" b="1" kern="0" dirty="0">
              <a:solidFill>
                <a:schemeClr val="accent3"/>
              </a:solidFill>
              <a:ea typeface="微软雅黑"/>
              <a:cs typeface="SimSun"/>
            </a:endParaRPr>
          </a:p>
        </p:txBody>
      </p:sp>
      <p:pic>
        <p:nvPicPr>
          <p:cNvPr id="144" name="Picture 143"/>
          <p:cNvPicPr>
            <a:picLocks noChangeAspect="1"/>
          </p:cNvPicPr>
          <p:nvPr/>
        </p:nvPicPr>
        <p:blipFill>
          <a:blip r:embed="rId3"/>
          <a:stretch>
            <a:fillRect/>
          </a:stretch>
        </p:blipFill>
        <p:spPr>
          <a:xfrm>
            <a:off x="3387288" y="1968799"/>
            <a:ext cx="292092" cy="292092"/>
          </a:xfrm>
          <a:prstGeom prst="rect">
            <a:avLst/>
          </a:prstGeom>
        </p:spPr>
      </p:pic>
      <p:pic>
        <p:nvPicPr>
          <p:cNvPr id="145" name="Picture 144"/>
          <p:cNvPicPr>
            <a:picLocks noChangeAspect="1"/>
          </p:cNvPicPr>
          <p:nvPr/>
        </p:nvPicPr>
        <p:blipFill rotWithShape="1">
          <a:blip r:embed="rId4"/>
          <a:srcRect l="18140" b="10224"/>
          <a:stretch/>
        </p:blipFill>
        <p:spPr>
          <a:xfrm>
            <a:off x="3057007" y="4856374"/>
            <a:ext cx="374254" cy="376239"/>
          </a:xfrm>
          <a:prstGeom prst="rect">
            <a:avLst/>
          </a:prstGeom>
        </p:spPr>
      </p:pic>
      <p:pic>
        <p:nvPicPr>
          <p:cNvPr id="146" name="Picture 145"/>
          <p:cNvPicPr>
            <a:picLocks noChangeAspect="1"/>
          </p:cNvPicPr>
          <p:nvPr/>
        </p:nvPicPr>
        <p:blipFill>
          <a:blip r:embed="rId5"/>
          <a:stretch>
            <a:fillRect/>
          </a:stretch>
        </p:blipFill>
        <p:spPr>
          <a:xfrm>
            <a:off x="2886046" y="1964370"/>
            <a:ext cx="406388" cy="292092"/>
          </a:xfrm>
          <a:prstGeom prst="rect">
            <a:avLst/>
          </a:prstGeom>
        </p:spPr>
      </p:pic>
      <p:pic>
        <p:nvPicPr>
          <p:cNvPr id="147" name="Picture 146"/>
          <p:cNvPicPr>
            <a:picLocks noChangeAspect="1"/>
          </p:cNvPicPr>
          <p:nvPr/>
        </p:nvPicPr>
        <p:blipFill>
          <a:blip r:embed="rId6"/>
          <a:stretch>
            <a:fillRect/>
          </a:stretch>
        </p:blipFill>
        <p:spPr>
          <a:xfrm>
            <a:off x="2508601" y="4471629"/>
            <a:ext cx="304792" cy="292092"/>
          </a:xfrm>
          <a:prstGeom prst="rect">
            <a:avLst/>
          </a:prstGeom>
        </p:spPr>
      </p:pic>
      <p:pic>
        <p:nvPicPr>
          <p:cNvPr id="148" name="Picture 147"/>
          <p:cNvPicPr>
            <a:picLocks noChangeAspect="1"/>
          </p:cNvPicPr>
          <p:nvPr/>
        </p:nvPicPr>
        <p:blipFill>
          <a:blip r:embed="rId7"/>
          <a:stretch>
            <a:fillRect/>
          </a:stretch>
        </p:blipFill>
        <p:spPr>
          <a:xfrm>
            <a:off x="9019228" y="4503890"/>
            <a:ext cx="279392" cy="368289"/>
          </a:xfrm>
          <a:prstGeom prst="rect">
            <a:avLst/>
          </a:prstGeom>
        </p:spPr>
      </p:pic>
      <p:cxnSp>
        <p:nvCxnSpPr>
          <p:cNvPr id="257" name="Straight Connector 256"/>
          <p:cNvCxnSpPr>
            <a:endCxn id="96" idx="1"/>
          </p:cNvCxnSpPr>
          <p:nvPr/>
        </p:nvCxnSpPr>
        <p:spPr>
          <a:xfrm>
            <a:off x="7842675" y="5033494"/>
            <a:ext cx="907504" cy="67907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58" name="Freeform 76"/>
          <p:cNvSpPr>
            <a:spLocks noEditPoints="1"/>
          </p:cNvSpPr>
          <p:nvPr/>
        </p:nvSpPr>
        <p:spPr bwMode="auto">
          <a:xfrm>
            <a:off x="10270948" y="4980906"/>
            <a:ext cx="573088" cy="522288"/>
          </a:xfrm>
          <a:custGeom>
            <a:avLst/>
            <a:gdLst>
              <a:gd name="T0" fmla="*/ 600 w 600"/>
              <a:gd name="T1" fmla="*/ 517 h 547"/>
              <a:gd name="T2" fmla="*/ 600 w 600"/>
              <a:gd name="T3" fmla="*/ 517 h 547"/>
              <a:gd name="T4" fmla="*/ 565 w 600"/>
              <a:gd name="T5" fmla="*/ 491 h 547"/>
              <a:gd name="T6" fmla="*/ 573 w 600"/>
              <a:gd name="T7" fmla="*/ 485 h 547"/>
              <a:gd name="T8" fmla="*/ 576 w 600"/>
              <a:gd name="T9" fmla="*/ 476 h 547"/>
              <a:gd name="T10" fmla="*/ 500 w 600"/>
              <a:gd name="T11" fmla="*/ 476 h 547"/>
              <a:gd name="T12" fmla="*/ 500 w 600"/>
              <a:gd name="T13" fmla="*/ 476 h 547"/>
              <a:gd name="T14" fmla="*/ 500 w 600"/>
              <a:gd name="T15" fmla="*/ 479 h 547"/>
              <a:gd name="T16" fmla="*/ 503 w 600"/>
              <a:gd name="T17" fmla="*/ 485 h 547"/>
              <a:gd name="T18" fmla="*/ 486 w 600"/>
              <a:gd name="T19" fmla="*/ 488 h 547"/>
              <a:gd name="T20" fmla="*/ 415 w 600"/>
              <a:gd name="T21" fmla="*/ 479 h 547"/>
              <a:gd name="T22" fmla="*/ 392 w 600"/>
              <a:gd name="T23" fmla="*/ 462 h 547"/>
              <a:gd name="T24" fmla="*/ 442 w 600"/>
              <a:gd name="T25" fmla="*/ 403 h 547"/>
              <a:gd name="T26" fmla="*/ 468 w 600"/>
              <a:gd name="T27" fmla="*/ 326 h 547"/>
              <a:gd name="T28" fmla="*/ 480 w 600"/>
              <a:gd name="T29" fmla="*/ 250 h 547"/>
              <a:gd name="T30" fmla="*/ 483 w 600"/>
              <a:gd name="T31" fmla="*/ 221 h 547"/>
              <a:gd name="T32" fmla="*/ 492 w 600"/>
              <a:gd name="T33" fmla="*/ 168 h 547"/>
              <a:gd name="T34" fmla="*/ 459 w 600"/>
              <a:gd name="T35" fmla="*/ 3 h 547"/>
              <a:gd name="T36" fmla="*/ 404 w 600"/>
              <a:gd name="T37" fmla="*/ 3 h 547"/>
              <a:gd name="T38" fmla="*/ 380 w 600"/>
              <a:gd name="T39" fmla="*/ 6 h 547"/>
              <a:gd name="T40" fmla="*/ 401 w 600"/>
              <a:gd name="T41" fmla="*/ 27 h 547"/>
              <a:gd name="T42" fmla="*/ 413 w 600"/>
              <a:gd name="T43" fmla="*/ 21 h 547"/>
              <a:gd name="T44" fmla="*/ 489 w 600"/>
              <a:gd name="T45" fmla="*/ 77 h 547"/>
              <a:gd name="T46" fmla="*/ 462 w 600"/>
              <a:gd name="T47" fmla="*/ 215 h 547"/>
              <a:gd name="T48" fmla="*/ 316 w 600"/>
              <a:gd name="T49" fmla="*/ 250 h 547"/>
              <a:gd name="T50" fmla="*/ 199 w 600"/>
              <a:gd name="T51" fmla="*/ 147 h 547"/>
              <a:gd name="T52" fmla="*/ 231 w 600"/>
              <a:gd name="T53" fmla="*/ 59 h 547"/>
              <a:gd name="T54" fmla="*/ 243 w 600"/>
              <a:gd name="T55" fmla="*/ 59 h 547"/>
              <a:gd name="T56" fmla="*/ 252 w 600"/>
              <a:gd name="T57" fmla="*/ 32 h 547"/>
              <a:gd name="T58" fmla="*/ 228 w 600"/>
              <a:gd name="T59" fmla="*/ 41 h 547"/>
              <a:gd name="T60" fmla="*/ 181 w 600"/>
              <a:gd name="T61" fmla="*/ 71 h 547"/>
              <a:gd name="T62" fmla="*/ 263 w 600"/>
              <a:gd name="T63" fmla="*/ 229 h 547"/>
              <a:gd name="T64" fmla="*/ 298 w 600"/>
              <a:gd name="T65" fmla="*/ 265 h 547"/>
              <a:gd name="T66" fmla="*/ 325 w 600"/>
              <a:gd name="T67" fmla="*/ 294 h 547"/>
              <a:gd name="T68" fmla="*/ 389 w 600"/>
              <a:gd name="T69" fmla="*/ 341 h 547"/>
              <a:gd name="T70" fmla="*/ 424 w 600"/>
              <a:gd name="T71" fmla="*/ 385 h 547"/>
              <a:gd name="T72" fmla="*/ 360 w 600"/>
              <a:gd name="T73" fmla="*/ 385 h 547"/>
              <a:gd name="T74" fmla="*/ 187 w 600"/>
              <a:gd name="T75" fmla="*/ 259 h 547"/>
              <a:gd name="T76" fmla="*/ 76 w 600"/>
              <a:gd name="T77" fmla="*/ 441 h 547"/>
              <a:gd name="T78" fmla="*/ 372 w 600"/>
              <a:gd name="T79" fmla="*/ 462 h 547"/>
              <a:gd name="T80" fmla="*/ 418 w 600"/>
              <a:gd name="T81" fmla="*/ 500 h 547"/>
              <a:gd name="T82" fmla="*/ 486 w 600"/>
              <a:gd name="T83" fmla="*/ 500 h 547"/>
              <a:gd name="T84" fmla="*/ 474 w 600"/>
              <a:gd name="T85" fmla="*/ 517 h 547"/>
              <a:gd name="T86" fmla="*/ 474 w 600"/>
              <a:gd name="T87" fmla="*/ 517 h 547"/>
              <a:gd name="T88" fmla="*/ 474 w 600"/>
              <a:gd name="T89" fmla="*/ 523 h 547"/>
              <a:gd name="T90" fmla="*/ 600 w 600"/>
              <a:gd name="T91" fmla="*/ 523 h 547"/>
              <a:gd name="T92" fmla="*/ 600 w 600"/>
              <a:gd name="T93" fmla="*/ 517 h 547"/>
              <a:gd name="T94" fmla="*/ 374 w 600"/>
              <a:gd name="T95" fmla="*/ 312 h 547"/>
              <a:gd name="T96" fmla="*/ 348 w 600"/>
              <a:gd name="T97" fmla="*/ 282 h 547"/>
              <a:gd name="T98" fmla="*/ 453 w 600"/>
              <a:gd name="T99" fmla="*/ 247 h 547"/>
              <a:gd name="T100" fmla="*/ 456 w 600"/>
              <a:gd name="T101" fmla="*/ 306 h 547"/>
              <a:gd name="T102" fmla="*/ 374 w 600"/>
              <a:gd name="T103" fmla="*/ 312 h 547"/>
              <a:gd name="T104" fmla="*/ 316 w 600"/>
              <a:gd name="T105" fmla="*/ 456 h 547"/>
              <a:gd name="T106" fmla="*/ 88 w 600"/>
              <a:gd name="T107" fmla="*/ 426 h 547"/>
              <a:gd name="T108" fmla="*/ 178 w 600"/>
              <a:gd name="T109" fmla="*/ 276 h 547"/>
              <a:gd name="T110" fmla="*/ 345 w 600"/>
              <a:gd name="T111" fmla="*/ 403 h 547"/>
              <a:gd name="T112" fmla="*/ 316 w 600"/>
              <a:gd name="T113" fmla="*/ 45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0" h="547">
                <a:moveTo>
                  <a:pt x="600" y="517"/>
                </a:moveTo>
                <a:lnTo>
                  <a:pt x="600" y="517"/>
                </a:lnTo>
                <a:cubicBezTo>
                  <a:pt x="600" y="517"/>
                  <a:pt x="600" y="517"/>
                  <a:pt x="600" y="517"/>
                </a:cubicBezTo>
                <a:cubicBezTo>
                  <a:pt x="600" y="517"/>
                  <a:pt x="600" y="517"/>
                  <a:pt x="600" y="517"/>
                </a:cubicBezTo>
                <a:cubicBezTo>
                  <a:pt x="600" y="512"/>
                  <a:pt x="585" y="503"/>
                  <a:pt x="565" y="500"/>
                </a:cubicBezTo>
                <a:cubicBezTo>
                  <a:pt x="565" y="497"/>
                  <a:pt x="565" y="494"/>
                  <a:pt x="565" y="491"/>
                </a:cubicBezTo>
                <a:cubicBezTo>
                  <a:pt x="571" y="491"/>
                  <a:pt x="573" y="488"/>
                  <a:pt x="573" y="485"/>
                </a:cubicBezTo>
                <a:cubicBezTo>
                  <a:pt x="573" y="485"/>
                  <a:pt x="573" y="485"/>
                  <a:pt x="573" y="485"/>
                </a:cubicBezTo>
                <a:cubicBezTo>
                  <a:pt x="573" y="479"/>
                  <a:pt x="573" y="479"/>
                  <a:pt x="573" y="479"/>
                </a:cubicBezTo>
                <a:cubicBezTo>
                  <a:pt x="576" y="479"/>
                  <a:pt x="576" y="479"/>
                  <a:pt x="576" y="476"/>
                </a:cubicBezTo>
                <a:cubicBezTo>
                  <a:pt x="576" y="470"/>
                  <a:pt x="559" y="465"/>
                  <a:pt x="538" y="465"/>
                </a:cubicBezTo>
                <a:cubicBezTo>
                  <a:pt x="518" y="465"/>
                  <a:pt x="500" y="470"/>
                  <a:pt x="500" y="476"/>
                </a:cubicBezTo>
                <a:cubicBezTo>
                  <a:pt x="500" y="476"/>
                  <a:pt x="500" y="476"/>
                  <a:pt x="500" y="476"/>
                </a:cubicBezTo>
                <a:cubicBezTo>
                  <a:pt x="500" y="476"/>
                  <a:pt x="500" y="476"/>
                  <a:pt x="500" y="476"/>
                </a:cubicBezTo>
                <a:cubicBezTo>
                  <a:pt x="500" y="476"/>
                  <a:pt x="500" y="476"/>
                  <a:pt x="500" y="476"/>
                </a:cubicBezTo>
                <a:cubicBezTo>
                  <a:pt x="500" y="479"/>
                  <a:pt x="500" y="479"/>
                  <a:pt x="500" y="479"/>
                </a:cubicBezTo>
                <a:cubicBezTo>
                  <a:pt x="503" y="485"/>
                  <a:pt x="503" y="485"/>
                  <a:pt x="503" y="485"/>
                </a:cubicBezTo>
                <a:cubicBezTo>
                  <a:pt x="503" y="485"/>
                  <a:pt x="503" y="485"/>
                  <a:pt x="503" y="485"/>
                </a:cubicBezTo>
                <a:cubicBezTo>
                  <a:pt x="503" y="488"/>
                  <a:pt x="503" y="488"/>
                  <a:pt x="503" y="488"/>
                </a:cubicBezTo>
                <a:cubicBezTo>
                  <a:pt x="486" y="488"/>
                  <a:pt x="486" y="488"/>
                  <a:pt x="486" y="488"/>
                </a:cubicBezTo>
                <a:cubicBezTo>
                  <a:pt x="486" y="485"/>
                  <a:pt x="486" y="485"/>
                  <a:pt x="486" y="485"/>
                </a:cubicBezTo>
                <a:cubicBezTo>
                  <a:pt x="486" y="485"/>
                  <a:pt x="430" y="485"/>
                  <a:pt x="415" y="479"/>
                </a:cubicBezTo>
                <a:cubicBezTo>
                  <a:pt x="398" y="476"/>
                  <a:pt x="392" y="462"/>
                  <a:pt x="392" y="462"/>
                </a:cubicBezTo>
                <a:cubicBezTo>
                  <a:pt x="392" y="462"/>
                  <a:pt x="392" y="462"/>
                  <a:pt x="392" y="462"/>
                </a:cubicBezTo>
                <a:cubicBezTo>
                  <a:pt x="392" y="462"/>
                  <a:pt x="392" y="459"/>
                  <a:pt x="389" y="456"/>
                </a:cubicBezTo>
                <a:cubicBezTo>
                  <a:pt x="418" y="438"/>
                  <a:pt x="433" y="418"/>
                  <a:pt x="442" y="403"/>
                </a:cubicBezTo>
                <a:cubicBezTo>
                  <a:pt x="453" y="379"/>
                  <a:pt x="445" y="344"/>
                  <a:pt x="442" y="338"/>
                </a:cubicBezTo>
                <a:cubicBezTo>
                  <a:pt x="451" y="335"/>
                  <a:pt x="462" y="332"/>
                  <a:pt x="468" y="326"/>
                </a:cubicBezTo>
                <a:cubicBezTo>
                  <a:pt x="477" y="321"/>
                  <a:pt x="486" y="306"/>
                  <a:pt x="483" y="291"/>
                </a:cubicBezTo>
                <a:cubicBezTo>
                  <a:pt x="480" y="276"/>
                  <a:pt x="477" y="262"/>
                  <a:pt x="480" y="250"/>
                </a:cubicBezTo>
                <a:cubicBezTo>
                  <a:pt x="480" y="238"/>
                  <a:pt x="486" y="226"/>
                  <a:pt x="486" y="226"/>
                </a:cubicBezTo>
                <a:cubicBezTo>
                  <a:pt x="486" y="226"/>
                  <a:pt x="486" y="224"/>
                  <a:pt x="483" y="221"/>
                </a:cubicBezTo>
                <a:cubicBezTo>
                  <a:pt x="486" y="212"/>
                  <a:pt x="492" y="179"/>
                  <a:pt x="492" y="174"/>
                </a:cubicBezTo>
                <a:cubicBezTo>
                  <a:pt x="494" y="171"/>
                  <a:pt x="492" y="168"/>
                  <a:pt x="492" y="168"/>
                </a:cubicBezTo>
                <a:cubicBezTo>
                  <a:pt x="497" y="129"/>
                  <a:pt x="503" y="82"/>
                  <a:pt x="500" y="62"/>
                </a:cubicBezTo>
                <a:cubicBezTo>
                  <a:pt x="497" y="18"/>
                  <a:pt x="483" y="0"/>
                  <a:pt x="459" y="3"/>
                </a:cubicBezTo>
                <a:cubicBezTo>
                  <a:pt x="439" y="3"/>
                  <a:pt x="421" y="6"/>
                  <a:pt x="410" y="9"/>
                </a:cubicBezTo>
                <a:cubicBezTo>
                  <a:pt x="407" y="6"/>
                  <a:pt x="404" y="3"/>
                  <a:pt x="404" y="3"/>
                </a:cubicBezTo>
                <a:cubicBezTo>
                  <a:pt x="401" y="3"/>
                  <a:pt x="398" y="6"/>
                  <a:pt x="395" y="6"/>
                </a:cubicBezTo>
                <a:cubicBezTo>
                  <a:pt x="389" y="6"/>
                  <a:pt x="386" y="3"/>
                  <a:pt x="380" y="6"/>
                </a:cubicBezTo>
                <a:cubicBezTo>
                  <a:pt x="369" y="12"/>
                  <a:pt x="372" y="30"/>
                  <a:pt x="383" y="32"/>
                </a:cubicBezTo>
                <a:cubicBezTo>
                  <a:pt x="392" y="32"/>
                  <a:pt x="395" y="27"/>
                  <a:pt x="401" y="27"/>
                </a:cubicBezTo>
                <a:cubicBezTo>
                  <a:pt x="404" y="27"/>
                  <a:pt x="407" y="30"/>
                  <a:pt x="410" y="27"/>
                </a:cubicBezTo>
                <a:cubicBezTo>
                  <a:pt x="410" y="27"/>
                  <a:pt x="410" y="24"/>
                  <a:pt x="413" y="21"/>
                </a:cubicBezTo>
                <a:cubicBezTo>
                  <a:pt x="424" y="18"/>
                  <a:pt x="448" y="15"/>
                  <a:pt x="456" y="15"/>
                </a:cubicBezTo>
                <a:cubicBezTo>
                  <a:pt x="477" y="15"/>
                  <a:pt x="489" y="35"/>
                  <a:pt x="489" y="77"/>
                </a:cubicBezTo>
                <a:cubicBezTo>
                  <a:pt x="489" y="106"/>
                  <a:pt x="477" y="171"/>
                  <a:pt x="471" y="203"/>
                </a:cubicBezTo>
                <a:cubicBezTo>
                  <a:pt x="468" y="206"/>
                  <a:pt x="462" y="212"/>
                  <a:pt x="462" y="215"/>
                </a:cubicBezTo>
                <a:cubicBezTo>
                  <a:pt x="459" y="229"/>
                  <a:pt x="448" y="262"/>
                  <a:pt x="401" y="271"/>
                </a:cubicBezTo>
                <a:cubicBezTo>
                  <a:pt x="354" y="285"/>
                  <a:pt x="322" y="253"/>
                  <a:pt x="316" y="250"/>
                </a:cubicBezTo>
                <a:cubicBezTo>
                  <a:pt x="313" y="247"/>
                  <a:pt x="301" y="247"/>
                  <a:pt x="298" y="244"/>
                </a:cubicBezTo>
                <a:cubicBezTo>
                  <a:pt x="275" y="224"/>
                  <a:pt x="219" y="171"/>
                  <a:pt x="199" y="147"/>
                </a:cubicBezTo>
                <a:cubicBezTo>
                  <a:pt x="173" y="115"/>
                  <a:pt x="173" y="88"/>
                  <a:pt x="190" y="80"/>
                </a:cubicBezTo>
                <a:cubicBezTo>
                  <a:pt x="196" y="74"/>
                  <a:pt x="219" y="65"/>
                  <a:pt x="231" y="59"/>
                </a:cubicBezTo>
                <a:cubicBezTo>
                  <a:pt x="234" y="62"/>
                  <a:pt x="234" y="65"/>
                  <a:pt x="237" y="65"/>
                </a:cubicBezTo>
                <a:cubicBezTo>
                  <a:pt x="240" y="65"/>
                  <a:pt x="240" y="62"/>
                  <a:pt x="243" y="59"/>
                </a:cubicBezTo>
                <a:cubicBezTo>
                  <a:pt x="249" y="56"/>
                  <a:pt x="252" y="59"/>
                  <a:pt x="260" y="56"/>
                </a:cubicBezTo>
                <a:cubicBezTo>
                  <a:pt x="269" y="47"/>
                  <a:pt x="263" y="30"/>
                  <a:pt x="252" y="32"/>
                </a:cubicBezTo>
                <a:cubicBezTo>
                  <a:pt x="243" y="32"/>
                  <a:pt x="243" y="35"/>
                  <a:pt x="237" y="38"/>
                </a:cubicBezTo>
                <a:cubicBezTo>
                  <a:pt x="234" y="41"/>
                  <a:pt x="228" y="38"/>
                  <a:pt x="228" y="41"/>
                </a:cubicBezTo>
                <a:cubicBezTo>
                  <a:pt x="225" y="41"/>
                  <a:pt x="225" y="44"/>
                  <a:pt x="225" y="50"/>
                </a:cubicBezTo>
                <a:cubicBezTo>
                  <a:pt x="213" y="53"/>
                  <a:pt x="196" y="62"/>
                  <a:pt x="181" y="71"/>
                </a:cubicBezTo>
                <a:cubicBezTo>
                  <a:pt x="161" y="82"/>
                  <a:pt x="158" y="106"/>
                  <a:pt x="181" y="144"/>
                </a:cubicBezTo>
                <a:cubicBezTo>
                  <a:pt x="190" y="156"/>
                  <a:pt x="231" y="197"/>
                  <a:pt x="263" y="229"/>
                </a:cubicBezTo>
                <a:cubicBezTo>
                  <a:pt x="263" y="232"/>
                  <a:pt x="263" y="235"/>
                  <a:pt x="266" y="238"/>
                </a:cubicBezTo>
                <a:cubicBezTo>
                  <a:pt x="272" y="244"/>
                  <a:pt x="287" y="256"/>
                  <a:pt x="298" y="265"/>
                </a:cubicBezTo>
                <a:cubicBezTo>
                  <a:pt x="298" y="268"/>
                  <a:pt x="298" y="271"/>
                  <a:pt x="298" y="271"/>
                </a:cubicBezTo>
                <a:cubicBezTo>
                  <a:pt x="298" y="271"/>
                  <a:pt x="319" y="285"/>
                  <a:pt x="325" y="294"/>
                </a:cubicBezTo>
                <a:cubicBezTo>
                  <a:pt x="333" y="303"/>
                  <a:pt x="342" y="315"/>
                  <a:pt x="351" y="323"/>
                </a:cubicBezTo>
                <a:cubicBezTo>
                  <a:pt x="357" y="332"/>
                  <a:pt x="372" y="341"/>
                  <a:pt x="389" y="341"/>
                </a:cubicBezTo>
                <a:cubicBezTo>
                  <a:pt x="401" y="341"/>
                  <a:pt x="413" y="341"/>
                  <a:pt x="421" y="341"/>
                </a:cubicBezTo>
                <a:cubicBezTo>
                  <a:pt x="424" y="347"/>
                  <a:pt x="430" y="368"/>
                  <a:pt x="424" y="385"/>
                </a:cubicBezTo>
                <a:cubicBezTo>
                  <a:pt x="418" y="403"/>
                  <a:pt x="407" y="420"/>
                  <a:pt x="383" y="435"/>
                </a:cubicBezTo>
                <a:cubicBezTo>
                  <a:pt x="374" y="418"/>
                  <a:pt x="366" y="397"/>
                  <a:pt x="360" y="385"/>
                </a:cubicBezTo>
                <a:cubicBezTo>
                  <a:pt x="348" y="362"/>
                  <a:pt x="310" y="321"/>
                  <a:pt x="287" y="306"/>
                </a:cubicBezTo>
                <a:cubicBezTo>
                  <a:pt x="266" y="288"/>
                  <a:pt x="240" y="265"/>
                  <a:pt x="187" y="259"/>
                </a:cubicBezTo>
                <a:cubicBezTo>
                  <a:pt x="132" y="250"/>
                  <a:pt x="76" y="271"/>
                  <a:pt x="47" y="297"/>
                </a:cubicBezTo>
                <a:cubicBezTo>
                  <a:pt x="9" y="332"/>
                  <a:pt x="0" y="394"/>
                  <a:pt x="76" y="441"/>
                </a:cubicBezTo>
                <a:cubicBezTo>
                  <a:pt x="152" y="485"/>
                  <a:pt x="237" y="485"/>
                  <a:pt x="313" y="476"/>
                </a:cubicBezTo>
                <a:cubicBezTo>
                  <a:pt x="336" y="476"/>
                  <a:pt x="357" y="470"/>
                  <a:pt x="372" y="462"/>
                </a:cubicBezTo>
                <a:cubicBezTo>
                  <a:pt x="374" y="467"/>
                  <a:pt x="374" y="470"/>
                  <a:pt x="374" y="470"/>
                </a:cubicBezTo>
                <a:cubicBezTo>
                  <a:pt x="377" y="473"/>
                  <a:pt x="383" y="494"/>
                  <a:pt x="418" y="500"/>
                </a:cubicBezTo>
                <a:cubicBezTo>
                  <a:pt x="453" y="506"/>
                  <a:pt x="486" y="503"/>
                  <a:pt x="486" y="503"/>
                </a:cubicBezTo>
                <a:cubicBezTo>
                  <a:pt x="486" y="503"/>
                  <a:pt x="486" y="503"/>
                  <a:pt x="486" y="500"/>
                </a:cubicBezTo>
                <a:cubicBezTo>
                  <a:pt x="503" y="500"/>
                  <a:pt x="503" y="500"/>
                  <a:pt x="503" y="500"/>
                </a:cubicBezTo>
                <a:cubicBezTo>
                  <a:pt x="486" y="506"/>
                  <a:pt x="474" y="515"/>
                  <a:pt x="474" y="517"/>
                </a:cubicBezTo>
                <a:cubicBezTo>
                  <a:pt x="474" y="517"/>
                  <a:pt x="474" y="517"/>
                  <a:pt x="474" y="517"/>
                </a:cubicBezTo>
                <a:cubicBezTo>
                  <a:pt x="474" y="517"/>
                  <a:pt x="474" y="517"/>
                  <a:pt x="474" y="517"/>
                </a:cubicBezTo>
                <a:cubicBezTo>
                  <a:pt x="474" y="523"/>
                  <a:pt x="474" y="523"/>
                  <a:pt x="474" y="523"/>
                </a:cubicBezTo>
                <a:cubicBezTo>
                  <a:pt x="474" y="523"/>
                  <a:pt x="474" y="523"/>
                  <a:pt x="474" y="523"/>
                </a:cubicBezTo>
                <a:cubicBezTo>
                  <a:pt x="474" y="535"/>
                  <a:pt x="503" y="547"/>
                  <a:pt x="535" y="547"/>
                </a:cubicBezTo>
                <a:cubicBezTo>
                  <a:pt x="571" y="547"/>
                  <a:pt x="600" y="535"/>
                  <a:pt x="600" y="523"/>
                </a:cubicBezTo>
                <a:cubicBezTo>
                  <a:pt x="600" y="523"/>
                  <a:pt x="600" y="523"/>
                  <a:pt x="600" y="523"/>
                </a:cubicBezTo>
                <a:lnTo>
                  <a:pt x="600" y="517"/>
                </a:lnTo>
                <a:lnTo>
                  <a:pt x="600" y="517"/>
                </a:lnTo>
                <a:close/>
                <a:moveTo>
                  <a:pt x="374" y="312"/>
                </a:moveTo>
                <a:lnTo>
                  <a:pt x="374" y="312"/>
                </a:lnTo>
                <a:cubicBezTo>
                  <a:pt x="363" y="303"/>
                  <a:pt x="357" y="291"/>
                  <a:pt x="348" y="282"/>
                </a:cubicBezTo>
                <a:cubicBezTo>
                  <a:pt x="360" y="285"/>
                  <a:pt x="380" y="291"/>
                  <a:pt x="404" y="285"/>
                </a:cubicBezTo>
                <a:cubicBezTo>
                  <a:pt x="430" y="279"/>
                  <a:pt x="445" y="262"/>
                  <a:pt x="453" y="247"/>
                </a:cubicBezTo>
                <a:cubicBezTo>
                  <a:pt x="453" y="256"/>
                  <a:pt x="453" y="271"/>
                  <a:pt x="456" y="279"/>
                </a:cubicBezTo>
                <a:cubicBezTo>
                  <a:pt x="459" y="288"/>
                  <a:pt x="459" y="300"/>
                  <a:pt x="456" y="306"/>
                </a:cubicBezTo>
                <a:cubicBezTo>
                  <a:pt x="451" y="312"/>
                  <a:pt x="442" y="318"/>
                  <a:pt x="424" y="318"/>
                </a:cubicBezTo>
                <a:cubicBezTo>
                  <a:pt x="407" y="321"/>
                  <a:pt x="383" y="321"/>
                  <a:pt x="374" y="312"/>
                </a:cubicBezTo>
                <a:lnTo>
                  <a:pt x="374" y="312"/>
                </a:lnTo>
                <a:close/>
                <a:moveTo>
                  <a:pt x="316" y="456"/>
                </a:moveTo>
                <a:lnTo>
                  <a:pt x="316" y="456"/>
                </a:lnTo>
                <a:cubicBezTo>
                  <a:pt x="243" y="467"/>
                  <a:pt x="149" y="456"/>
                  <a:pt x="88" y="426"/>
                </a:cubicBezTo>
                <a:cubicBezTo>
                  <a:pt x="35" y="397"/>
                  <a:pt x="26" y="347"/>
                  <a:pt x="58" y="312"/>
                </a:cubicBezTo>
                <a:cubicBezTo>
                  <a:pt x="91" y="282"/>
                  <a:pt x="140" y="274"/>
                  <a:pt x="178" y="276"/>
                </a:cubicBezTo>
                <a:cubicBezTo>
                  <a:pt x="222" y="279"/>
                  <a:pt x="240" y="297"/>
                  <a:pt x="275" y="318"/>
                </a:cubicBezTo>
                <a:cubicBezTo>
                  <a:pt x="307" y="341"/>
                  <a:pt x="336" y="382"/>
                  <a:pt x="345" y="403"/>
                </a:cubicBezTo>
                <a:cubicBezTo>
                  <a:pt x="351" y="412"/>
                  <a:pt x="357" y="429"/>
                  <a:pt x="366" y="444"/>
                </a:cubicBezTo>
                <a:cubicBezTo>
                  <a:pt x="351" y="450"/>
                  <a:pt x="333" y="453"/>
                  <a:pt x="316" y="456"/>
                </a:cubicBezTo>
                <a:lnTo>
                  <a:pt x="316" y="456"/>
                </a:lnTo>
                <a:close/>
              </a:path>
            </a:pathLst>
          </a:custGeom>
          <a:noFill/>
          <a:ln w="3175" cap="flat">
            <a:solidFill>
              <a:srgbClr val="F0A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ea typeface="微软雅黑"/>
            </a:endParaRPr>
          </a:p>
        </p:txBody>
      </p:sp>
      <p:pic>
        <p:nvPicPr>
          <p:cNvPr id="259" name="Picture 2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5914" y="2697426"/>
            <a:ext cx="3404947" cy="1445876"/>
          </a:xfrm>
          <a:prstGeom prst="rect">
            <a:avLst/>
          </a:prstGeom>
        </p:spPr>
      </p:pic>
      <p:sp>
        <p:nvSpPr>
          <p:cNvPr id="260" name="TextBox 259"/>
          <p:cNvSpPr txBox="1"/>
          <p:nvPr/>
        </p:nvSpPr>
        <p:spPr>
          <a:xfrm>
            <a:off x="5401130" y="2114227"/>
            <a:ext cx="1968341" cy="58477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微软雅黑"/>
                <a:cs typeface="SimSun"/>
              </a:rPr>
              <a:t>数字化核心</a:t>
            </a:r>
            <a:br>
              <a:rPr>
                <a:ea typeface="微软雅黑"/>
              </a:rPr>
            </a:br>
            <a:r>
              <a:rPr lang="en-US" sz="1400" b="1" kern="0" dirty="0">
                <a:ea typeface="微软雅黑"/>
                <a:cs typeface="SimSun"/>
              </a:rPr>
              <a:t>SAP S/4HANA</a:t>
            </a:r>
          </a:p>
        </p:txBody>
      </p:sp>
      <p:sp>
        <p:nvSpPr>
          <p:cNvPr id="261" name="TextBox 260"/>
          <p:cNvSpPr txBox="1"/>
          <p:nvPr/>
        </p:nvSpPr>
        <p:spPr>
          <a:xfrm>
            <a:off x="4953173" y="3279600"/>
            <a:ext cx="880533"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kern="0" dirty="0">
                <a:ea typeface="微软雅黑"/>
                <a:cs typeface="SimSun"/>
              </a:rPr>
              <a:t>业务流程</a:t>
            </a:r>
          </a:p>
        </p:txBody>
      </p:sp>
      <p:sp>
        <p:nvSpPr>
          <p:cNvPr id="262" name="TextBox 261"/>
          <p:cNvSpPr txBox="1"/>
          <p:nvPr/>
        </p:nvSpPr>
        <p:spPr>
          <a:xfrm>
            <a:off x="6667837" y="3279958"/>
            <a:ext cx="1060833"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500" kern="0" dirty="0">
                <a:ea typeface="微软雅黑"/>
                <a:cs typeface="SimSun"/>
              </a:rPr>
              <a:t>商业</a:t>
            </a:r>
            <a:r>
              <a:rPr lang="en-US" sz="1500" kern="0" dirty="0" err="1">
                <a:ea typeface="微软雅黑"/>
                <a:cs typeface="SimSun"/>
              </a:rPr>
              <a:t>智能</a:t>
            </a:r>
            <a:endParaRPr lang="en-US" sz="1500" kern="0" dirty="0">
              <a:ea typeface="微软雅黑"/>
              <a:cs typeface="SimSun"/>
            </a:endParaRPr>
          </a:p>
        </p:txBody>
      </p:sp>
      <p:pic>
        <p:nvPicPr>
          <p:cNvPr id="136" name="Picture 1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5551" y="3993444"/>
            <a:ext cx="814251" cy="814251"/>
          </a:xfrm>
          <a:prstGeom prst="rect">
            <a:avLst/>
          </a:prstGeom>
        </p:spPr>
      </p:pic>
      <p:cxnSp>
        <p:nvCxnSpPr>
          <p:cNvPr id="137" name="Straight Connector 124"/>
          <p:cNvCxnSpPr/>
          <p:nvPr/>
        </p:nvCxnSpPr>
        <p:spPr>
          <a:xfrm flipV="1">
            <a:off x="7721325" y="1449555"/>
            <a:ext cx="1028854" cy="50647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88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16x9_black" id="{D816D25D-1DF5-4994-8606-0B35BBFD366D}" vid="{C1432CE9-AC12-4763-ACC8-140C87DB4D9C}"/>
    </a:ext>
  </a:extLst>
</a:theme>
</file>

<file path=ppt/theme/theme2.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pplication xmlns="http://www.sap.com/cof/powerpoint/application">
  <Version>2</Version>
  <Revision>2.3.1.59737</Revision>
</Application>
</file>

<file path=customXml/item2.xml><?xml version="1.0" encoding="utf-8"?>
<Application xmlns="http://www.sap.com/cof/ao/powerpoint/application">
  <com.sap.ip.bi.pioneer>
    <Version>4</Version>
    <AAO_Revision>2.3.1.59737</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Props1.xml><?xml version="1.0" encoding="utf-8"?>
<ds:datastoreItem xmlns:ds="http://schemas.openxmlformats.org/officeDocument/2006/customXml" ds:itemID="{65156388-9884-4A86-9906-993A34792ECA}">
  <ds:schemaRefs>
    <ds:schemaRef ds:uri="http://www.sap.com/cof/powerpoint/application"/>
  </ds:schemaRefs>
</ds:datastoreItem>
</file>

<file path=customXml/itemProps2.xml><?xml version="1.0" encoding="utf-8"?>
<ds:datastoreItem xmlns:ds="http://schemas.openxmlformats.org/officeDocument/2006/customXml" ds:itemID="{69E9C16F-1177-4702-8E25-72D7C1904534}">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emplate>SAP_16x9_black</Template>
  <TotalTime>10022</TotalTime>
  <Words>3879</Words>
  <Application>Microsoft Office PowerPoint</Application>
  <PresentationFormat>Custom</PresentationFormat>
  <Paragraphs>728</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 Unicode MS</vt:lpstr>
      <vt:lpstr>BentonSans</vt:lpstr>
      <vt:lpstr>SimSun</vt:lpstr>
      <vt:lpstr>微软雅黑</vt:lpstr>
      <vt:lpstr>Arial</vt:lpstr>
      <vt:lpstr>Courier New</vt:lpstr>
      <vt:lpstr>Symbol</vt:lpstr>
      <vt:lpstr>Wingdings</vt:lpstr>
      <vt:lpstr>Wingdings</vt:lpstr>
      <vt:lpstr>SAP_2017_16x9_white</vt:lpstr>
      <vt:lpstr>SAP_2017_16x9_black</vt:lpstr>
      <vt:lpstr>PowerPoint Presentation</vt:lpstr>
      <vt:lpstr>PowerPoint Presentation</vt:lpstr>
      <vt:lpstr>PowerPoint Presentation</vt:lpstr>
      <vt:lpstr>PowerPoint Presentation</vt:lpstr>
      <vt:lpstr>PowerPoint Presentation</vt:lpstr>
      <vt:lpstr>PowerPoint Presentation</vt:lpstr>
      <vt:lpstr>为何如此困难？ 复杂性阻碍企业制定由数据驱动的决策</vt:lpstr>
      <vt:lpstr>愿景</vt:lpstr>
      <vt:lpstr>SAP HANA 数据管理套件：SAP 的核心</vt:lpstr>
      <vt:lpstr>SAP HANA 数据管理套件为 SAP 夯实基础</vt:lpstr>
      <vt:lpstr>智慧企业的端到端数据管理</vt:lpstr>
      <vt:lpstr>SAP HANA 数据管理套件</vt:lpstr>
      <vt:lpstr>SAP HANA 数据管理套件</vt:lpstr>
      <vt:lpstr>为了大步向前发展，企业需要通用数据……</vt:lpstr>
      <vt:lpstr>SAP HANA 数据管理套件</vt:lpstr>
      <vt:lpstr>可信的数据 提供透明的配置、质量管理和治理功能</vt:lpstr>
      <vt:lpstr>互联、智慧的数据 提供统一的视图，支持高级分析</vt:lpstr>
      <vt:lpstr>互联、智慧的数据</vt:lpstr>
      <vt:lpstr>灵活的云和基础架构</vt:lpstr>
      <vt:lpstr>灵活的云和基础架构 支持企业灵活选择各种云模式，满足数据系统、应用和系统开发需求</vt:lpstr>
      <vt:lpstr>灵活的云和基础架构 支持企业灵活选择各种云模式，满足数据系统、应用和系统开发需求</vt:lpstr>
      <vt:lpstr>开启 SAP HANA 数据管理套件之旅</vt:lpstr>
      <vt:lpstr>数据框架 从何处着手？</vt:lpstr>
      <vt:lpstr>数据洞察 从何处着手？</vt:lpstr>
      <vt:lpstr>数据治理与优化 从何处着手？</vt:lpstr>
      <vt:lpstr>演示</vt:lpstr>
      <vt:lpstr>SAP HANA 助力客户获得成功</vt:lpstr>
      <vt:lpstr>总结</vt:lpstr>
      <vt:lpstr>后续行动</vt:lpstr>
      <vt:lpstr>非常感谢！</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Corporate PPT Template</dc:title>
  <dc:creator>SAP</dc:creator>
  <cp:keywords>2017/16:9/white</cp:keywords>
  <cp:lastModifiedBy>Quan, Sophie</cp:lastModifiedBy>
  <cp:revision>666</cp:revision>
  <dcterms:created xsi:type="dcterms:W3CDTF">2015-10-14T11:21:43Z</dcterms:created>
  <dcterms:modified xsi:type="dcterms:W3CDTF">2018-06-21T08:49:14Z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